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12" r:id="rId2"/>
    <p:sldId id="313" r:id="rId3"/>
    <p:sldId id="314" r:id="rId4"/>
    <p:sldId id="315" r:id="rId5"/>
    <p:sldId id="316" r:id="rId6"/>
    <p:sldId id="264" r:id="rId7"/>
    <p:sldId id="317" r:id="rId8"/>
    <p:sldId id="271" r:id="rId9"/>
    <p:sldId id="272" r:id="rId10"/>
    <p:sldId id="273" r:id="rId11"/>
    <p:sldId id="274" r:id="rId12"/>
    <p:sldId id="275" r:id="rId13"/>
    <p:sldId id="276" r:id="rId14"/>
    <p:sldId id="320" r:id="rId15"/>
    <p:sldId id="321" r:id="rId16"/>
    <p:sldId id="277" r:id="rId17"/>
    <p:sldId id="278" r:id="rId18"/>
    <p:sldId id="279" r:id="rId19"/>
    <p:sldId id="280" r:id="rId20"/>
    <p:sldId id="281" r:id="rId21"/>
    <p:sldId id="282" r:id="rId22"/>
    <p:sldId id="289" r:id="rId23"/>
    <p:sldId id="283" r:id="rId24"/>
    <p:sldId id="322" r:id="rId25"/>
    <p:sldId id="323" r:id="rId26"/>
    <p:sldId id="324" r:id="rId27"/>
    <p:sldId id="325" r:id="rId28"/>
    <p:sldId id="326" r:id="rId29"/>
    <p:sldId id="327" r:id="rId30"/>
    <p:sldId id="328" r:id="rId31"/>
    <p:sldId id="293" r:id="rId32"/>
    <p:sldId id="354" r:id="rId33"/>
    <p:sldId id="285" r:id="rId34"/>
    <p:sldId id="286" r:id="rId35"/>
    <p:sldId id="287" r:id="rId36"/>
    <p:sldId id="329" r:id="rId37"/>
    <p:sldId id="330" r:id="rId38"/>
    <p:sldId id="331" r:id="rId39"/>
    <p:sldId id="332" r:id="rId40"/>
    <p:sldId id="333" r:id="rId41"/>
    <p:sldId id="334" r:id="rId42"/>
    <p:sldId id="335" r:id="rId43"/>
    <p:sldId id="336" r:id="rId44"/>
    <p:sldId id="337" r:id="rId45"/>
    <p:sldId id="338" r:id="rId46"/>
    <p:sldId id="292" r:id="rId47"/>
    <p:sldId id="288" r:id="rId48"/>
    <p:sldId id="290" r:id="rId49"/>
    <p:sldId id="291" r:id="rId50"/>
    <p:sldId id="339" r:id="rId51"/>
    <p:sldId id="340" r:id="rId52"/>
    <p:sldId id="341" r:id="rId53"/>
    <p:sldId id="342" r:id="rId54"/>
    <p:sldId id="343" r:id="rId55"/>
    <p:sldId id="344" r:id="rId56"/>
    <p:sldId id="345" r:id="rId57"/>
    <p:sldId id="346" r:id="rId58"/>
    <p:sldId id="347" r:id="rId59"/>
    <p:sldId id="348" r:id="rId60"/>
    <p:sldId id="265" r:id="rId61"/>
    <p:sldId id="266" r:id="rId62"/>
    <p:sldId id="318" r:id="rId6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0"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D0F"/>
    <a:srgbClr val="00C826"/>
    <a:srgbClr val="890F02"/>
    <a:srgbClr val="416DA2"/>
    <a:srgbClr val="951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52" autoAdjust="0"/>
    <p:restoredTop sz="82377" autoAdjust="0"/>
  </p:normalViewPr>
  <p:slideViewPr>
    <p:cSldViewPr>
      <p:cViewPr>
        <p:scale>
          <a:sx n="100" d="100"/>
          <a:sy n="100" d="100"/>
        </p:scale>
        <p:origin x="-103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139" d="100"/>
          <a:sy n="139" d="100"/>
        </p:scale>
        <p:origin x="3808" y="176"/>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C7DB3341-2960-4618-8229-3095652711ED}" type="datetimeFigureOut">
              <a:rPr kumimoji="1" lang="ja-JP" altLang="en-US" smtClean="0"/>
              <a:t>2017/4/3</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CDBC1903-E240-49B9-A801-3818AF15D84C}" type="slidenum">
              <a:rPr kumimoji="1" lang="ja-JP" altLang="en-US" smtClean="0"/>
              <a:t>‹#›</a:t>
            </a:fld>
            <a:endParaRPr kumimoji="1" lang="ja-JP" altLang="en-US"/>
          </a:p>
        </p:txBody>
      </p:sp>
    </p:spTree>
    <p:extLst>
      <p:ext uri="{BB962C8B-B14F-4D97-AF65-F5344CB8AC3E}">
        <p14:creationId xmlns:p14="http://schemas.microsoft.com/office/powerpoint/2010/main" val="151732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1BC5C36A-C2A8-4E98-90FC-B25BC83CEB08}" type="datetimeFigureOut">
              <a:rPr kumimoji="1" lang="ja-JP" altLang="en-US" smtClean="0"/>
              <a:t>2017/4/3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5CB44F96-0B4E-4A02-93AF-437DA2FB09BC}" type="slidenum">
              <a:rPr kumimoji="1" lang="ja-JP" altLang="en-US" smtClean="0"/>
              <a:t>‹#›</a:t>
            </a:fld>
            <a:endParaRPr kumimoji="1" lang="ja-JP" altLang="en-US"/>
          </a:p>
        </p:txBody>
      </p:sp>
    </p:spTree>
    <p:extLst>
      <p:ext uri="{BB962C8B-B14F-4D97-AF65-F5344CB8AC3E}">
        <p14:creationId xmlns:p14="http://schemas.microsoft.com/office/powerpoint/2010/main" val="11092190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2</a:t>
            </a:fld>
            <a:endParaRPr lang="en-US" dirty="0"/>
          </a:p>
        </p:txBody>
      </p:sp>
    </p:spTree>
    <p:extLst>
      <p:ext uri="{BB962C8B-B14F-4D97-AF65-F5344CB8AC3E}">
        <p14:creationId xmlns:p14="http://schemas.microsoft.com/office/powerpoint/2010/main" val="1558159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1" y="4721305"/>
            <a:ext cx="5607075" cy="4472147"/>
          </a:xfrm>
        </p:spPr>
        <p:txBody>
          <a:bodyPr/>
          <a:lstStyle/>
          <a:p>
            <a:r>
              <a:rPr lang="ja-JP" altLang="en-US" sz="2800" dirty="0" smtClean="0">
                <a:latin typeface="Arial Rounded MT Bold" pitchFamily="34" charset="0"/>
              </a:rPr>
              <a:t>ボールの動きに合わせてのローテーションを説明します</a:t>
            </a:r>
            <a:endParaRPr lang="en-US" altLang="ja-JP" sz="2800" dirty="0" smtClean="0">
              <a:latin typeface="Arial Rounded MT Bold" pitchFamily="34" charset="0"/>
            </a:endParaRPr>
          </a:p>
          <a:p>
            <a:r>
              <a:rPr lang="ja-JP" altLang="en-US" sz="2800" dirty="0" smtClean="0">
                <a:latin typeface="Arial Rounded MT Bold" pitchFamily="34" charset="0"/>
              </a:rPr>
              <a:t>ポイントとしては</a:t>
            </a:r>
            <a:endParaRPr lang="en-US" altLang="ja-JP" sz="2800" dirty="0" smtClean="0">
              <a:latin typeface="Arial Rounded MT Bold" pitchFamily="34" charset="0"/>
            </a:endParaRPr>
          </a:p>
          <a:p>
            <a:r>
              <a:rPr lang="ja-JP" altLang="en-US" sz="2800" dirty="0" smtClean="0">
                <a:latin typeface="Arial Rounded MT Bold" pitchFamily="34" charset="0"/>
              </a:rPr>
              <a:t>１．身体は</a:t>
            </a:r>
            <a:r>
              <a:rPr lang="en-US" altLang="ja-JP" sz="2800" dirty="0" smtClean="0">
                <a:latin typeface="Arial Rounded MT Bold" pitchFamily="34" charset="0"/>
              </a:rPr>
              <a:t>45</a:t>
            </a:r>
            <a:r>
              <a:rPr lang="ja-JP" altLang="en-US" sz="2800" dirty="0" smtClean="0">
                <a:latin typeface="Arial Rounded MT Bold" pitchFamily="34" charset="0"/>
              </a:rPr>
              <a:t>度を保つ</a:t>
            </a:r>
            <a:endParaRPr lang="en-US" altLang="ja-JP" sz="2800" dirty="0" smtClean="0">
              <a:latin typeface="Arial Rounded MT Bold" pitchFamily="34" charset="0"/>
            </a:endParaRPr>
          </a:p>
          <a:p>
            <a:r>
              <a:rPr lang="ja-JP" altLang="en-US" sz="2800" dirty="0" smtClean="0">
                <a:latin typeface="Arial Rounded MT Bold" pitchFamily="34" charset="0"/>
              </a:rPr>
              <a:t>２．クローズ・ダウンの説明（ノーワーキング・エリアを避ける）</a:t>
            </a:r>
            <a:endParaRPr lang="en-US" altLang="ja-JP" sz="2800" dirty="0" smtClean="0">
              <a:latin typeface="Arial Rounded MT Bold" pitchFamily="34" charset="0"/>
            </a:endParaRPr>
          </a:p>
          <a:p>
            <a:r>
              <a:rPr lang="ja-JP" altLang="en-US" sz="2800" dirty="0" smtClean="0">
                <a:latin typeface="Arial Rounded MT Bold" pitchFamily="34" charset="0"/>
              </a:rPr>
              <a:t>３．スキャンとはローテーションしている間もレフェリーすること</a:t>
            </a:r>
            <a:endParaRPr lang="en-US" altLang="ja-JP" sz="2800" dirty="0" smtClean="0">
              <a:latin typeface="Arial Rounded MT Bold" pitchFamily="34" charset="0"/>
            </a:endParaRPr>
          </a:p>
          <a:p>
            <a:r>
              <a:rPr lang="ja-JP" altLang="en-US" sz="2800" dirty="0" smtClean="0">
                <a:latin typeface="Arial Rounded MT Bold" pitchFamily="34" charset="0"/>
              </a:rPr>
              <a:t>４．トレイルからニュー・センターになるオフィシャルはオフボールとペイントをピック</a:t>
            </a:r>
            <a:endParaRPr lang="en-US" altLang="ja-JP" sz="2800" dirty="0" smtClean="0">
              <a:latin typeface="Arial Rounded MT Bold" pitchFamily="34" charset="0"/>
            </a:endParaRPr>
          </a:p>
          <a:p>
            <a:r>
              <a:rPr lang="ja-JP" altLang="en-US" sz="2800" dirty="0" smtClean="0">
                <a:latin typeface="Arial Rounded MT Bold" pitchFamily="34" charset="0"/>
              </a:rPr>
              <a:t>５．もとのセンター（オリジナル・センター）はローテーションの間しっかりとステイしボールをカバー（ボールはセンターサイドにあるのでローテーションが起きているため）</a:t>
            </a:r>
            <a:endParaRPr lang="en-US" altLang="ja-JP" sz="2800" dirty="0" smtClean="0">
              <a:latin typeface="Arial Rounded MT Bold" pitchFamily="34" charset="0"/>
            </a:endParaRPr>
          </a:p>
          <a:p>
            <a:r>
              <a:rPr lang="ja-JP" altLang="en-US" sz="2800" dirty="0" smtClean="0">
                <a:latin typeface="Arial Rounded MT Bold" pitchFamily="34" charset="0"/>
              </a:rPr>
              <a:t>６．ローテーションでは走らない</a:t>
            </a:r>
            <a:endParaRPr lang="en-US" altLang="ja-JP" sz="2800" dirty="0" smtClean="0">
              <a:latin typeface="Arial Rounded MT Bold" pitchFamily="34" charset="0"/>
            </a:endParaRPr>
          </a:p>
          <a:p>
            <a:r>
              <a:rPr lang="ja-JP" altLang="en-US" sz="2800" dirty="0" smtClean="0">
                <a:latin typeface="Arial Rounded MT Bold" pitchFamily="34" charset="0"/>
              </a:rPr>
              <a:t>７．ボールがセンターサイドに移動しローテーションを始めるタイミングで、ショットやリングに向けてのドライブが始まった時にはローテーションをしない</a:t>
            </a:r>
            <a:endParaRPr lang="en-US" altLang="ja-JP" sz="2800" dirty="0" smtClean="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11</a:t>
            </a:fld>
            <a:endParaRPr lang="en-US" dirty="0"/>
          </a:p>
        </p:txBody>
      </p:sp>
    </p:spTree>
    <p:extLst>
      <p:ext uri="{BB962C8B-B14F-4D97-AF65-F5344CB8AC3E}">
        <p14:creationId xmlns:p14="http://schemas.microsoft.com/office/powerpoint/2010/main" val="1356017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2" y="4464969"/>
            <a:ext cx="5445440" cy="4472147"/>
          </a:xfrm>
        </p:spPr>
        <p:txBody>
          <a:bodyPr/>
          <a:lstStyle/>
          <a:p>
            <a:r>
              <a:rPr lang="ja-JP" altLang="en-US" sz="2400" dirty="0" smtClean="0"/>
              <a:t>ローテーションは必要な回数、必要なタイミングで行う（～回しか行わないという制限はない）</a:t>
            </a:r>
            <a:endParaRPr lang="en-US" altLang="ja-JP" sz="2400" dirty="0" smtClean="0"/>
          </a:p>
          <a:p>
            <a:r>
              <a:rPr lang="ja-JP" altLang="en-US" sz="2400" dirty="0" smtClean="0"/>
              <a:t>シャープにテンポよく「歩く」（走らない）</a:t>
            </a:r>
            <a:endParaRPr lang="en-US" sz="2400" dirty="0"/>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12</a:t>
            </a:fld>
            <a:endParaRPr lang="en-US" dirty="0"/>
          </a:p>
        </p:txBody>
      </p:sp>
    </p:spTree>
    <p:extLst>
      <p:ext uri="{BB962C8B-B14F-4D97-AF65-F5344CB8AC3E}">
        <p14:creationId xmlns:p14="http://schemas.microsoft.com/office/powerpoint/2010/main" val="3620895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1" y="4721305"/>
            <a:ext cx="5607075" cy="4472147"/>
          </a:xfrm>
        </p:spPr>
        <p:txBody>
          <a:bodyPr/>
          <a:lstStyle/>
          <a:p>
            <a:r>
              <a:rPr lang="ja-JP" altLang="en-US" sz="2800" dirty="0" smtClean="0">
                <a:latin typeface="Arial Rounded MT Bold" pitchFamily="34" charset="0"/>
              </a:rPr>
              <a:t>ここではセンターがしっかりとカバーするべきプレイにステイすることを強調してください</a:t>
            </a:r>
            <a:endParaRPr lang="en-US" altLang="ja-JP" sz="2800" dirty="0" smtClean="0">
              <a:latin typeface="Arial Rounded MT Bold" pitchFamily="34" charset="0"/>
            </a:endParaRPr>
          </a:p>
          <a:p>
            <a:r>
              <a:rPr lang="ja-JP" altLang="en-US" sz="2800" dirty="0" smtClean="0">
                <a:latin typeface="Arial Rounded MT Bold" pitchFamily="34" charset="0"/>
              </a:rPr>
              <a:t>リードがローテーションを終えてからも、センターは目の前のプレイが展開していくまではアングルを手放すことなく、</a:t>
            </a:r>
            <a:endParaRPr lang="en-US" altLang="ja-JP" sz="2800" dirty="0" smtClean="0">
              <a:latin typeface="Arial Rounded MT Bold" pitchFamily="34" charset="0"/>
            </a:endParaRPr>
          </a:p>
          <a:p>
            <a:r>
              <a:rPr lang="ja-JP" altLang="en-US" sz="2800" dirty="0" smtClean="0">
                <a:latin typeface="Arial Rounded MT Bold" pitchFamily="34" charset="0"/>
              </a:rPr>
              <a:t>ボールがパスされるなど自分のパートナーに手渡るまではきっちりとカバーすることを確認してください</a:t>
            </a:r>
            <a:endParaRPr lang="en-US" sz="28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13</a:t>
            </a:fld>
            <a:endParaRPr lang="en-US" dirty="0"/>
          </a:p>
        </p:txBody>
      </p:sp>
    </p:spTree>
    <p:extLst>
      <p:ext uri="{BB962C8B-B14F-4D97-AF65-F5344CB8AC3E}">
        <p14:creationId xmlns:p14="http://schemas.microsoft.com/office/powerpoint/2010/main" val="1356017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1" y="4721305"/>
            <a:ext cx="5607075" cy="4472147"/>
          </a:xfrm>
        </p:spPr>
        <p:txBody>
          <a:bodyPr/>
          <a:lstStyle/>
          <a:p>
            <a:r>
              <a:rPr lang="ja-JP" altLang="en-US" sz="2800" dirty="0" smtClean="0">
                <a:latin typeface="Arial Rounded MT Bold" pitchFamily="34" charset="0"/>
              </a:rPr>
              <a:t>トレイルからリードへのトランジションです</a:t>
            </a:r>
            <a:endParaRPr lang="en-US" altLang="ja-JP" sz="2800" dirty="0" smtClean="0">
              <a:latin typeface="Arial Rounded MT Bold" pitchFamily="34" charset="0"/>
            </a:endParaRPr>
          </a:p>
          <a:p>
            <a:r>
              <a:rPr lang="ja-JP" altLang="en-US" sz="2800" dirty="0" smtClean="0">
                <a:latin typeface="Arial Rounded MT Bold" pitchFamily="34" charset="0"/>
              </a:rPr>
              <a:t>セットアップ・ポジションに向けてまっすぐ走る事と、速攻などの時には適度な距離を保ちつつ</a:t>
            </a:r>
            <a:endParaRPr lang="en-US" altLang="ja-JP" sz="2800" dirty="0" smtClean="0">
              <a:latin typeface="Arial Rounded MT Bold" pitchFamily="34" charset="0"/>
            </a:endParaRPr>
          </a:p>
          <a:p>
            <a:r>
              <a:rPr lang="ja-JP" altLang="en-US" sz="2800" dirty="0" smtClean="0">
                <a:latin typeface="Arial Rounded MT Bold" pitchFamily="34" charset="0"/>
              </a:rPr>
              <a:t>近づき過ぎたり、内側（インサイド・アウト）になってしまったりしないように伝えます</a:t>
            </a:r>
            <a:endParaRPr lang="en-US" altLang="ja-JP" sz="2800" dirty="0" smtClean="0">
              <a:latin typeface="Arial Rounded MT Bold" pitchFamily="34" charset="0"/>
            </a:endParaRPr>
          </a:p>
          <a:p>
            <a:r>
              <a:rPr lang="ja-JP" altLang="en-US" sz="2800" dirty="0" smtClean="0">
                <a:latin typeface="Arial Rounded MT Bold" pitchFamily="34" charset="0"/>
              </a:rPr>
              <a:t>できるだけ早くベースラインに入り、その後のプロセスでローテーションが必要なのか、カバーすべきはどのプレイなのかなどを</a:t>
            </a:r>
            <a:endParaRPr lang="en-US" altLang="ja-JP" sz="2800" dirty="0" smtClean="0">
              <a:latin typeface="Arial Rounded MT Bold" pitchFamily="34" charset="0"/>
            </a:endParaRPr>
          </a:p>
          <a:p>
            <a:r>
              <a:rPr lang="ja-JP" altLang="en-US" sz="2800" dirty="0" smtClean="0">
                <a:latin typeface="Arial Rounded MT Bold" pitchFamily="34" charset="0"/>
              </a:rPr>
              <a:t>判断する時間を増やすためのプロセスになります（リンク・ウィズ・ローテーション）</a:t>
            </a:r>
            <a:endParaRPr lang="en-US" altLang="ja-JP" sz="2800" dirty="0" smtClean="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16</a:t>
            </a:fld>
            <a:endParaRPr lang="en-US" dirty="0"/>
          </a:p>
        </p:txBody>
      </p:sp>
    </p:spTree>
    <p:extLst>
      <p:ext uri="{BB962C8B-B14F-4D97-AF65-F5344CB8AC3E}">
        <p14:creationId xmlns:p14="http://schemas.microsoft.com/office/powerpoint/2010/main" val="1356017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1" y="4721305"/>
            <a:ext cx="5607075" cy="4472147"/>
          </a:xfrm>
        </p:spPr>
        <p:txBody>
          <a:bodyPr/>
          <a:lstStyle/>
          <a:p>
            <a:r>
              <a:rPr lang="ja-JP" altLang="en-US" sz="2800" dirty="0" smtClean="0">
                <a:latin typeface="Arial Rounded MT Bold" pitchFamily="34" charset="0"/>
              </a:rPr>
              <a:t>理想では</a:t>
            </a:r>
            <a:r>
              <a:rPr lang="en-US" altLang="ja-JP" sz="2800" dirty="0" smtClean="0">
                <a:latin typeface="Arial Rounded MT Bold" pitchFamily="34" charset="0"/>
              </a:rPr>
              <a:t>4</a:t>
            </a:r>
            <a:r>
              <a:rPr lang="ja-JP" altLang="en-US" sz="2800" dirty="0" smtClean="0">
                <a:latin typeface="Arial Rounded MT Bold" pitchFamily="34" charset="0"/>
              </a:rPr>
              <a:t>秒（トレイルからベースラインにつくまで）を目指します</a:t>
            </a:r>
            <a:endParaRPr lang="en-US" sz="28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17</a:t>
            </a:fld>
            <a:endParaRPr lang="en-US" dirty="0"/>
          </a:p>
        </p:txBody>
      </p:sp>
    </p:spTree>
    <p:extLst>
      <p:ext uri="{BB962C8B-B14F-4D97-AF65-F5344CB8AC3E}">
        <p14:creationId xmlns:p14="http://schemas.microsoft.com/office/powerpoint/2010/main" val="1356017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1" y="4721305"/>
            <a:ext cx="5607075" cy="4472147"/>
          </a:xfrm>
        </p:spPr>
        <p:txBody>
          <a:bodyPr/>
          <a:lstStyle/>
          <a:p>
            <a:r>
              <a:rPr lang="ja-JP" altLang="en-US" sz="2800" dirty="0" smtClean="0">
                <a:latin typeface="Arial Rounded MT Bold" pitchFamily="34" charset="0"/>
              </a:rPr>
              <a:t>以前のように内側に入って受けるようなアングルになってしまうと、プレイが大きく目に飛び込んできてしまい判定精度が落ちてしまいます</a:t>
            </a:r>
            <a:endParaRPr lang="en-US" altLang="ja-JP" sz="2800" dirty="0" smtClean="0">
              <a:latin typeface="Arial Rounded MT Bold" pitchFamily="34" charset="0"/>
            </a:endParaRPr>
          </a:p>
          <a:p>
            <a:r>
              <a:rPr lang="ja-JP" altLang="en-US" sz="2800" dirty="0" smtClean="0">
                <a:latin typeface="Arial Rounded MT Bold" pitchFamily="34" charset="0"/>
              </a:rPr>
              <a:t>適度な距離とアングルを意識し、アウトサイド・インしながらアングルにチャレンジしていく考え方を共有します</a:t>
            </a:r>
            <a:endParaRPr lang="en-US" sz="28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18</a:t>
            </a:fld>
            <a:endParaRPr lang="en-US" dirty="0"/>
          </a:p>
        </p:txBody>
      </p:sp>
    </p:spTree>
    <p:extLst>
      <p:ext uri="{BB962C8B-B14F-4D97-AF65-F5344CB8AC3E}">
        <p14:creationId xmlns:p14="http://schemas.microsoft.com/office/powerpoint/2010/main" val="135601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1" y="4721305"/>
            <a:ext cx="5607075" cy="4472147"/>
          </a:xfrm>
        </p:spPr>
        <p:txBody>
          <a:bodyPr/>
          <a:lstStyle/>
          <a:p>
            <a:r>
              <a:rPr lang="ja-JP" altLang="en-US" sz="2800" dirty="0" smtClean="0">
                <a:latin typeface="Arial Rounded MT Bold" pitchFamily="34" charset="0"/>
              </a:rPr>
              <a:t>３</a:t>
            </a:r>
            <a:r>
              <a:rPr lang="en-US" altLang="ja-JP" sz="2800" dirty="0" smtClean="0">
                <a:latin typeface="Arial Rounded MT Bold" pitchFamily="34" charset="0"/>
              </a:rPr>
              <a:t>PO</a:t>
            </a:r>
            <a:r>
              <a:rPr lang="ja-JP" altLang="en-US" sz="2800" dirty="0" smtClean="0">
                <a:latin typeface="Arial Rounded MT Bold" pitchFamily="34" charset="0"/>
              </a:rPr>
              <a:t>では</a:t>
            </a:r>
            <a:r>
              <a:rPr lang="en-US" altLang="ja-JP" sz="2800" dirty="0" smtClean="0">
                <a:latin typeface="Arial Rounded MT Bold" pitchFamily="34" charset="0"/>
              </a:rPr>
              <a:t>C</a:t>
            </a:r>
            <a:r>
              <a:rPr lang="ja-JP" altLang="en-US" sz="2800" dirty="0" smtClean="0">
                <a:latin typeface="Arial Rounded MT Bold" pitchFamily="34" charset="0"/>
              </a:rPr>
              <a:t>サイドにボールが進んでいるときでも、トレイル→リードはショートカットして</a:t>
            </a:r>
            <a:r>
              <a:rPr lang="en-US" altLang="ja-JP" sz="2800" dirty="0" smtClean="0">
                <a:latin typeface="Arial Rounded MT Bold" pitchFamily="34" charset="0"/>
              </a:rPr>
              <a:t>C</a:t>
            </a:r>
            <a:r>
              <a:rPr lang="ja-JP" altLang="en-US" sz="2800" dirty="0" smtClean="0">
                <a:latin typeface="Arial Rounded MT Bold" pitchFamily="34" charset="0"/>
              </a:rPr>
              <a:t>サイドにいくことはしません</a:t>
            </a:r>
            <a:endParaRPr lang="en-US" altLang="ja-JP" sz="2800" dirty="0" smtClean="0">
              <a:latin typeface="Arial Rounded MT Bold" pitchFamily="34" charset="0"/>
            </a:endParaRPr>
          </a:p>
          <a:p>
            <a:r>
              <a:rPr lang="ja-JP" altLang="en-US" sz="2800" dirty="0" smtClean="0">
                <a:latin typeface="Arial Rounded MT Bold" pitchFamily="34" charset="0"/>
              </a:rPr>
              <a:t>必ずクローズ・ダウンのポジションを経由する形になります</a:t>
            </a:r>
            <a:endParaRPr lang="en-US" altLang="ja-JP" sz="2800" dirty="0" smtClean="0">
              <a:latin typeface="Arial Rounded MT Bold" pitchFamily="34" charset="0"/>
            </a:endParaRPr>
          </a:p>
          <a:p>
            <a:r>
              <a:rPr lang="en-US" altLang="ja-JP" sz="2800" dirty="0" smtClean="0">
                <a:latin typeface="Arial Rounded MT Bold" pitchFamily="34" charset="0"/>
              </a:rPr>
              <a:t>C</a:t>
            </a:r>
            <a:r>
              <a:rPr lang="ja-JP" altLang="en-US" sz="2800" dirty="0" smtClean="0">
                <a:latin typeface="Arial Rounded MT Bold" pitchFamily="34" charset="0"/>
              </a:rPr>
              <a:t>サイドにボールが進んでくる場合のリードのローテーションのタイミングはボールとトレイルがセンターラインを越えたタイミングでリードはローテーションをスタートします</a:t>
            </a:r>
            <a:endParaRPr lang="en-US" sz="28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19</a:t>
            </a:fld>
            <a:endParaRPr lang="en-US" dirty="0"/>
          </a:p>
        </p:txBody>
      </p:sp>
    </p:spTree>
    <p:extLst>
      <p:ext uri="{BB962C8B-B14F-4D97-AF65-F5344CB8AC3E}">
        <p14:creationId xmlns:p14="http://schemas.microsoft.com/office/powerpoint/2010/main" val="1381804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sz="2400" dirty="0" smtClean="0">
                <a:latin typeface="Arial Rounded MT Bold" pitchFamily="34" charset="0"/>
              </a:rPr>
              <a:t>ここでは改めてリードのアングルや身体の向き、アウトサイド・インなどの言葉の確認をします</a:t>
            </a:r>
            <a:endParaRPr lang="en-US" sz="24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20</a:t>
            </a:fld>
            <a:endParaRPr lang="en-US" dirty="0"/>
          </a:p>
        </p:txBody>
      </p:sp>
    </p:spTree>
    <p:extLst>
      <p:ext uri="{BB962C8B-B14F-4D97-AF65-F5344CB8AC3E}">
        <p14:creationId xmlns:p14="http://schemas.microsoft.com/office/powerpoint/2010/main" val="315528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sz="2400" dirty="0" smtClean="0">
                <a:latin typeface="Arial Rounded MT Bold" pitchFamily="34" charset="0"/>
              </a:rPr>
              <a:t>リードは</a:t>
            </a:r>
            <a:r>
              <a:rPr lang="en-US" altLang="ja-JP" sz="2400" dirty="0" smtClean="0">
                <a:latin typeface="Arial Rounded MT Bold" pitchFamily="34" charset="0"/>
              </a:rPr>
              <a:t>45</a:t>
            </a:r>
            <a:r>
              <a:rPr lang="ja-JP" altLang="en-US" sz="2400" dirty="0" smtClean="0">
                <a:latin typeface="Arial Rounded MT Bold" pitchFamily="34" charset="0"/>
              </a:rPr>
              <a:t>度のアングル、リングの先端が見えることをイメージしてください</a:t>
            </a:r>
            <a:endParaRPr lang="en-US" altLang="ja-JP" sz="2400" dirty="0" smtClean="0">
              <a:latin typeface="Arial Rounded MT Bold" pitchFamily="34" charset="0"/>
            </a:endParaRPr>
          </a:p>
          <a:p>
            <a:r>
              <a:rPr lang="ja-JP" altLang="en-US" sz="2400" dirty="0" smtClean="0">
                <a:latin typeface="Arial Rounded MT Bold" pitchFamily="34" charset="0"/>
              </a:rPr>
              <a:t>ベースラインから遠く離れることはせず、必要なアングルはベースラインに沿った動き（クローズ・ダウンなど）でカバーします</a:t>
            </a:r>
            <a:endParaRPr lang="en-US" altLang="ja-JP" sz="2400" dirty="0" smtClean="0">
              <a:latin typeface="Arial Rounded MT Bold" pitchFamily="34" charset="0"/>
            </a:endParaRPr>
          </a:p>
          <a:p>
            <a:endParaRPr lang="en-US" sz="24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21</a:t>
            </a:fld>
            <a:endParaRPr lang="en-US" dirty="0"/>
          </a:p>
        </p:txBody>
      </p:sp>
    </p:spTree>
    <p:extLst>
      <p:ext uri="{BB962C8B-B14F-4D97-AF65-F5344CB8AC3E}">
        <p14:creationId xmlns:p14="http://schemas.microsoft.com/office/powerpoint/2010/main" val="3155284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キー・・・トップから見たコートの絵でフリースロー・サークルのトップからペイントまでが鍵穴の形のように見えることからキーと呼びます</a:t>
            </a:r>
            <a:endParaRPr kumimoji="1" lang="en-US" altLang="ja-JP" dirty="0" smtClean="0"/>
          </a:p>
          <a:p>
            <a:endParaRPr kumimoji="1" lang="en-US" altLang="ja-JP" dirty="0" smtClean="0"/>
          </a:p>
          <a:p>
            <a:r>
              <a:rPr kumimoji="1" lang="ja-JP" altLang="en-US" dirty="0" smtClean="0"/>
              <a:t>ひとつシンプルなコンセプトとしては、</a:t>
            </a:r>
            <a:r>
              <a:rPr kumimoji="1" lang="en-US" altLang="ja-JP" dirty="0" smtClean="0"/>
              <a:t>C</a:t>
            </a:r>
            <a:r>
              <a:rPr kumimoji="1" lang="ja-JP" altLang="en-US" dirty="0" smtClean="0"/>
              <a:t>のプライマリ・エリアへのドライブですから</a:t>
            </a:r>
            <a:r>
              <a:rPr kumimoji="1" lang="en-US" altLang="ja-JP" dirty="0" smtClean="0"/>
              <a:t>C</a:t>
            </a:r>
            <a:r>
              <a:rPr kumimoji="1" lang="ja-JP" altLang="en-US" dirty="0" smtClean="0"/>
              <a:t>がしっかりと判定していくことを強調してみてください</a:t>
            </a:r>
            <a:endParaRPr kumimoji="1" lang="en-US" altLang="ja-JP" dirty="0" smtClean="0"/>
          </a:p>
          <a:p>
            <a:r>
              <a:rPr kumimoji="1" lang="ja-JP" altLang="en-US" dirty="0" smtClean="0"/>
              <a:t>大きく</a:t>
            </a:r>
            <a:r>
              <a:rPr kumimoji="1" lang="en-US" altLang="ja-JP" dirty="0" smtClean="0"/>
              <a:t>C</a:t>
            </a:r>
            <a:r>
              <a:rPr kumimoji="1" lang="ja-JP" altLang="en-US" dirty="0" smtClean="0"/>
              <a:t>のワーキング・エリアをはずれることなくプレイに対応します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CB44F96-0B4E-4A02-93AF-437DA2FB09BC}" type="slidenum">
              <a:rPr kumimoji="1" lang="ja-JP" altLang="en-US" smtClean="0"/>
              <a:t>22</a:t>
            </a:fld>
            <a:endParaRPr kumimoji="1" lang="ja-JP" altLang="en-US"/>
          </a:p>
        </p:txBody>
      </p:sp>
    </p:spTree>
    <p:extLst>
      <p:ext uri="{BB962C8B-B14F-4D97-AF65-F5344CB8AC3E}">
        <p14:creationId xmlns:p14="http://schemas.microsoft.com/office/powerpoint/2010/main" val="406228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3</a:t>
            </a:fld>
            <a:endParaRPr lang="en-US" dirty="0"/>
          </a:p>
        </p:txBody>
      </p:sp>
    </p:spTree>
    <p:extLst>
      <p:ext uri="{BB962C8B-B14F-4D97-AF65-F5344CB8AC3E}">
        <p14:creationId xmlns:p14="http://schemas.microsoft.com/office/powerpoint/2010/main" val="131091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クロス・コール・・・　このケースは以前の「ドライブを受ける」という感覚と大きく違う部分ですから是非、丁寧に共有したい部分です</a:t>
            </a:r>
            <a:endParaRPr kumimoji="1" lang="en-US" altLang="ja-JP" dirty="0" smtClean="0"/>
          </a:p>
          <a:p>
            <a:r>
              <a:rPr kumimoji="1" lang="ja-JP" altLang="en-US" dirty="0" smtClean="0"/>
              <a:t>プレイヤーのサイズが大きくなればなるほど、このクロス・コール（リードがセンターからくる</a:t>
            </a:r>
            <a:r>
              <a:rPr kumimoji="1" lang="en-US" altLang="ja-JP" dirty="0" smtClean="0"/>
              <a:t>C</a:t>
            </a:r>
            <a:r>
              <a:rPr kumimoji="1" lang="ja-JP" altLang="en-US" dirty="0" smtClean="0"/>
              <a:t>ドライブに対して笛を鳴らす）ことの精度は落ちてきます</a:t>
            </a:r>
            <a:endParaRPr kumimoji="1" lang="en-US" altLang="ja-JP" dirty="0" smtClean="0"/>
          </a:p>
          <a:p>
            <a:r>
              <a:rPr kumimoji="1" lang="ja-JP" altLang="en-US" dirty="0" smtClean="0"/>
              <a:t>ここでのポイントは、リードが受けて判定した場合の精度が低いことを強調することもさることながら、センターが判定することで精度が上がることを強調していくことが重要です</a:t>
            </a:r>
            <a:endParaRPr kumimoji="1" lang="en-US" altLang="ja-JP" dirty="0" smtClean="0"/>
          </a:p>
          <a:p>
            <a:r>
              <a:rPr kumimoji="1" lang="ja-JP" altLang="en-US" dirty="0" smtClean="0"/>
              <a:t>センターがドライブにしっかりとエンゲージ（自分から離れていくプレイにもしっかり意識をつなげておくこと）することで、センターはもともとドライブが始まる時点ではアングルをとっているわけですから、そのアングルを手放さず判定に参加する。そのことはプレイの初めから終わりまできっちりと見届けることになります。</a:t>
            </a:r>
            <a:endParaRPr kumimoji="1" lang="en-US" altLang="ja-JP" dirty="0" smtClean="0"/>
          </a:p>
          <a:p>
            <a:r>
              <a:rPr kumimoji="1" lang="ja-JP" altLang="en-US" dirty="0" smtClean="0"/>
              <a:t>逆に、リードとしてはそこにはブロック・チャージを狙ったり、ヘルプのディフェンスがいたりして視野が狭いこと、さらにプレイの始めの段階をみているとは限らないことなどもあり、結果的にリードのアングルや精度は高くないという認識が重要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CB44F96-0B4E-4A02-93AF-437DA2FB09BC}" type="slidenum">
              <a:rPr kumimoji="1" lang="ja-JP" altLang="en-US" smtClean="0"/>
              <a:t>23</a:t>
            </a:fld>
            <a:endParaRPr kumimoji="1" lang="ja-JP" altLang="en-US"/>
          </a:p>
        </p:txBody>
      </p:sp>
    </p:spTree>
    <p:extLst>
      <p:ext uri="{BB962C8B-B14F-4D97-AF65-F5344CB8AC3E}">
        <p14:creationId xmlns:p14="http://schemas.microsoft.com/office/powerpoint/2010/main" val="1559291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en-US" altLang="ja-JP" dirty="0" smtClean="0"/>
              <a:t>FT</a:t>
            </a:r>
            <a:r>
              <a:rPr lang="ja-JP" altLang="en-US" dirty="0" smtClean="0"/>
              <a:t>のカバレージを確認します</a:t>
            </a:r>
            <a:endParaRPr lang="en-US" altLang="ja-JP" dirty="0" smtClean="0"/>
          </a:p>
          <a:p>
            <a:r>
              <a:rPr lang="ja-JP" altLang="en-US" dirty="0" smtClean="0"/>
              <a:t>図のようにフリースローのヴァイオレーションに関してはそれぞれがカバレージをもちます</a:t>
            </a:r>
            <a:endParaRPr lang="en-US" altLang="ja-JP" dirty="0" smtClean="0"/>
          </a:p>
          <a:p>
            <a:r>
              <a:rPr lang="ja-JP" altLang="en-US" dirty="0" smtClean="0"/>
              <a:t>ただ、ショットが放られた後のリバウンドに関してはアングルが変わりますから、</a:t>
            </a:r>
            <a:r>
              <a:rPr lang="en-US" altLang="ja-JP" dirty="0" smtClean="0"/>
              <a:t>C</a:t>
            </a:r>
            <a:r>
              <a:rPr lang="ja-JP" altLang="en-US" dirty="0" smtClean="0"/>
              <a:t>としては手前の</a:t>
            </a:r>
            <a:r>
              <a:rPr lang="en-US" altLang="ja-JP" dirty="0" smtClean="0"/>
              <a:t>B1</a:t>
            </a:r>
            <a:r>
              <a:rPr lang="ja-JP" altLang="en-US" dirty="0" smtClean="0"/>
              <a:t>と</a:t>
            </a:r>
            <a:r>
              <a:rPr lang="en-US" altLang="ja-JP" dirty="0" smtClean="0"/>
              <a:t>A4</a:t>
            </a:r>
            <a:r>
              <a:rPr lang="ja-JP" altLang="en-US" dirty="0" err="1" smtClean="0"/>
              <a:t>、</a:t>
            </a:r>
            <a:r>
              <a:rPr lang="en-US" altLang="ja-JP" dirty="0" smtClean="0"/>
              <a:t>L</a:t>
            </a:r>
            <a:r>
              <a:rPr lang="ja-JP" altLang="en-US" dirty="0" smtClean="0"/>
              <a:t>としては</a:t>
            </a:r>
            <a:r>
              <a:rPr lang="en-US" altLang="ja-JP" dirty="0" smtClean="0"/>
              <a:t>B5</a:t>
            </a:r>
            <a:r>
              <a:rPr lang="ja-JP" altLang="en-US" dirty="0" smtClean="0"/>
              <a:t>・</a:t>
            </a:r>
            <a:r>
              <a:rPr lang="en-US" altLang="ja-JP" dirty="0" smtClean="0"/>
              <a:t>A1</a:t>
            </a:r>
            <a:r>
              <a:rPr lang="ja-JP" altLang="en-US" dirty="0" smtClean="0"/>
              <a:t>・</a:t>
            </a:r>
            <a:r>
              <a:rPr lang="en-US" altLang="ja-JP" dirty="0" smtClean="0"/>
              <a:t>B3</a:t>
            </a:r>
            <a:r>
              <a:rPr lang="ja-JP" altLang="en-US" dirty="0" smtClean="0"/>
              <a:t>のリバウンドの絡みを判定します</a:t>
            </a:r>
            <a:endParaRPr lang="en-US" dirty="0"/>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31</a:t>
            </a:fld>
            <a:endParaRPr lang="en-US" dirty="0"/>
          </a:p>
        </p:txBody>
      </p:sp>
    </p:spTree>
    <p:extLst>
      <p:ext uri="{BB962C8B-B14F-4D97-AF65-F5344CB8AC3E}">
        <p14:creationId xmlns:p14="http://schemas.microsoft.com/office/powerpoint/2010/main" val="3616009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dirty="0" smtClean="0"/>
              <a:t>トランジション中の</a:t>
            </a:r>
            <a:r>
              <a:rPr lang="en-US" altLang="ja-JP" dirty="0" smtClean="0"/>
              <a:t>C</a:t>
            </a:r>
            <a:r>
              <a:rPr lang="ja-JP" altLang="en-US" dirty="0" smtClean="0"/>
              <a:t>も非常に重要です。</a:t>
            </a:r>
            <a:endParaRPr lang="en-US" altLang="ja-JP" dirty="0" smtClean="0"/>
          </a:p>
          <a:p>
            <a:r>
              <a:rPr lang="en-US" altLang="ja-JP" dirty="0" smtClean="0"/>
              <a:t>C</a:t>
            </a:r>
            <a:r>
              <a:rPr lang="ja-JP" altLang="en-US" dirty="0" smtClean="0"/>
              <a:t>から</a:t>
            </a:r>
            <a:r>
              <a:rPr lang="en-US" altLang="ja-JP" dirty="0" smtClean="0"/>
              <a:t>C</a:t>
            </a:r>
            <a:r>
              <a:rPr lang="ja-JP" altLang="en-US" dirty="0" smtClean="0"/>
              <a:t>に走る時もアクティブにアスレチックに見せることは非常に重要だと共有してください</a:t>
            </a:r>
            <a:endParaRPr lang="en-US" altLang="ja-JP" dirty="0" smtClean="0"/>
          </a:p>
          <a:p>
            <a:r>
              <a:rPr lang="ja-JP" altLang="en-US" dirty="0" smtClean="0"/>
              <a:t>ディフェンスがフルコートでプレッシャーをかけているときにはバックコートは</a:t>
            </a:r>
            <a:r>
              <a:rPr lang="en-US" altLang="ja-JP" dirty="0" smtClean="0"/>
              <a:t>T</a:t>
            </a:r>
            <a:r>
              <a:rPr lang="ja-JP" altLang="en-US" dirty="0" smtClean="0"/>
              <a:t>と</a:t>
            </a:r>
            <a:r>
              <a:rPr lang="en-US" altLang="ja-JP" dirty="0" smtClean="0"/>
              <a:t>C</a:t>
            </a:r>
            <a:r>
              <a:rPr lang="ja-JP" altLang="en-US" dirty="0" smtClean="0"/>
              <a:t>二人でカバーしますが、</a:t>
            </a:r>
            <a:endParaRPr lang="en-US" altLang="ja-JP" dirty="0" smtClean="0"/>
          </a:p>
          <a:p>
            <a:r>
              <a:rPr lang="ja-JP" altLang="en-US" dirty="0" smtClean="0"/>
              <a:t>特にプレッシャーのない場合は</a:t>
            </a:r>
            <a:r>
              <a:rPr lang="en-US" altLang="ja-JP" dirty="0" smtClean="0"/>
              <a:t>C</a:t>
            </a:r>
            <a:r>
              <a:rPr lang="ja-JP" altLang="en-US" dirty="0" smtClean="0"/>
              <a:t>はしっかりと次のフロントコートの</a:t>
            </a:r>
            <a:r>
              <a:rPr lang="en-US" altLang="ja-JP" dirty="0" smtClean="0"/>
              <a:t>C</a:t>
            </a:r>
            <a:r>
              <a:rPr lang="ja-JP" altLang="en-US" dirty="0" smtClean="0"/>
              <a:t>のポジションまで「走る」ことを徹底します。ジョギングというテンポではありません。</a:t>
            </a:r>
            <a:endParaRPr lang="en-US" dirty="0"/>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33</a:t>
            </a:fld>
            <a:endParaRPr lang="en-US" dirty="0"/>
          </a:p>
        </p:txBody>
      </p:sp>
    </p:spTree>
    <p:extLst>
      <p:ext uri="{BB962C8B-B14F-4D97-AF65-F5344CB8AC3E}">
        <p14:creationId xmlns:p14="http://schemas.microsoft.com/office/powerpoint/2010/main" val="3616009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en-US" altLang="ja-JP" sz="2000" dirty="0" smtClean="0">
                <a:latin typeface="Arial Rounded MT Bold" pitchFamily="34" charset="0"/>
              </a:rPr>
              <a:t>C</a:t>
            </a:r>
            <a:r>
              <a:rPr lang="ja-JP" altLang="en-US" sz="2000" dirty="0" smtClean="0">
                <a:latin typeface="Arial Rounded MT Bold" pitchFamily="34" charset="0"/>
              </a:rPr>
              <a:t>のベーシックは</a:t>
            </a:r>
            <a:r>
              <a:rPr lang="en-US" altLang="ja-JP" sz="2000" dirty="0" smtClean="0">
                <a:latin typeface="Arial Rounded MT Bold" pitchFamily="34" charset="0"/>
              </a:rPr>
              <a:t>FT</a:t>
            </a:r>
            <a:r>
              <a:rPr lang="ja-JP" altLang="en-US" sz="2000" dirty="0" smtClean="0">
                <a:latin typeface="Arial Rounded MT Bold" pitchFamily="34" charset="0"/>
              </a:rPr>
              <a:t>ラインの延長線上、コートの内側で体の向きはサイドラインに平行、これが一番ベーシックな</a:t>
            </a:r>
            <a:r>
              <a:rPr lang="en-US" altLang="ja-JP" sz="2000" dirty="0" smtClean="0">
                <a:latin typeface="Arial Rounded MT Bold" pitchFamily="34" charset="0"/>
              </a:rPr>
              <a:t>C</a:t>
            </a:r>
            <a:r>
              <a:rPr lang="ja-JP" altLang="en-US" sz="2000" dirty="0" smtClean="0">
                <a:latin typeface="Arial Rounded MT Bold" pitchFamily="34" charset="0"/>
              </a:rPr>
              <a:t>ポジションでそこから必要に応じてポジションとアングルをアジャストします</a:t>
            </a:r>
            <a:endParaRPr lang="en-US" sz="20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34</a:t>
            </a:fld>
            <a:endParaRPr lang="en-US" dirty="0"/>
          </a:p>
        </p:txBody>
      </p:sp>
    </p:spTree>
    <p:extLst>
      <p:ext uri="{BB962C8B-B14F-4D97-AF65-F5344CB8AC3E}">
        <p14:creationId xmlns:p14="http://schemas.microsoft.com/office/powerpoint/2010/main" val="127388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sz="2000" dirty="0" smtClean="0">
                <a:latin typeface="Arial Rounded MT Bold" pitchFamily="34" charset="0"/>
              </a:rPr>
              <a:t>ボールが自分のいる</a:t>
            </a:r>
            <a:r>
              <a:rPr lang="en-US" altLang="ja-JP" sz="2000" dirty="0" smtClean="0">
                <a:latin typeface="Arial Rounded MT Bold" pitchFamily="34" charset="0"/>
              </a:rPr>
              <a:t>C</a:t>
            </a:r>
            <a:r>
              <a:rPr lang="ja-JP" altLang="en-US" sz="2000" dirty="0" smtClean="0">
                <a:latin typeface="Arial Rounded MT Bold" pitchFamily="34" charset="0"/>
              </a:rPr>
              <a:t>サイドに来た場合、自分はオフボールからオンボールになったという意識を強くもってください。</a:t>
            </a:r>
            <a:endParaRPr lang="en-US" altLang="ja-JP" sz="2000" dirty="0" smtClean="0">
              <a:latin typeface="Arial Rounded MT Bold" pitchFamily="34" charset="0"/>
            </a:endParaRPr>
          </a:p>
          <a:p>
            <a:r>
              <a:rPr lang="ja-JP" altLang="en-US" sz="2000" dirty="0" smtClean="0">
                <a:latin typeface="Arial Rounded MT Bold" pitchFamily="34" charset="0"/>
              </a:rPr>
              <a:t>リードがローテーションしてくるまで、し終わったとしても自分のプレイとアングルはすぐに手放すこと</a:t>
            </a:r>
            <a:r>
              <a:rPr lang="ja-JP" altLang="en-US" sz="2000" smtClean="0">
                <a:latin typeface="Arial Rounded MT Bold" pitchFamily="34" charset="0"/>
              </a:rPr>
              <a:t>なく判定に参加します。</a:t>
            </a:r>
            <a:endParaRPr lang="en-US" sz="20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35</a:t>
            </a:fld>
            <a:endParaRPr lang="en-US" dirty="0"/>
          </a:p>
        </p:txBody>
      </p:sp>
    </p:spTree>
    <p:extLst>
      <p:ext uri="{BB962C8B-B14F-4D97-AF65-F5344CB8AC3E}">
        <p14:creationId xmlns:p14="http://schemas.microsoft.com/office/powerpoint/2010/main" val="1273884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dirty="0" smtClean="0"/>
              <a:t>リバウンド時にファウルが起きた時、</a:t>
            </a:r>
            <a:r>
              <a:rPr lang="en-US" altLang="ja-JP" dirty="0" smtClean="0"/>
              <a:t>FT</a:t>
            </a:r>
            <a:r>
              <a:rPr lang="ja-JP" altLang="en-US" dirty="0" smtClean="0"/>
              <a:t>シューターの確保もしていく。</a:t>
            </a:r>
            <a:endParaRPr lang="en-US" altLang="ja-JP" dirty="0" smtClean="0"/>
          </a:p>
          <a:p>
            <a:r>
              <a:rPr lang="ja-JP" altLang="en-US" dirty="0" smtClean="0"/>
              <a:t>チーム・ファウルで</a:t>
            </a:r>
            <a:r>
              <a:rPr lang="en-US" altLang="ja-JP" dirty="0" smtClean="0"/>
              <a:t>FT</a:t>
            </a:r>
            <a:r>
              <a:rPr lang="ja-JP" altLang="en-US" dirty="0" smtClean="0"/>
              <a:t>になった際にシューターの入れ替えなどをおこさないように予防していく</a:t>
            </a:r>
            <a:endParaRPr lang="en-US" dirty="0"/>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46</a:t>
            </a:fld>
            <a:endParaRPr lang="en-US" dirty="0"/>
          </a:p>
        </p:txBody>
      </p:sp>
    </p:spTree>
    <p:extLst>
      <p:ext uri="{BB962C8B-B14F-4D97-AF65-F5344CB8AC3E}">
        <p14:creationId xmlns:p14="http://schemas.microsoft.com/office/powerpoint/2010/main" val="425518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もともとオープン・ルックがとれている場合、無理にクロス・ステップするわけではなく、常にアングルを意識することを共有していく</a:t>
            </a:r>
            <a:endParaRPr kumimoji="1" lang="en-US" altLang="ja-JP" dirty="0" smtClean="0"/>
          </a:p>
          <a:p>
            <a:r>
              <a:rPr kumimoji="1" lang="ja-JP" altLang="en-US" dirty="0" smtClean="0"/>
              <a:t>クロス・ステップはアングルをとる、もしくはアングルをよりオープンにするための技術であることを理解していく</a:t>
            </a:r>
            <a:endParaRPr kumimoji="1" lang="ja-JP" altLang="en-US" dirty="0"/>
          </a:p>
        </p:txBody>
      </p:sp>
      <p:sp>
        <p:nvSpPr>
          <p:cNvPr id="4" name="スライド番号プレースホルダー 3"/>
          <p:cNvSpPr>
            <a:spLocks noGrp="1"/>
          </p:cNvSpPr>
          <p:nvPr>
            <p:ph type="sldNum" sz="quarter" idx="10"/>
          </p:nvPr>
        </p:nvSpPr>
        <p:spPr/>
        <p:txBody>
          <a:bodyPr/>
          <a:lstStyle/>
          <a:p>
            <a:fld id="{5CB44F96-0B4E-4A02-93AF-437DA2FB09BC}" type="slidenum">
              <a:rPr kumimoji="1" lang="ja-JP" altLang="en-US" smtClean="0"/>
              <a:t>47</a:t>
            </a:fld>
            <a:endParaRPr kumimoji="1" lang="ja-JP" altLang="en-US"/>
          </a:p>
        </p:txBody>
      </p:sp>
    </p:spTree>
    <p:extLst>
      <p:ext uri="{BB962C8B-B14F-4D97-AF65-F5344CB8AC3E}">
        <p14:creationId xmlns:p14="http://schemas.microsoft.com/office/powerpoint/2010/main" val="1988241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dirty="0" smtClean="0"/>
              <a:t>スローインの際にはボールを渡す前に笛を鳴らすことも確認</a:t>
            </a:r>
            <a:endParaRPr lang="en-US" dirty="0"/>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48</a:t>
            </a:fld>
            <a:endParaRPr lang="en-US" dirty="0"/>
          </a:p>
        </p:txBody>
      </p:sp>
    </p:spTree>
    <p:extLst>
      <p:ext uri="{BB962C8B-B14F-4D97-AF65-F5344CB8AC3E}">
        <p14:creationId xmlns:p14="http://schemas.microsoft.com/office/powerpoint/2010/main" val="3616009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49</a:t>
            </a:fld>
            <a:endParaRPr lang="en-US" dirty="0"/>
          </a:p>
        </p:txBody>
      </p:sp>
    </p:spTree>
    <p:extLst>
      <p:ext uri="{BB962C8B-B14F-4D97-AF65-F5344CB8AC3E}">
        <p14:creationId xmlns:p14="http://schemas.microsoft.com/office/powerpoint/2010/main" val="3616009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dirty="0" smtClean="0"/>
              <a:t>次のスローインがベンチ付近でタイムアウトになった場合、ボールはチームの邪魔にならない場所におくなど、適宜対応するが、基本的には次にゲームが再開される場所における時は、メカに沿ってボールを置く場所に気を配る</a:t>
            </a:r>
            <a:endParaRPr lang="en-US" dirty="0"/>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60</a:t>
            </a:fld>
            <a:endParaRPr lang="en-US" dirty="0"/>
          </a:p>
        </p:txBody>
      </p:sp>
    </p:spTree>
    <p:extLst>
      <p:ext uri="{BB962C8B-B14F-4D97-AF65-F5344CB8AC3E}">
        <p14:creationId xmlns:p14="http://schemas.microsoft.com/office/powerpoint/2010/main" val="90538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4</a:t>
            </a:fld>
            <a:endParaRPr lang="en-US" dirty="0"/>
          </a:p>
        </p:txBody>
      </p:sp>
    </p:spTree>
    <p:extLst>
      <p:ext uri="{BB962C8B-B14F-4D97-AF65-F5344CB8AC3E}">
        <p14:creationId xmlns:p14="http://schemas.microsoft.com/office/powerpoint/2010/main" val="1881390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61</a:t>
            </a:fld>
            <a:endParaRPr lang="en-US" dirty="0"/>
          </a:p>
        </p:txBody>
      </p:sp>
    </p:spTree>
    <p:extLst>
      <p:ext uri="{BB962C8B-B14F-4D97-AF65-F5344CB8AC3E}">
        <p14:creationId xmlns:p14="http://schemas.microsoft.com/office/powerpoint/2010/main" val="151467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sz="1200" dirty="0" smtClean="0">
                <a:latin typeface="Arial Rounded MT Bold" pitchFamily="34" charset="0"/>
              </a:rPr>
              <a:t>オポジット・サイド＝テーブルと逆のサイド</a:t>
            </a:r>
            <a:endParaRPr lang="en-US" altLang="ja-JP" sz="1200" dirty="0" smtClean="0">
              <a:latin typeface="Arial Rounded MT Bold" pitchFamily="34" charset="0"/>
            </a:endParaRPr>
          </a:p>
          <a:p>
            <a:r>
              <a:rPr lang="ja-JP" altLang="en-US" sz="1200" dirty="0" smtClean="0">
                <a:latin typeface="Arial Rounded MT Bold" pitchFamily="34" charset="0"/>
              </a:rPr>
              <a:t>ボール・サイド＝ストロング・サイド</a:t>
            </a:r>
            <a:endParaRPr lang="en-US" altLang="ja-JP" sz="1200" dirty="0" smtClean="0">
              <a:latin typeface="Arial Rounded MT Bold" pitchFamily="34" charset="0"/>
            </a:endParaRPr>
          </a:p>
          <a:p>
            <a:r>
              <a:rPr lang="ja-JP" altLang="en-US" sz="1200" dirty="0" smtClean="0">
                <a:latin typeface="Arial Rounded MT Bold" pitchFamily="34" charset="0"/>
              </a:rPr>
              <a:t>ストロング・サイドに常に</a:t>
            </a:r>
            <a:r>
              <a:rPr lang="en-US" altLang="ja-JP" sz="1200" dirty="0" smtClean="0">
                <a:latin typeface="Arial Rounded MT Bold" pitchFamily="34" charset="0"/>
              </a:rPr>
              <a:t>2</a:t>
            </a:r>
            <a:r>
              <a:rPr lang="ja-JP" altLang="en-US" sz="1200" dirty="0" smtClean="0">
                <a:latin typeface="Arial Rounded MT Bold" pitchFamily="34" charset="0"/>
              </a:rPr>
              <a:t>人のレフェリーがいる状態を確立していきたいことを強調</a:t>
            </a:r>
            <a:endParaRPr lang="en-US" altLang="ja-JP" sz="1200" dirty="0" smtClean="0">
              <a:latin typeface="Arial Rounded MT Bold" pitchFamily="34" charset="0"/>
            </a:endParaRPr>
          </a:p>
          <a:p>
            <a:r>
              <a:rPr lang="ja-JP" altLang="en-US" sz="1200" dirty="0" smtClean="0">
                <a:latin typeface="Arial Rounded MT Bold" pitchFamily="34" charset="0"/>
              </a:rPr>
              <a:t>ウィーク・サイドはセンターのプライマリとして基本的にはカバー</a:t>
            </a:r>
            <a:endParaRPr lang="en-US" altLang="ja-JP" sz="12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5</a:t>
            </a:fld>
            <a:endParaRPr lang="en-US" dirty="0"/>
          </a:p>
        </p:txBody>
      </p:sp>
    </p:spTree>
    <p:extLst>
      <p:ext uri="{BB962C8B-B14F-4D97-AF65-F5344CB8AC3E}">
        <p14:creationId xmlns:p14="http://schemas.microsoft.com/office/powerpoint/2010/main" val="181229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1" y="4721305"/>
            <a:ext cx="5607075" cy="4472147"/>
          </a:xfrm>
        </p:spPr>
        <p:txBody>
          <a:bodyPr/>
          <a:lstStyle/>
          <a:p>
            <a:r>
              <a:rPr lang="ja-JP" altLang="en-US" sz="2800" dirty="0" smtClean="0">
                <a:latin typeface="Arial Rounded MT Bold" pitchFamily="34" charset="0"/>
              </a:rPr>
              <a:t>１．ボールサイドにトレイル・リードが位置することでボールに関わるケースへの判定度とアングルを出来る限り精度をあげていくことを強調</a:t>
            </a:r>
            <a:endParaRPr lang="en-US" altLang="ja-JP" sz="2800" dirty="0" smtClean="0">
              <a:latin typeface="Arial Rounded MT Bold" pitchFamily="34" charset="0"/>
            </a:endParaRPr>
          </a:p>
          <a:p>
            <a:r>
              <a:rPr lang="ja-JP" altLang="en-US" sz="2800" dirty="0" smtClean="0">
                <a:latin typeface="Arial Rounded MT Bold" pitchFamily="34" charset="0"/>
              </a:rPr>
              <a:t>２．アングルの中でリードからは見えないアングルは他の</a:t>
            </a:r>
            <a:r>
              <a:rPr lang="en-US" altLang="ja-JP" sz="2800" dirty="0" smtClean="0">
                <a:latin typeface="Arial Rounded MT Bold" pitchFamily="34" charset="0"/>
              </a:rPr>
              <a:t>2</a:t>
            </a:r>
            <a:r>
              <a:rPr lang="ja-JP" altLang="en-US" sz="2800" dirty="0" smtClean="0">
                <a:latin typeface="Arial Rounded MT Bold" pitchFamily="34" charset="0"/>
              </a:rPr>
              <a:t>人がカバーなど、それぞれのポジションからアングルを意識してセカンダリをカバーすることを強調</a:t>
            </a:r>
            <a:endParaRPr lang="en-US" altLang="ja-JP" sz="2800" dirty="0" smtClean="0">
              <a:latin typeface="Arial Rounded MT Bold" pitchFamily="34" charset="0"/>
            </a:endParaRPr>
          </a:p>
          <a:p>
            <a:r>
              <a:rPr lang="ja-JP" altLang="en-US" sz="2800" dirty="0" smtClean="0">
                <a:latin typeface="Arial Rounded MT Bold" pitchFamily="34" charset="0"/>
              </a:rPr>
              <a:t>３．スコアに関わるプレイにトレイルとリードがポジションできるように</a:t>
            </a:r>
            <a:endParaRPr lang="en-US" altLang="ja-JP" sz="2800" dirty="0" smtClean="0">
              <a:latin typeface="Arial Rounded MT Bold" pitchFamily="34" charset="0"/>
            </a:endParaRPr>
          </a:p>
          <a:p>
            <a:r>
              <a:rPr lang="ja-JP" altLang="en-US" sz="2800" dirty="0" smtClean="0">
                <a:latin typeface="Arial Rounded MT Bold" pitchFamily="34" charset="0"/>
              </a:rPr>
              <a:t>４．バス・ステーションとは・・・人はバスが来る前にバス停にいき、バスが来るのを待つことから、プレイが起こる前にリードはボールサイドに移動し、プレイを待つというイメージ</a:t>
            </a:r>
            <a:endParaRPr lang="en-US" altLang="ja-JP" sz="2800" dirty="0" smtClean="0">
              <a:latin typeface="Arial Rounded MT Bold" pitchFamily="34" charset="0"/>
            </a:endParaRPr>
          </a:p>
          <a:p>
            <a:endParaRPr lang="en-US" sz="28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6</a:t>
            </a:fld>
            <a:endParaRPr lang="en-US" dirty="0"/>
          </a:p>
        </p:txBody>
      </p:sp>
    </p:spTree>
    <p:extLst>
      <p:ext uri="{BB962C8B-B14F-4D97-AF65-F5344CB8AC3E}">
        <p14:creationId xmlns:p14="http://schemas.microsoft.com/office/powerpoint/2010/main" val="16286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dirty="0" smtClean="0"/>
              <a:t>トスアップ時に</a:t>
            </a:r>
            <a:r>
              <a:rPr lang="en-US" altLang="ja-JP" dirty="0" smtClean="0"/>
              <a:t>U1</a:t>
            </a:r>
            <a:r>
              <a:rPr lang="ja-JP" altLang="en-US" dirty="0" smtClean="0"/>
              <a:t>の立ち位置を確認。ここは</a:t>
            </a:r>
            <a:r>
              <a:rPr lang="en-US" altLang="ja-JP" dirty="0" smtClean="0"/>
              <a:t>FIBA</a:t>
            </a:r>
            <a:r>
              <a:rPr lang="ja-JP" altLang="en-US" dirty="0" smtClean="0"/>
              <a:t>から新たなメカとして共有・確認</a:t>
            </a:r>
            <a:endParaRPr lang="en-US" dirty="0"/>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7</a:t>
            </a:fld>
            <a:endParaRPr lang="en-US" dirty="0"/>
          </a:p>
        </p:txBody>
      </p:sp>
    </p:spTree>
    <p:extLst>
      <p:ext uri="{BB962C8B-B14F-4D97-AF65-F5344CB8AC3E}">
        <p14:creationId xmlns:p14="http://schemas.microsoft.com/office/powerpoint/2010/main" val="15985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ja-JP" altLang="en-US" dirty="0" smtClean="0"/>
              <a:t>トスアップしたレフェリーはトレイルになり、その他の二人はそれぞれのポジションにスムーズに位置していく</a:t>
            </a:r>
            <a:endParaRPr lang="en-US" dirty="0"/>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8</a:t>
            </a:fld>
            <a:endParaRPr lang="en-US" dirty="0"/>
          </a:p>
        </p:txBody>
      </p:sp>
    </p:spTree>
    <p:extLst>
      <p:ext uri="{BB962C8B-B14F-4D97-AF65-F5344CB8AC3E}">
        <p14:creationId xmlns:p14="http://schemas.microsoft.com/office/powerpoint/2010/main" val="1812260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1" y="4721305"/>
            <a:ext cx="5607075" cy="4472147"/>
          </a:xfrm>
        </p:spPr>
        <p:txBody>
          <a:bodyPr/>
          <a:lstStyle/>
          <a:p>
            <a:r>
              <a:rPr lang="ja-JP" altLang="en-US" sz="2800" dirty="0" smtClean="0">
                <a:latin typeface="Arial Rounded MT Bold" pitchFamily="34" charset="0"/>
              </a:rPr>
              <a:t>ここではプライマリ・エリアの確認。現行のマニュアルとは少し絵が変わっているので注意してください。</a:t>
            </a:r>
            <a:endParaRPr lang="en-US" altLang="ja-JP" sz="2800" dirty="0" smtClean="0">
              <a:latin typeface="Arial Rounded MT Bold" pitchFamily="34" charset="0"/>
            </a:endParaRPr>
          </a:p>
          <a:p>
            <a:r>
              <a:rPr lang="ja-JP" altLang="en-US" sz="2800" dirty="0" smtClean="0">
                <a:latin typeface="Arial Rounded MT Bold" pitchFamily="34" charset="0"/>
              </a:rPr>
              <a:t>プライマリ・</a:t>
            </a:r>
            <a:r>
              <a:rPr lang="ja-JP" altLang="en-US" sz="2800" b="1" u="sng" dirty="0" smtClean="0">
                <a:latin typeface="Arial Rounded MT Bold" pitchFamily="34" charset="0"/>
              </a:rPr>
              <a:t>エリア</a:t>
            </a:r>
            <a:r>
              <a:rPr lang="ja-JP" altLang="en-US" sz="2800" b="0" u="none" dirty="0" smtClean="0">
                <a:latin typeface="Arial Rounded MT Bold" pitchFamily="34" charset="0"/>
              </a:rPr>
              <a:t>に関してはよりシンプルにしあげていくことで、理解を深めやすくしていく方向。</a:t>
            </a:r>
            <a:endParaRPr lang="en-US" altLang="ja-JP" sz="2800" b="0" u="none" dirty="0" smtClean="0">
              <a:latin typeface="Arial Rounded MT Bold" pitchFamily="34" charset="0"/>
            </a:endParaRPr>
          </a:p>
          <a:p>
            <a:r>
              <a:rPr lang="ja-JP" altLang="en-US" sz="2800" b="0" u="none" dirty="0" smtClean="0">
                <a:latin typeface="Arial Rounded MT Bold" pitchFamily="34" charset="0"/>
              </a:rPr>
              <a:t>基本的にはミッド・ライン（リングとリングを結んだ線）で割り、センターは基本オフボールをカバー</a:t>
            </a:r>
            <a:endParaRPr lang="en-US" altLang="ja-JP" sz="2800" b="1" u="sng" dirty="0" smtClean="0">
              <a:latin typeface="Arial Rounded MT Bold" pitchFamily="34" charset="0"/>
            </a:endParaRPr>
          </a:p>
          <a:p>
            <a:endParaRPr lang="en-US" altLang="ja-JP" sz="2800" b="0" u="none" dirty="0" smtClean="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9</a:t>
            </a:fld>
            <a:endParaRPr lang="en-US" dirty="0"/>
          </a:p>
        </p:txBody>
      </p:sp>
    </p:spTree>
    <p:extLst>
      <p:ext uri="{BB962C8B-B14F-4D97-AF65-F5344CB8AC3E}">
        <p14:creationId xmlns:p14="http://schemas.microsoft.com/office/powerpoint/2010/main" val="135601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a:xfrm>
            <a:off x="680881" y="4721305"/>
            <a:ext cx="5607075" cy="4472147"/>
          </a:xfrm>
        </p:spPr>
        <p:txBody>
          <a:bodyPr/>
          <a:lstStyle/>
          <a:p>
            <a:r>
              <a:rPr lang="ja-JP" altLang="en-US" sz="2800" dirty="0" smtClean="0">
                <a:latin typeface="Arial Rounded MT Bold" pitchFamily="34" charset="0"/>
              </a:rPr>
              <a:t>ここではプライマリ・</a:t>
            </a:r>
            <a:r>
              <a:rPr lang="ja-JP" altLang="en-US" sz="2800" b="1" u="sng" dirty="0" smtClean="0">
                <a:latin typeface="Arial Rounded MT Bold" pitchFamily="34" charset="0"/>
              </a:rPr>
              <a:t>アングル</a:t>
            </a:r>
            <a:r>
              <a:rPr lang="ja-JP" altLang="en-US" sz="2800" dirty="0" smtClean="0">
                <a:latin typeface="Arial Rounded MT Bold" pitchFamily="34" charset="0"/>
              </a:rPr>
              <a:t>について説明</a:t>
            </a:r>
            <a:endParaRPr lang="en-US" altLang="ja-JP" sz="2800" dirty="0" smtClean="0">
              <a:latin typeface="Arial Rounded MT Bold" pitchFamily="34" charset="0"/>
            </a:endParaRPr>
          </a:p>
          <a:p>
            <a:r>
              <a:rPr lang="ja-JP" altLang="en-US" sz="2800" dirty="0" smtClean="0">
                <a:latin typeface="Arial Rounded MT Bold" pitchFamily="34" charset="0"/>
              </a:rPr>
              <a:t>ファンクショナルとは実際にコート上で各ポジションが得るアングルや視野をさしています。</a:t>
            </a:r>
            <a:endParaRPr lang="en-US" altLang="ja-JP" sz="2800" dirty="0" smtClean="0">
              <a:latin typeface="Arial Rounded MT Bold" pitchFamily="34" charset="0"/>
            </a:endParaRPr>
          </a:p>
          <a:p>
            <a:r>
              <a:rPr lang="ja-JP" altLang="en-US" sz="2800" dirty="0" smtClean="0">
                <a:latin typeface="Arial Rounded MT Bold" pitchFamily="34" charset="0"/>
              </a:rPr>
              <a:t>プライマリ・エリアを越えてはいるがアングルの取れているプレイ、</a:t>
            </a:r>
            <a:endParaRPr lang="en-US" altLang="ja-JP" sz="2800" dirty="0" smtClean="0">
              <a:latin typeface="Arial Rounded MT Bold" pitchFamily="34" charset="0"/>
            </a:endParaRPr>
          </a:p>
          <a:p>
            <a:r>
              <a:rPr lang="ja-JP" altLang="en-US" sz="2800" dirty="0" smtClean="0">
                <a:latin typeface="Arial Rounded MT Bold" pitchFamily="34" charset="0"/>
              </a:rPr>
              <a:t>アングルが重なる「デュアル・カバレージ」</a:t>
            </a:r>
            <a:endParaRPr lang="en-US" altLang="ja-JP" sz="2800" dirty="0" smtClean="0">
              <a:latin typeface="Arial Rounded MT Bold" pitchFamily="34" charset="0"/>
            </a:endParaRPr>
          </a:p>
          <a:p>
            <a:r>
              <a:rPr lang="ja-JP" altLang="en-US" sz="2800" dirty="0" smtClean="0">
                <a:latin typeface="Arial Rounded MT Bold" pitchFamily="34" charset="0"/>
              </a:rPr>
              <a:t>４５ディグリー（度）のアングルを説明</a:t>
            </a:r>
            <a:endParaRPr lang="en-US" altLang="ja-JP" sz="2800" dirty="0" smtClean="0">
              <a:latin typeface="Arial Rounded MT Bold" pitchFamily="34" charset="0"/>
            </a:endParaRPr>
          </a:p>
          <a:p>
            <a:endParaRPr lang="en-US" sz="2800" dirty="0">
              <a:latin typeface="Arial Rounded MT Bold" pitchFamily="34" charset="0"/>
            </a:endParaRPr>
          </a:p>
        </p:txBody>
      </p:sp>
      <p:sp>
        <p:nvSpPr>
          <p:cNvPr id="4" name="Slide Number Placeholder 3"/>
          <p:cNvSpPr>
            <a:spLocks noGrp="1"/>
          </p:cNvSpPr>
          <p:nvPr>
            <p:ph type="sldNum" sz="quarter" idx="10"/>
          </p:nvPr>
        </p:nvSpPr>
        <p:spPr/>
        <p:txBody>
          <a:bodyPr/>
          <a:lstStyle/>
          <a:p>
            <a:pPr>
              <a:defRPr/>
            </a:pPr>
            <a:fld id="{06252558-56F3-442D-B860-DB1E0FA08B60}" type="slidenum">
              <a:rPr lang="en-US" smtClean="0"/>
              <a:pPr>
                <a:defRPr/>
              </a:pPr>
              <a:t>10</a:t>
            </a:fld>
            <a:endParaRPr lang="en-US" dirty="0"/>
          </a:p>
        </p:txBody>
      </p:sp>
    </p:spTree>
    <p:extLst>
      <p:ext uri="{BB962C8B-B14F-4D97-AF65-F5344CB8AC3E}">
        <p14:creationId xmlns:p14="http://schemas.microsoft.com/office/powerpoint/2010/main" val="1356017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6179"/>
            <a:ext cx="8229600" cy="1143000"/>
          </a:xfrm>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447262" y="2299447"/>
            <a:ext cx="8229600" cy="3649833"/>
          </a:xfrm>
        </p:spPr>
        <p:txBody>
          <a:bodyPr/>
          <a:lstStyle/>
          <a:p>
            <a:pPr lvl="0"/>
            <a:r>
              <a:rPr kumimoji="1" lang="ja-JP" altLang="en-US"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pic>
        <p:nvPicPr>
          <p:cNvPr id="13" name="図 12"/>
          <p:cNvPicPr>
            <a:picLocks noChangeAspect="1"/>
          </p:cNvPicPr>
          <p:nvPr userDrawn="1"/>
        </p:nvPicPr>
        <p:blipFill>
          <a:blip r:embed="rId2"/>
          <a:stretch>
            <a:fillRect/>
          </a:stretch>
        </p:blipFill>
        <p:spPr>
          <a:xfrm>
            <a:off x="-1764704" y="5854440"/>
            <a:ext cx="11080633" cy="1003820"/>
          </a:xfrm>
          <a:prstGeom prst="rect">
            <a:avLst/>
          </a:prstGeom>
        </p:spPr>
      </p:pic>
      <p:pic>
        <p:nvPicPr>
          <p:cNvPr id="8" name="図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3494" y="6253421"/>
            <a:ext cx="1077771" cy="395537"/>
          </a:xfrm>
          <a:prstGeom prst="rect">
            <a:avLst/>
          </a:prstGeom>
        </p:spPr>
      </p:pic>
      <p:sp>
        <p:nvSpPr>
          <p:cNvPr id="15" name="テキスト ボックス 14"/>
          <p:cNvSpPr txBox="1"/>
          <p:nvPr userDrawn="1"/>
        </p:nvSpPr>
        <p:spPr>
          <a:xfrm>
            <a:off x="0" y="6259810"/>
            <a:ext cx="4104456" cy="461665"/>
          </a:xfrm>
          <a:prstGeom prst="rect">
            <a:avLst/>
          </a:prstGeom>
          <a:noFill/>
        </p:spPr>
        <p:txBody>
          <a:bodyPr wrap="square" rtlCol="0">
            <a:spAutoFit/>
          </a:bodyPr>
          <a:lstStyle/>
          <a:p>
            <a:pPr algn="r"/>
            <a:r>
              <a:rPr kumimoji="1" lang="en-US" altLang="ja-JP" sz="2400" dirty="0" smtClean="0">
                <a:latin typeface="Fiba" charset="0"/>
                <a:ea typeface="Fiba" charset="0"/>
                <a:cs typeface="Fiba" charset="0"/>
              </a:rPr>
              <a:t>3PO BASIC </a:t>
            </a:r>
            <a:r>
              <a:rPr kumimoji="1" lang="en-US" altLang="ja-JP" sz="1200" dirty="0" smtClean="0">
                <a:latin typeface="Fiba" charset="0"/>
                <a:ea typeface="Fiba" charset="0"/>
                <a:cs typeface="Fiba" charset="0"/>
              </a:rPr>
              <a:t>REFEREE STANDARD QUALITY</a:t>
            </a:r>
            <a:endParaRPr kumimoji="1" lang="ja-JP" altLang="en-US" sz="1200" dirty="0">
              <a:latin typeface="Fiba" charset="0"/>
              <a:ea typeface="Fiba" charset="0"/>
              <a:cs typeface="Fiba" charset="0"/>
            </a:endParaRPr>
          </a:p>
        </p:txBody>
      </p:sp>
      <p:pic>
        <p:nvPicPr>
          <p:cNvPr id="7" name="図 6"/>
          <p:cNvPicPr>
            <a:picLocks noChangeAspect="1"/>
          </p:cNvPicPr>
          <p:nvPr userDrawn="1"/>
        </p:nvPicPr>
        <p:blipFill>
          <a:blip r:embed="rId4"/>
          <a:stretch>
            <a:fillRect/>
          </a:stretch>
        </p:blipFill>
        <p:spPr>
          <a:xfrm>
            <a:off x="-612576" y="-387424"/>
            <a:ext cx="12352002" cy="1272308"/>
          </a:xfrm>
          <a:prstGeom prst="rect">
            <a:avLst/>
          </a:prstGeom>
          <a:effectLst>
            <a:outerShdw blurRad="50800" dist="38100" dir="2700000" algn="tl"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2017/4/3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90F02">
                <a:lumMod val="51000"/>
              </a:srgbClr>
            </a:gs>
            <a:gs pos="100000">
              <a:srgbClr val="FF0000"/>
            </a:gs>
          </a:gsLst>
          <a:lin ang="16200000" scaled="1"/>
          <a:tileRect/>
        </a:gra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2017/4/3</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9.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9.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0.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7.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70.jpeg"/><Relationship Id="rId4" Type="http://schemas.openxmlformats.org/officeDocument/2006/relationships/image" Target="../media/image67.pn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1.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76.png"/><Relationship Id="rId2" Type="http://schemas.openxmlformats.org/officeDocument/2006/relationships/image" Target="../media/image50.png"/><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48.png"/><Relationship Id="rId5" Type="http://schemas.openxmlformats.org/officeDocument/2006/relationships/image" Target="../media/image47.png"/><Relationship Id="rId15" Type="http://schemas.openxmlformats.org/officeDocument/2006/relationships/image" Target="../media/image51.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74.png"/><Relationship Id="rId14"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76.png"/><Relationship Id="rId2" Type="http://schemas.openxmlformats.org/officeDocument/2006/relationships/image" Target="../media/image50.png"/><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48.png"/><Relationship Id="rId5" Type="http://schemas.openxmlformats.org/officeDocument/2006/relationships/image" Target="../media/image47.png"/><Relationship Id="rId15" Type="http://schemas.openxmlformats.org/officeDocument/2006/relationships/image" Target="../media/image51.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74.png"/><Relationship Id="rId1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76.png"/><Relationship Id="rId17" Type="http://schemas.openxmlformats.org/officeDocument/2006/relationships/image" Target="../media/image80.png"/><Relationship Id="rId2" Type="http://schemas.openxmlformats.org/officeDocument/2006/relationships/image" Target="../media/image50.png"/><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48.png"/><Relationship Id="rId5" Type="http://schemas.openxmlformats.org/officeDocument/2006/relationships/image" Target="../media/image47.png"/><Relationship Id="rId15" Type="http://schemas.openxmlformats.org/officeDocument/2006/relationships/image" Target="../media/image51.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74.png"/><Relationship Id="rId1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57.png"/><Relationship Id="rId3" Type="http://schemas.openxmlformats.org/officeDocument/2006/relationships/image" Target="../media/image81.jpeg"/><Relationship Id="rId7" Type="http://schemas.openxmlformats.org/officeDocument/2006/relationships/image" Target="../media/image47.png"/><Relationship Id="rId12" Type="http://schemas.openxmlformats.org/officeDocument/2006/relationships/image" Target="../media/image74.png"/><Relationship Id="rId17" Type="http://schemas.openxmlformats.org/officeDocument/2006/relationships/image" Target="../media/image77.png"/><Relationship Id="rId2" Type="http://schemas.openxmlformats.org/officeDocument/2006/relationships/notesSlide" Target="../notesSlides/notesSlide21.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56.png"/><Relationship Id="rId5" Type="http://schemas.openxmlformats.org/officeDocument/2006/relationships/image" Target="../media/image63.png"/><Relationship Id="rId15" Type="http://schemas.openxmlformats.org/officeDocument/2006/relationships/image" Target="../media/image76.png"/><Relationship Id="rId10" Type="http://schemas.openxmlformats.org/officeDocument/2006/relationships/image" Target="../media/image45.png"/><Relationship Id="rId4" Type="http://schemas.openxmlformats.org/officeDocument/2006/relationships/image" Target="../media/image82.png"/><Relationship Id="rId9" Type="http://schemas.openxmlformats.org/officeDocument/2006/relationships/image" Target="../media/image78.png"/><Relationship Id="rId1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76.png"/><Relationship Id="rId3" Type="http://schemas.openxmlformats.org/officeDocument/2006/relationships/image" Target="../media/image52.png"/><Relationship Id="rId7" Type="http://schemas.openxmlformats.org/officeDocument/2006/relationships/image" Target="../media/image78.png"/><Relationship Id="rId12" Type="http://schemas.openxmlformats.org/officeDocument/2006/relationships/image" Target="../media/image48.png"/><Relationship Id="rId2" Type="http://schemas.openxmlformats.org/officeDocument/2006/relationships/image" Target="../media/image50.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57.png"/><Relationship Id="rId5" Type="http://schemas.openxmlformats.org/officeDocument/2006/relationships/image" Target="../media/image47.png"/><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67.png"/><Relationship Id="rId4" Type="http://schemas.openxmlformats.org/officeDocument/2006/relationships/image" Target="file://localhost/Users/UDATSU/Desktop/%20%20&#36914;&#34892;&#20013;%20%20/JBA_&#23529;&#21028;&#37096;/&#12467;&#12540;&#12488;_&#12495;&#12540;&#12501;03.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67.png"/><Relationship Id="rId4" Type="http://schemas.openxmlformats.org/officeDocument/2006/relationships/image" Target="file://localhost/Users/UDATSU/Desktop/%20%20&#36914;&#34892;&#20013;%20%20/JBA_&#23529;&#21028;&#37096;/&#12467;&#12540;&#12488;_&#12495;&#12540;&#12501;03.png"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3.png"/><Relationship Id="rId7" Type="http://schemas.openxmlformats.org/officeDocument/2006/relationships/image" Target="../media/image75.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21.png"/><Relationship Id="rId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76.png"/><Relationship Id="rId2" Type="http://schemas.openxmlformats.org/officeDocument/2006/relationships/image" Target="../media/image50.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48.png"/><Relationship Id="rId5" Type="http://schemas.openxmlformats.org/officeDocument/2006/relationships/image" Target="../media/image47.png"/><Relationship Id="rId15" Type="http://schemas.openxmlformats.org/officeDocument/2006/relationships/image" Target="../media/image78.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74.png"/><Relationship Id="rId14" Type="http://schemas.openxmlformats.org/officeDocument/2006/relationships/image" Target="../media/image77.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76.png"/><Relationship Id="rId2" Type="http://schemas.openxmlformats.org/officeDocument/2006/relationships/image" Target="../media/image50.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48.png"/><Relationship Id="rId5" Type="http://schemas.openxmlformats.org/officeDocument/2006/relationships/image" Target="../media/image47.png"/><Relationship Id="rId15" Type="http://schemas.openxmlformats.org/officeDocument/2006/relationships/image" Target="../media/image78.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74.png"/><Relationship Id="rId1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75.png"/><Relationship Id="rId12" Type="http://schemas.openxmlformats.org/officeDocument/2006/relationships/image" Target="../media/image57.png"/><Relationship Id="rId2" Type="http://schemas.openxmlformats.org/officeDocument/2006/relationships/image" Target="../media/image50.pn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74.png"/><Relationship Id="rId5" Type="http://schemas.openxmlformats.org/officeDocument/2006/relationships/image" Target="../media/image53.png"/><Relationship Id="rId15" Type="http://schemas.openxmlformats.org/officeDocument/2006/relationships/image" Target="../media/image46.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45.png"/><Relationship Id="rId1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76.png"/><Relationship Id="rId3" Type="http://schemas.openxmlformats.org/officeDocument/2006/relationships/image" Target="../media/image52.png"/><Relationship Id="rId7" Type="http://schemas.openxmlformats.org/officeDocument/2006/relationships/image" Target="../media/image78.png"/><Relationship Id="rId12" Type="http://schemas.openxmlformats.org/officeDocument/2006/relationships/image" Target="../media/image48.png"/><Relationship Id="rId2" Type="http://schemas.openxmlformats.org/officeDocument/2006/relationships/image" Target="../media/image50.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57.png"/><Relationship Id="rId5" Type="http://schemas.openxmlformats.org/officeDocument/2006/relationships/image" Target="../media/image47.png"/><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75.png"/><Relationship Id="rId12" Type="http://schemas.openxmlformats.org/officeDocument/2006/relationships/image" Target="../media/image57.png"/><Relationship Id="rId2" Type="http://schemas.openxmlformats.org/officeDocument/2006/relationships/image" Target="../media/image50.pn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74.png"/><Relationship Id="rId5" Type="http://schemas.openxmlformats.org/officeDocument/2006/relationships/image" Target="../media/image53.png"/><Relationship Id="rId15" Type="http://schemas.openxmlformats.org/officeDocument/2006/relationships/image" Target="../media/image46.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45.png"/><Relationship Id="rId1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57.png"/><Relationship Id="rId3" Type="http://schemas.openxmlformats.org/officeDocument/2006/relationships/image" Target="../media/image81.jpeg"/><Relationship Id="rId7" Type="http://schemas.openxmlformats.org/officeDocument/2006/relationships/image" Target="../media/image47.png"/><Relationship Id="rId12" Type="http://schemas.openxmlformats.org/officeDocument/2006/relationships/image" Target="../media/image74.png"/><Relationship Id="rId17" Type="http://schemas.openxmlformats.org/officeDocument/2006/relationships/image" Target="../media/image77.png"/><Relationship Id="rId2" Type="http://schemas.openxmlformats.org/officeDocument/2006/relationships/notesSlide" Target="../notesSlides/notesSlide25.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56.png"/><Relationship Id="rId5" Type="http://schemas.openxmlformats.org/officeDocument/2006/relationships/image" Target="../media/image63.png"/><Relationship Id="rId15" Type="http://schemas.openxmlformats.org/officeDocument/2006/relationships/image" Target="../media/image76.png"/><Relationship Id="rId10" Type="http://schemas.openxmlformats.org/officeDocument/2006/relationships/image" Target="../media/image45.png"/><Relationship Id="rId4" Type="http://schemas.openxmlformats.org/officeDocument/2006/relationships/image" Target="../media/image82.png"/><Relationship Id="rId9" Type="http://schemas.openxmlformats.org/officeDocument/2006/relationships/image" Target="../media/image78.png"/><Relationship Id="rId14" Type="http://schemas.openxmlformats.org/officeDocument/2006/relationships/image" Target="../media/image48.pn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89.emf"/><Relationship Id="rId5" Type="http://schemas.openxmlformats.org/officeDocument/2006/relationships/image" Target="file://localhost/Users/UDATSU/Desktop/%20%20&#36914;&#34892;&#20013;%20%20/JBA_&#23529;&#21028;&#37096;/ref_c.png" TargetMode="External"/><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28.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1.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93.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91.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53.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93.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91.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93.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91.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93.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91.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48.png"/><Relationship Id="rId18" Type="http://schemas.openxmlformats.org/officeDocument/2006/relationships/image" Target="../media/image95.png"/><Relationship Id="rId3" Type="http://schemas.openxmlformats.org/officeDocument/2006/relationships/image" Target="../media/image51.png"/><Relationship Id="rId7" Type="http://schemas.openxmlformats.org/officeDocument/2006/relationships/image" Target="../media/image75.png"/><Relationship Id="rId12" Type="http://schemas.openxmlformats.org/officeDocument/2006/relationships/image" Target="../media/image57.png"/><Relationship Id="rId17" Type="http://schemas.openxmlformats.org/officeDocument/2006/relationships/image" Target="../media/image94.jpg"/><Relationship Id="rId2" Type="http://schemas.openxmlformats.org/officeDocument/2006/relationships/image" Target="../media/image50.pn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74.png"/><Relationship Id="rId5" Type="http://schemas.openxmlformats.org/officeDocument/2006/relationships/image" Target="../media/image53.png"/><Relationship Id="rId15" Type="http://schemas.openxmlformats.org/officeDocument/2006/relationships/image" Target="../media/image46.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45.png"/><Relationship Id="rId14" Type="http://schemas.openxmlformats.org/officeDocument/2006/relationships/image" Target="../media/image76.png"/></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48.png"/><Relationship Id="rId18" Type="http://schemas.openxmlformats.org/officeDocument/2006/relationships/image" Target="../media/image95.png"/><Relationship Id="rId3" Type="http://schemas.openxmlformats.org/officeDocument/2006/relationships/image" Target="../media/image51.png"/><Relationship Id="rId7" Type="http://schemas.openxmlformats.org/officeDocument/2006/relationships/image" Target="../media/image75.png"/><Relationship Id="rId12" Type="http://schemas.openxmlformats.org/officeDocument/2006/relationships/image" Target="../media/image57.png"/><Relationship Id="rId17" Type="http://schemas.openxmlformats.org/officeDocument/2006/relationships/image" Target="../media/image94.jpg"/><Relationship Id="rId2" Type="http://schemas.openxmlformats.org/officeDocument/2006/relationships/image" Target="../media/image50.pn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74.png"/><Relationship Id="rId5" Type="http://schemas.openxmlformats.org/officeDocument/2006/relationships/image" Target="../media/image53.png"/><Relationship Id="rId15" Type="http://schemas.openxmlformats.org/officeDocument/2006/relationships/image" Target="../media/image46.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45.png"/><Relationship Id="rId1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1.jpe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file://localhost/Users/UDATSU/Desktop/%20%20&#36914;&#34892;&#20013;%20%20/JBA_&#23529;&#21028;&#37096;/&#12467;&#12540;&#12488;_&#12501;&#12523;.jpg"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jpeg"/><Relationship Id="rId7"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24544" y="4509070"/>
            <a:ext cx="9671251" cy="4455171"/>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457200" y="1628800"/>
            <a:ext cx="8229600" cy="6379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fr-CH" sz="3200" b="1" dirty="0" smtClean="0">
                <a:latin typeface="Fiba"/>
                <a:cs typeface="Fiba"/>
              </a:rPr>
              <a:t>3PO </a:t>
            </a:r>
            <a:r>
              <a:rPr lang="fr-CH" sz="3200" b="1" dirty="0" smtClean="0">
                <a:latin typeface="Fiba"/>
                <a:cs typeface="Fiba"/>
              </a:rPr>
              <a:t>MECHANICS</a:t>
            </a:r>
            <a:r>
              <a:rPr lang="ja-JP" altLang="en-US" sz="3200" b="1" dirty="0" smtClean="0">
                <a:latin typeface="Fiba"/>
                <a:cs typeface="Fiba"/>
              </a:rPr>
              <a:t>　</a:t>
            </a:r>
            <a:endParaRPr lang="en-US" sz="3200" b="1" dirty="0" smtClean="0">
              <a:latin typeface="Fiba"/>
              <a:cs typeface="Fiba"/>
            </a:endParaRPr>
          </a:p>
        </p:txBody>
      </p:sp>
      <p:sp>
        <p:nvSpPr>
          <p:cNvPr id="9" name="Content Placeholder 2"/>
          <p:cNvSpPr txBox="1">
            <a:spLocks/>
          </p:cNvSpPr>
          <p:nvPr/>
        </p:nvSpPr>
        <p:spPr>
          <a:xfrm>
            <a:off x="309835" y="2201146"/>
            <a:ext cx="8524330" cy="12618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FontTx/>
              <a:buNone/>
            </a:pPr>
            <a:r>
              <a:rPr lang="en-US" sz="8800" dirty="0" smtClean="0">
                <a:latin typeface="Fiba" charset="0"/>
                <a:ea typeface="Arial Unicode MS"/>
                <a:cs typeface="Arial Unicode MS"/>
              </a:rPr>
              <a:t>3PO Basic</a:t>
            </a:r>
            <a:endParaRPr lang="en-US" sz="8800" i="1" dirty="0" smtClean="0">
              <a:latin typeface="Univers LT Std 57 Cn"/>
            </a:endParaRPr>
          </a:p>
        </p:txBody>
      </p:sp>
      <p:sp>
        <p:nvSpPr>
          <p:cNvPr id="11" name="Content Placeholder 2"/>
          <p:cNvSpPr txBox="1">
            <a:spLocks/>
          </p:cNvSpPr>
          <p:nvPr/>
        </p:nvSpPr>
        <p:spPr>
          <a:xfrm>
            <a:off x="309835" y="3573016"/>
            <a:ext cx="8524330" cy="9360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FontTx/>
              <a:buNone/>
            </a:pPr>
            <a:r>
              <a:rPr lang="en-US" altLang="ja-JP" dirty="0" smtClean="0">
                <a:latin typeface="Fiba" charset="0"/>
              </a:rPr>
              <a:t>REFEREE</a:t>
            </a:r>
            <a:r>
              <a:rPr lang="en-US" dirty="0" smtClean="0">
                <a:latin typeface="Fiba" charset="0"/>
              </a:rPr>
              <a:t> </a:t>
            </a:r>
            <a:r>
              <a:rPr lang="en-US" altLang="ja-JP" dirty="0" smtClean="0">
                <a:latin typeface="Fiba" charset="0"/>
              </a:rPr>
              <a:t>STANDARD</a:t>
            </a:r>
            <a:r>
              <a:rPr lang="ja-JP" altLang="en-US" dirty="0" smtClean="0">
                <a:latin typeface="Fiba" charset="0"/>
              </a:rPr>
              <a:t> </a:t>
            </a:r>
            <a:r>
              <a:rPr lang="en-US" altLang="ja-JP" dirty="0" smtClean="0">
                <a:latin typeface="Fiba" charset="0"/>
              </a:rPr>
              <a:t>QUALITY</a:t>
            </a:r>
            <a:endParaRPr lang="en-US" dirty="0" smtClean="0">
              <a:latin typeface="Fiba" charset="0"/>
            </a:endParaRPr>
          </a:p>
        </p:txBody>
      </p:sp>
      <p:pic>
        <p:nvPicPr>
          <p:cNvPr id="3" name="図 2"/>
          <p:cNvPicPr>
            <a:picLocks noChangeAspect="1"/>
          </p:cNvPicPr>
          <p:nvPr/>
        </p:nvPicPr>
        <p:blipFill>
          <a:blip r:embed="rId3"/>
          <a:stretch>
            <a:fillRect/>
          </a:stretch>
        </p:blipFill>
        <p:spPr>
          <a:xfrm>
            <a:off x="-5642656" y="-593756"/>
            <a:ext cx="20429312" cy="2104304"/>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1600" y="5301208"/>
            <a:ext cx="2553761" cy="937217"/>
          </a:xfrm>
          <a:prstGeom prst="rect">
            <a:avLst/>
          </a:prstGeom>
        </p:spPr>
      </p:pic>
    </p:spTree>
    <p:extLst>
      <p:ext uri="{BB962C8B-B14F-4D97-AF65-F5344CB8AC3E}">
        <p14:creationId xmlns:p14="http://schemas.microsoft.com/office/powerpoint/2010/main" val="1500844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Sisällön paikkamerkki 2"/>
          <p:cNvSpPr>
            <a:spLocks noGrp="1"/>
          </p:cNvSpPr>
          <p:nvPr>
            <p:ph idx="1"/>
          </p:nvPr>
        </p:nvSpPr>
        <p:spPr>
          <a:xfrm>
            <a:off x="480455" y="1452368"/>
            <a:ext cx="4302184" cy="5400675"/>
          </a:xfrm>
        </p:spPr>
        <p:txBody>
          <a:bodyPr>
            <a:normAutofit/>
          </a:bodyPr>
          <a:lstStyle/>
          <a:p>
            <a:pPr eaLnBrk="1" hangingPunct="1">
              <a:buClr>
                <a:srgbClr val="800000"/>
              </a:buClr>
              <a:buFont typeface="Wingdings" charset="2"/>
              <a:buChar char="ü"/>
            </a:pPr>
            <a:endParaRPr lang="en-US" sz="1800" dirty="0" smtClean="0">
              <a:latin typeface="Univers LT Std 57 Cn"/>
            </a:endParaRPr>
          </a:p>
          <a:p>
            <a:pPr lvl="1" eaLnBrk="1" hangingPunct="1"/>
            <a:endParaRPr lang="en-US" sz="1400" dirty="0" smtClean="0">
              <a:latin typeface="Univers LT Std 57 Cn"/>
            </a:endParaRPr>
          </a:p>
          <a:p>
            <a:pPr eaLnBrk="1" hangingPunct="1"/>
            <a:endParaRPr lang="en-US" sz="2000" dirty="0" smtClean="0">
              <a:latin typeface="Univers LT Std 57 Cn"/>
            </a:endParaRPr>
          </a:p>
          <a:p>
            <a:pPr eaLnBrk="1" hangingPunct="1"/>
            <a:endParaRPr lang="en-US" sz="2000" dirty="0" smtClean="0">
              <a:latin typeface="Univers LT Std 57 Cn"/>
            </a:endParaRPr>
          </a:p>
        </p:txBody>
      </p:sp>
      <p:grpSp>
        <p:nvGrpSpPr>
          <p:cNvPr id="2" name="図形グループ 1"/>
          <p:cNvGrpSpPr/>
          <p:nvPr/>
        </p:nvGrpSpPr>
        <p:grpSpPr>
          <a:xfrm>
            <a:off x="1475656" y="937476"/>
            <a:ext cx="6192688" cy="4983048"/>
            <a:chOff x="1387050" y="1029271"/>
            <a:chExt cx="6369900" cy="5125646"/>
          </a:xfrm>
        </p:grpSpPr>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050" y="1029271"/>
              <a:ext cx="6369900" cy="5125646"/>
            </a:xfrm>
            <a:prstGeom prst="rect">
              <a:avLst/>
            </a:prstGeom>
            <a:ln>
              <a:noFill/>
            </a:ln>
            <a:effectLst>
              <a:outerShdw blurRad="292100" dist="139700" dir="2700000" algn="tl" rotWithShape="0">
                <a:srgbClr val="333333">
                  <a:alpha val="65000"/>
                </a:srgbClr>
              </a:outerShdw>
            </a:effectLst>
          </p:spPr>
        </p:pic>
        <p:pic>
          <p:nvPicPr>
            <p:cNvPr id="22" name="Kuv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2126" y="1844824"/>
              <a:ext cx="4542122" cy="3902896"/>
            </a:xfrm>
            <a:prstGeom prst="rect">
              <a:avLst/>
            </a:prstGeom>
            <a:ln>
              <a:noFill/>
            </a:ln>
            <a:effectLst/>
          </p:spPr>
        </p:pic>
        <p:pic>
          <p:nvPicPr>
            <p:cNvPr id="18" name="Kuva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205646">
              <a:off x="2805445" y="5474302"/>
              <a:ext cx="516207" cy="463296"/>
            </a:xfrm>
            <a:prstGeom prst="rect">
              <a:avLst/>
            </a:prstGeom>
          </p:spPr>
        </p:pic>
        <p:pic>
          <p:nvPicPr>
            <p:cNvPr id="11" name="Kuv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045863">
              <a:off x="6455366" y="3423618"/>
              <a:ext cx="531760" cy="463296"/>
            </a:xfrm>
            <a:prstGeom prst="rect">
              <a:avLst/>
            </a:prstGeom>
          </p:spPr>
        </p:pic>
        <p:pic>
          <p:nvPicPr>
            <p:cNvPr id="12" name="Kuv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818816">
              <a:off x="2346697" y="1616656"/>
              <a:ext cx="516207" cy="463296"/>
            </a:xfrm>
            <a:prstGeom prst="rect">
              <a:avLst/>
            </a:prstGeom>
          </p:spPr>
        </p:pic>
      </p:grpSp>
      <p:sp>
        <p:nvSpPr>
          <p:cNvPr id="16"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smtClean="0">
                <a:latin typeface="Fiba"/>
                <a:cs typeface="Fiba"/>
              </a:rPr>
              <a:t>3PO /  PRINCIPLE COVERAGE </a:t>
            </a:r>
            <a:r>
              <a:rPr lang="fr-CH" altLang="ja-JP" sz="2400" b="1" dirty="0" err="1" smtClean="0">
                <a:latin typeface="Fiba"/>
                <a:cs typeface="Fiba"/>
              </a:rPr>
              <a:t>Strong</a:t>
            </a:r>
            <a:r>
              <a:rPr lang="fr-CH" altLang="ja-JP" sz="2400" b="1" dirty="0" smtClean="0">
                <a:latin typeface="Fiba"/>
                <a:cs typeface="Fiba"/>
              </a:rPr>
              <a:t> </a:t>
            </a:r>
            <a:r>
              <a:rPr lang="fr-CH" altLang="ja-JP" sz="2400" b="1" dirty="0" err="1" smtClean="0">
                <a:latin typeface="Fiba"/>
                <a:cs typeface="Fiba"/>
              </a:rPr>
              <a:t>side</a:t>
            </a:r>
            <a:r>
              <a:rPr lang="fr-CH" altLang="ja-JP" sz="2400" b="1" dirty="0" smtClean="0">
                <a:latin typeface="Fiba"/>
                <a:cs typeface="Fiba"/>
              </a:rPr>
              <a:t> – </a:t>
            </a:r>
            <a:r>
              <a:rPr lang="fr-CH" altLang="ja-JP" sz="2400" b="1" dirty="0" err="1" smtClean="0">
                <a:latin typeface="Fiba"/>
                <a:cs typeface="Fiba"/>
              </a:rPr>
              <a:t>left</a:t>
            </a:r>
            <a:endParaRPr lang="en-US" altLang="ja-JP" sz="2400" b="1" dirty="0">
              <a:latin typeface="Fiba"/>
              <a:cs typeface="Fiba"/>
            </a:endParaRPr>
          </a:p>
        </p:txBody>
      </p:sp>
      <p:sp>
        <p:nvSpPr>
          <p:cNvPr id="21" name="Title 1"/>
          <p:cNvSpPr txBox="1">
            <a:spLocks/>
          </p:cNvSpPr>
          <p:nvPr/>
        </p:nvSpPr>
        <p:spPr>
          <a:xfrm>
            <a:off x="5292080" y="116633"/>
            <a:ext cx="4104456" cy="36004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000" b="1" dirty="0">
                <a:latin typeface="+mj-ea"/>
                <a:cs typeface="Fiba"/>
              </a:rPr>
              <a:t>カバレージの機能（アングル）</a:t>
            </a:r>
            <a:endParaRPr lang="en-US" altLang="ja-JP" sz="1000" b="1" dirty="0">
              <a:latin typeface="+mj-ea"/>
              <a:cs typeface="Fiba"/>
            </a:endParaRPr>
          </a:p>
        </p:txBody>
      </p:sp>
    </p:spTree>
    <p:extLst>
      <p:ext uri="{BB962C8B-B14F-4D97-AF65-F5344CB8AC3E}">
        <p14:creationId xmlns:p14="http://schemas.microsoft.com/office/powerpoint/2010/main" val="4031217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Kuva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88640"/>
            <a:ext cx="5825180" cy="5589258"/>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4" name="Picture 12" descr="pilot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6645" y="2872310"/>
            <a:ext cx="521930" cy="433572"/>
          </a:xfrm>
          <a:prstGeom prst="rect">
            <a:avLst/>
          </a:prstGeom>
          <a:noFill/>
          <a:ln w="9525">
            <a:noFill/>
            <a:miter lim="800000"/>
            <a:headEnd/>
            <a:tailEnd/>
          </a:ln>
        </p:spPr>
      </p:pic>
      <p:sp>
        <p:nvSpPr>
          <p:cNvPr id="2" name="Tekstiruutu 1"/>
          <p:cNvSpPr txBox="1"/>
          <p:nvPr/>
        </p:nvSpPr>
        <p:spPr>
          <a:xfrm>
            <a:off x="3987208" y="3636620"/>
            <a:ext cx="1264100" cy="338554"/>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sz="1600" err="1" smtClean="0">
                <a:solidFill>
                  <a:schemeClr val="tx1"/>
                </a:solidFill>
                <a:latin typeface="+mj-ea"/>
                <a:ea typeface="+mj-ea"/>
                <a:cs typeface="Univers 57 Condensed" charset="0"/>
              </a:rPr>
              <a:t>Close</a:t>
            </a:r>
            <a:r>
              <a:rPr lang="fi-FI" sz="1600" dirty="0" smtClean="0">
                <a:solidFill>
                  <a:schemeClr val="tx1"/>
                </a:solidFill>
                <a:latin typeface="+mj-ea"/>
                <a:ea typeface="+mj-ea"/>
                <a:cs typeface="Univers 57 Condensed" charset="0"/>
              </a:rPr>
              <a:t> </a:t>
            </a:r>
            <a:r>
              <a:rPr lang="fi-FI" sz="1600" dirty="0" err="1" smtClean="0">
                <a:solidFill>
                  <a:schemeClr val="tx1"/>
                </a:solidFill>
                <a:latin typeface="+mj-ea"/>
                <a:ea typeface="+mj-ea"/>
                <a:cs typeface="Univers 57 Condensed" charset="0"/>
              </a:rPr>
              <a:t>down</a:t>
            </a:r>
            <a:endParaRPr lang="fi-FI" sz="1600" dirty="0">
              <a:solidFill>
                <a:schemeClr val="tx1"/>
              </a:solidFill>
              <a:latin typeface="+mj-ea"/>
              <a:ea typeface="+mj-ea"/>
              <a:cs typeface="Univers 57 Condensed" charset="0"/>
            </a:endParaRPr>
          </a:p>
        </p:txBody>
      </p:sp>
      <p:pic>
        <p:nvPicPr>
          <p:cNvPr id="73" name="Picture 12" descr="pilot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5822" y="1981849"/>
            <a:ext cx="521930" cy="433572"/>
          </a:xfrm>
          <a:prstGeom prst="rect">
            <a:avLst/>
          </a:prstGeom>
          <a:noFill/>
          <a:ln w="9525">
            <a:noFill/>
            <a:miter lim="800000"/>
            <a:headEnd/>
            <a:tailEnd/>
          </a:ln>
        </p:spPr>
      </p:pic>
      <p:pic>
        <p:nvPicPr>
          <p:cNvPr id="74" name="Picture 12" descr="pilot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10926" y="1988315"/>
            <a:ext cx="521930" cy="433572"/>
          </a:xfrm>
          <a:prstGeom prst="rect">
            <a:avLst/>
          </a:prstGeom>
          <a:noFill/>
          <a:ln w="9525">
            <a:noFill/>
            <a:miter lim="800000"/>
            <a:headEnd/>
            <a:tailEnd/>
          </a:ln>
        </p:spPr>
      </p:pic>
      <p:pic>
        <p:nvPicPr>
          <p:cNvPr id="75" name="Picture 12" descr="pilot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06573" y="2149879"/>
            <a:ext cx="521930" cy="433572"/>
          </a:xfrm>
          <a:prstGeom prst="rect">
            <a:avLst/>
          </a:prstGeom>
          <a:noFill/>
          <a:ln w="9525">
            <a:noFill/>
            <a:miter lim="800000"/>
            <a:headEnd/>
            <a:tailEnd/>
          </a:ln>
        </p:spPr>
      </p:pic>
      <p:cxnSp>
        <p:nvCxnSpPr>
          <p:cNvPr id="59" name="Suora nuoliyhdysviiva 58"/>
          <p:cNvCxnSpPr/>
          <p:nvPr/>
        </p:nvCxnSpPr>
        <p:spPr>
          <a:xfrm flipH="1">
            <a:off x="4578960" y="3975174"/>
            <a:ext cx="100586" cy="821588"/>
          </a:xfrm>
          <a:prstGeom prst="straightConnector1">
            <a:avLst/>
          </a:prstGeom>
          <a:ln w="63500" cmpd="sng">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8571" y="4665993"/>
            <a:ext cx="1355868" cy="616993"/>
          </a:xfrm>
          <a:prstGeom prst="rect">
            <a:avLst/>
          </a:prstGeom>
        </p:spPr>
      </p:pic>
      <p:pic>
        <p:nvPicPr>
          <p:cNvPr id="12" name="Kuva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266184">
            <a:off x="4864658" y="4619895"/>
            <a:ext cx="481012" cy="431709"/>
          </a:xfrm>
          <a:prstGeom prst="rect">
            <a:avLst/>
          </a:prstGeom>
        </p:spPr>
      </p:pic>
      <p:pic>
        <p:nvPicPr>
          <p:cNvPr id="78" name="Picture 12" descr="pilot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7316" y="2133522"/>
            <a:ext cx="521930" cy="433572"/>
          </a:xfrm>
          <a:prstGeom prst="rect">
            <a:avLst/>
          </a:prstGeom>
          <a:noFill/>
          <a:ln w="9525">
            <a:noFill/>
            <a:miter lim="800000"/>
            <a:headEnd/>
            <a:tailEnd/>
          </a:ln>
        </p:spPr>
      </p:pic>
      <p:pic>
        <p:nvPicPr>
          <p:cNvPr id="80" name="Kuva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266184">
            <a:off x="3958828" y="4633526"/>
            <a:ext cx="481012" cy="431709"/>
          </a:xfrm>
          <a:prstGeom prst="rect">
            <a:avLst/>
          </a:prstGeom>
        </p:spPr>
      </p:pic>
      <p:pic>
        <p:nvPicPr>
          <p:cNvPr id="77" name="Kuva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71691">
            <a:off x="1450127" y="4628357"/>
            <a:ext cx="481012" cy="431709"/>
          </a:xfrm>
          <a:prstGeom prst="rect">
            <a:avLst/>
          </a:prstGeom>
        </p:spPr>
      </p:pic>
      <p:sp>
        <p:nvSpPr>
          <p:cNvPr id="82" name="Iloiset kasvot 81"/>
          <p:cNvSpPr>
            <a:spLocks noChangeAspect="1"/>
          </p:cNvSpPr>
          <p:nvPr/>
        </p:nvSpPr>
        <p:spPr>
          <a:xfrm>
            <a:off x="2320491" y="3706008"/>
            <a:ext cx="737999" cy="737997"/>
          </a:xfrm>
          <a:prstGeom prst="smileyFace">
            <a:avLst/>
          </a:prstGeom>
          <a:solidFill>
            <a:srgbClr val="FF0000">
              <a:alpha val="42000"/>
            </a:srgbClr>
          </a:solidFill>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rtlCol="0" anchor="ctr"/>
          <a:lstStyle/>
          <a:p>
            <a:pPr algn="ctr"/>
            <a:endParaRPr lang="fi-FI">
              <a:latin typeface="Univers 57 Condensed" charset="0"/>
              <a:ea typeface="Univers 57 Condensed" charset="0"/>
              <a:cs typeface="Univers 57 Condensed" charset="0"/>
            </a:endParaRPr>
          </a:p>
        </p:txBody>
      </p:sp>
      <p:sp>
        <p:nvSpPr>
          <p:cNvPr id="83" name="Tekstiruutu 82"/>
          <p:cNvSpPr txBox="1"/>
          <p:nvPr/>
        </p:nvSpPr>
        <p:spPr>
          <a:xfrm>
            <a:off x="1920740" y="3242584"/>
            <a:ext cx="1410214" cy="369332"/>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dirty="0" smtClean="0">
                <a:solidFill>
                  <a:schemeClr val="tx1"/>
                </a:solidFill>
                <a:latin typeface="+mj-ea"/>
                <a:ea typeface="+mj-ea"/>
                <a:cs typeface="Univers 57 Condensed" charset="0"/>
              </a:rPr>
              <a:t>Action </a:t>
            </a:r>
            <a:r>
              <a:rPr lang="fi-FI" dirty="0" err="1" smtClean="0">
                <a:solidFill>
                  <a:schemeClr val="tx1"/>
                </a:solidFill>
                <a:latin typeface="+mj-ea"/>
                <a:ea typeface="+mj-ea"/>
                <a:cs typeface="Univers 57 Condensed" charset="0"/>
              </a:rPr>
              <a:t>area</a:t>
            </a:r>
            <a:endParaRPr lang="fi-FI" dirty="0">
              <a:solidFill>
                <a:schemeClr val="tx1"/>
              </a:solidFill>
              <a:latin typeface="+mj-ea"/>
              <a:ea typeface="+mj-ea"/>
              <a:cs typeface="Univers 57 Condensed" charset="0"/>
            </a:endParaRPr>
          </a:p>
        </p:txBody>
      </p:sp>
      <p:pic>
        <p:nvPicPr>
          <p:cNvPr id="20" name="Kuva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796248">
            <a:off x="1079458" y="3026731"/>
            <a:ext cx="500532" cy="436089"/>
          </a:xfrm>
          <a:prstGeom prst="rect">
            <a:avLst/>
          </a:prstGeom>
        </p:spPr>
      </p:pic>
      <p:pic>
        <p:nvPicPr>
          <p:cNvPr id="21" name="Kuva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493887">
            <a:off x="4890458" y="1813298"/>
            <a:ext cx="485893" cy="436089"/>
          </a:xfrm>
          <a:prstGeom prst="rect">
            <a:avLst/>
          </a:prstGeom>
        </p:spPr>
      </p:pic>
      <p:pic>
        <p:nvPicPr>
          <p:cNvPr id="22" name="Kuva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915896">
            <a:off x="5084961" y="3026730"/>
            <a:ext cx="500532" cy="436089"/>
          </a:xfrm>
          <a:prstGeom prst="rect">
            <a:avLst/>
          </a:prstGeom>
        </p:spPr>
      </p:pic>
      <p:pic>
        <p:nvPicPr>
          <p:cNvPr id="23" name="Kuva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8276">
            <a:off x="1379200" y="1827695"/>
            <a:ext cx="485893" cy="436089"/>
          </a:xfrm>
          <a:prstGeom prst="rect">
            <a:avLst/>
          </a:prstGeom>
        </p:spPr>
      </p:pic>
      <p:sp>
        <p:nvSpPr>
          <p:cNvPr id="24" name="Tekstiruutu 23"/>
          <p:cNvSpPr txBox="1"/>
          <p:nvPr/>
        </p:nvSpPr>
        <p:spPr>
          <a:xfrm>
            <a:off x="4738137" y="2393693"/>
            <a:ext cx="340823" cy="344151"/>
          </a:xfrm>
          <a:prstGeom prst="rect">
            <a:avLst/>
          </a:prstGeom>
          <a:noFill/>
        </p:spPr>
        <p:txBody>
          <a:bodyPr wrap="square" rtlCol="0">
            <a:spAutoFit/>
          </a:bodyPr>
          <a:lstStyle/>
          <a:p>
            <a:r>
              <a:rPr lang="fi-FI" smtClean="0">
                <a:solidFill>
                  <a:srgbClr val="FF0000"/>
                </a:solidFill>
                <a:latin typeface="Fiba" charset="0"/>
                <a:ea typeface="Fiba" charset="0"/>
                <a:cs typeface="Fiba" charset="0"/>
              </a:rPr>
              <a:t>1.</a:t>
            </a:r>
            <a:endParaRPr lang="fi-FI">
              <a:solidFill>
                <a:srgbClr val="FF0000"/>
              </a:solidFill>
              <a:latin typeface="Fiba" charset="0"/>
              <a:ea typeface="Fiba" charset="0"/>
              <a:cs typeface="Fiba" charset="0"/>
            </a:endParaRPr>
          </a:p>
        </p:txBody>
      </p:sp>
      <p:cxnSp>
        <p:nvCxnSpPr>
          <p:cNvPr id="76" name="Suora nuoliyhdysviiva 75"/>
          <p:cNvCxnSpPr/>
          <p:nvPr/>
        </p:nvCxnSpPr>
        <p:spPr>
          <a:xfrm flipH="1">
            <a:off x="4344828" y="4852152"/>
            <a:ext cx="508686" cy="15301"/>
          </a:xfrm>
          <a:prstGeom prst="straightConnector1">
            <a:avLst/>
          </a:prstGeom>
          <a:ln w="38100" cmpd="sng">
            <a:solidFill>
              <a:srgbClr val="FF0000"/>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3" name="Sisällön paikkamerkki 2"/>
          <p:cNvSpPr txBox="1">
            <a:spLocks/>
          </p:cNvSpPr>
          <p:nvPr/>
        </p:nvSpPr>
        <p:spPr>
          <a:xfrm>
            <a:off x="5715926" y="965124"/>
            <a:ext cx="3453474" cy="546107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ja-JP" altLang="en-US" sz="1800" b="1" u="sng" dirty="0" smtClean="0">
                <a:latin typeface="+mn-ea"/>
              </a:rPr>
              <a:t>ローテーションのフェイズ</a:t>
            </a:r>
            <a:r>
              <a:rPr lang="ja-JP" altLang="en-US" sz="1800" b="1" u="sng" dirty="0">
                <a:latin typeface="+mn-ea"/>
              </a:rPr>
              <a:t>（</a:t>
            </a:r>
            <a:r>
              <a:rPr lang="ja-JP" altLang="en-US" sz="1800" b="1" u="sng" dirty="0" smtClean="0">
                <a:latin typeface="+mn-ea"/>
              </a:rPr>
              <a:t>段階）</a:t>
            </a:r>
            <a:endParaRPr lang="en-US" sz="1800" b="1" u="sng" dirty="0" smtClean="0">
              <a:latin typeface="+mn-ea"/>
            </a:endParaRPr>
          </a:p>
          <a:p>
            <a:pPr marL="182563" indent="-182563">
              <a:buFont typeface="Arial"/>
              <a:buAutoNum type="arabicPeriod"/>
            </a:pPr>
            <a:r>
              <a:rPr lang="en-US" sz="1200" dirty="0" smtClean="0">
                <a:latin typeface="+mn-ea"/>
              </a:rPr>
              <a:t>Be in time on  baseline (T-L)</a:t>
            </a:r>
            <a:br>
              <a:rPr lang="en-US" sz="1200" dirty="0" smtClean="0">
                <a:latin typeface="+mn-ea"/>
              </a:rPr>
            </a:br>
            <a:r>
              <a:rPr lang="ja-JP" altLang="en-US" sz="1200" dirty="0" smtClean="0">
                <a:latin typeface="+mn-ea"/>
              </a:rPr>
              <a:t>できるだけ早くベースラインへ入り準備</a:t>
            </a:r>
            <a:endParaRPr lang="en-US" sz="1200" dirty="0" smtClean="0">
              <a:latin typeface="+mn-ea"/>
            </a:endParaRPr>
          </a:p>
          <a:p>
            <a:pPr marL="182563" indent="-182563">
              <a:buFont typeface="Arial"/>
              <a:buAutoNum type="arabicPeriod"/>
            </a:pPr>
            <a:r>
              <a:rPr lang="en-US" sz="1200" dirty="0" smtClean="0">
                <a:latin typeface="+mn-ea"/>
              </a:rPr>
              <a:t>Close Down  (ball in the middle)</a:t>
            </a:r>
          </a:p>
          <a:p>
            <a:pPr marL="182563" indent="-182563">
              <a:buNone/>
            </a:pPr>
            <a:r>
              <a:rPr lang="en-US" sz="1200" dirty="0" smtClean="0">
                <a:latin typeface="+mn-ea"/>
              </a:rPr>
              <a:t>	</a:t>
            </a:r>
            <a:r>
              <a:rPr lang="ja-JP" altLang="en-US" sz="1200" dirty="0" smtClean="0">
                <a:latin typeface="+mn-ea"/>
              </a:rPr>
              <a:t>ボールがミドルにある時にはクローズダウン</a:t>
            </a:r>
            <a:endParaRPr lang="en-US" sz="1200" dirty="0" smtClean="0">
              <a:latin typeface="+mn-ea"/>
            </a:endParaRPr>
          </a:p>
          <a:p>
            <a:pPr marL="182563" indent="-182563">
              <a:buFont typeface="+mj-lt"/>
              <a:buAutoNum type="arabicPeriod" startAt="3"/>
            </a:pPr>
            <a:r>
              <a:rPr lang="en-US" sz="1200" dirty="0" smtClean="0">
                <a:latin typeface="+mn-ea"/>
              </a:rPr>
              <a:t>Rotation early</a:t>
            </a:r>
            <a:br>
              <a:rPr lang="en-US" sz="1200" dirty="0" smtClean="0">
                <a:latin typeface="+mn-ea"/>
              </a:rPr>
            </a:br>
            <a:r>
              <a:rPr lang="ja-JP" altLang="en-US" sz="1200" dirty="0" smtClean="0">
                <a:latin typeface="+mn-ea"/>
              </a:rPr>
              <a:t>ローテーションのタイミングを見逃さない</a:t>
            </a:r>
            <a:endParaRPr lang="en-US" sz="1200" dirty="0" smtClean="0">
              <a:latin typeface="+mn-ea"/>
            </a:endParaRPr>
          </a:p>
          <a:p>
            <a:pPr marL="182563" indent="-182563">
              <a:buFont typeface="Arial"/>
              <a:buAutoNum type="arabicPeriod" startAt="3"/>
            </a:pPr>
            <a:r>
              <a:rPr lang="en-US" sz="1200" dirty="0" smtClean="0">
                <a:latin typeface="+mn-ea"/>
              </a:rPr>
              <a:t>Walk &amp; Referee</a:t>
            </a:r>
            <a:br>
              <a:rPr lang="en-US" sz="1200" dirty="0" smtClean="0">
                <a:latin typeface="+mn-ea"/>
              </a:rPr>
            </a:br>
            <a:r>
              <a:rPr lang="ja-JP" altLang="en-US" sz="1200" dirty="0" smtClean="0">
                <a:latin typeface="+mn-ea"/>
              </a:rPr>
              <a:t>走らずにレフェリーしながらローテーション</a:t>
            </a:r>
            <a:endParaRPr lang="en-US" sz="1200" dirty="0" smtClean="0">
              <a:latin typeface="+mn-ea"/>
            </a:endParaRPr>
          </a:p>
          <a:p>
            <a:pPr marL="182563" indent="-182563">
              <a:buFont typeface="Arial"/>
              <a:buAutoNum type="arabicPeriod" startAt="3"/>
            </a:pPr>
            <a:r>
              <a:rPr lang="en-US" sz="1200" dirty="0" smtClean="0">
                <a:latin typeface="+mn-ea"/>
              </a:rPr>
              <a:t>Scan the Paint &amp; Play</a:t>
            </a:r>
            <a:br>
              <a:rPr lang="en-US" sz="1200" dirty="0" smtClean="0">
                <a:latin typeface="+mn-ea"/>
              </a:rPr>
            </a:br>
            <a:r>
              <a:rPr lang="ja-JP" altLang="en-US" sz="1200" dirty="0" smtClean="0">
                <a:latin typeface="+mn-ea"/>
              </a:rPr>
              <a:t>スキャン・ザ・ペイント</a:t>
            </a:r>
            <a:endParaRPr lang="en-US" sz="1200" dirty="0" smtClean="0">
              <a:latin typeface="+mn-ea"/>
            </a:endParaRPr>
          </a:p>
          <a:p>
            <a:pPr marL="182563" indent="-182563">
              <a:buFont typeface="Arial"/>
              <a:buAutoNum type="arabicPeriod" startAt="3"/>
            </a:pPr>
            <a:r>
              <a:rPr lang="en-US" sz="1200" dirty="0" smtClean="0">
                <a:latin typeface="+mn-ea"/>
              </a:rPr>
              <a:t>T rotates with L </a:t>
            </a:r>
            <a:br>
              <a:rPr lang="en-US" sz="1200" dirty="0" smtClean="0">
                <a:latin typeface="+mn-ea"/>
              </a:rPr>
            </a:br>
            <a:r>
              <a:rPr lang="ja-JP" altLang="en-US" sz="1200" dirty="0" smtClean="0">
                <a:latin typeface="+mn-ea"/>
              </a:rPr>
              <a:t>同時に</a:t>
            </a:r>
            <a:r>
              <a:rPr lang="en-US" altLang="ja-JP" sz="1200" dirty="0" smtClean="0">
                <a:latin typeface="+mn-ea"/>
              </a:rPr>
              <a:t>T</a:t>
            </a:r>
            <a:r>
              <a:rPr lang="ja-JP" altLang="en-US" sz="1200" dirty="0" smtClean="0">
                <a:latin typeface="+mn-ea"/>
              </a:rPr>
              <a:t>もローテーション</a:t>
            </a:r>
            <a:endParaRPr lang="en-US" sz="1200" dirty="0" smtClean="0">
              <a:latin typeface="+mn-ea"/>
            </a:endParaRPr>
          </a:p>
          <a:p>
            <a:pPr marL="182563" indent="-182563">
              <a:buFont typeface="Arial"/>
              <a:buAutoNum type="arabicPeriod" startAt="3"/>
            </a:pPr>
            <a:r>
              <a:rPr lang="en-US" sz="1200" dirty="0" smtClean="0">
                <a:latin typeface="+mn-ea"/>
              </a:rPr>
              <a:t>T picks-up the new play on his side (high post).</a:t>
            </a:r>
            <a:br>
              <a:rPr lang="en-US" sz="1200" dirty="0" smtClean="0">
                <a:latin typeface="+mn-ea"/>
              </a:rPr>
            </a:br>
            <a:r>
              <a:rPr lang="ja-JP" altLang="en-US" sz="1200" dirty="0" smtClean="0">
                <a:latin typeface="+mn-ea"/>
              </a:rPr>
              <a:t>トレイルは</a:t>
            </a:r>
            <a:r>
              <a:rPr lang="en-US" altLang="ja-JP" sz="1200" dirty="0" smtClean="0">
                <a:latin typeface="+mn-ea"/>
              </a:rPr>
              <a:t>C</a:t>
            </a:r>
            <a:r>
              <a:rPr lang="ja-JP" altLang="en-US" sz="1200" dirty="0" smtClean="0">
                <a:latin typeface="+mn-ea"/>
              </a:rPr>
              <a:t>に入りながらペイント（ハイポストなど）をピック</a:t>
            </a:r>
            <a:endParaRPr lang="en-US" sz="1200" dirty="0" smtClean="0">
              <a:latin typeface="+mn-ea"/>
            </a:endParaRPr>
          </a:p>
          <a:p>
            <a:pPr marL="182563" indent="-182563">
              <a:buFont typeface="Arial"/>
              <a:buAutoNum type="arabicPeriod" startAt="3"/>
            </a:pPr>
            <a:r>
              <a:rPr lang="en-US" sz="1200" dirty="0" smtClean="0">
                <a:latin typeface="+mn-ea"/>
              </a:rPr>
              <a:t>C keeps refereeing until L finished rotation.</a:t>
            </a:r>
            <a:br>
              <a:rPr lang="en-US" sz="1200" dirty="0" smtClean="0">
                <a:latin typeface="+mn-ea"/>
              </a:rPr>
            </a:br>
            <a:r>
              <a:rPr lang="en-US" altLang="ja-JP" sz="1200" dirty="0" smtClean="0">
                <a:latin typeface="+mn-ea"/>
              </a:rPr>
              <a:t>C</a:t>
            </a:r>
            <a:r>
              <a:rPr lang="ja-JP" altLang="en-US" sz="1200" dirty="0" smtClean="0">
                <a:latin typeface="+mn-ea"/>
              </a:rPr>
              <a:t>は</a:t>
            </a:r>
            <a:r>
              <a:rPr lang="en-US" altLang="ja-JP" sz="1200" dirty="0" smtClean="0">
                <a:latin typeface="+mn-ea"/>
              </a:rPr>
              <a:t>L</a:t>
            </a:r>
            <a:r>
              <a:rPr lang="ja-JP" altLang="en-US" sz="1200" dirty="0" smtClean="0">
                <a:latin typeface="+mn-ea"/>
              </a:rPr>
              <a:t>がローテーションを終えるまでポジションをキープ</a:t>
            </a:r>
            <a:endParaRPr lang="en-US" sz="1200" dirty="0" smtClean="0">
              <a:latin typeface="+mn-ea"/>
            </a:endParaRPr>
          </a:p>
          <a:p>
            <a:pPr marL="182563" indent="-182563">
              <a:buClr>
                <a:schemeClr val="tx1"/>
              </a:buClr>
              <a:buFont typeface="Arial"/>
              <a:buAutoNum type="arabicPeriod" startAt="3"/>
            </a:pPr>
            <a:r>
              <a:rPr lang="en-US" sz="1200" dirty="0" smtClean="0">
                <a:latin typeface="+mn-ea"/>
              </a:rPr>
              <a:t>No rotation with quick shot/penetration on the weak side</a:t>
            </a:r>
            <a:br>
              <a:rPr lang="en-US" sz="1200" dirty="0" smtClean="0">
                <a:latin typeface="+mn-ea"/>
              </a:rPr>
            </a:br>
            <a:r>
              <a:rPr lang="en-US" altLang="ja-JP" sz="1200" dirty="0" smtClean="0">
                <a:latin typeface="+mn-ea"/>
              </a:rPr>
              <a:t>C</a:t>
            </a:r>
            <a:r>
              <a:rPr lang="ja-JP" altLang="en-US" sz="1200" dirty="0" smtClean="0">
                <a:latin typeface="+mn-ea"/>
              </a:rPr>
              <a:t>サイドからのクイック・ショットやドライブにはローテーションしない</a:t>
            </a:r>
            <a:endParaRPr lang="en-US" sz="1200" dirty="0" smtClean="0">
              <a:latin typeface="Univers LT Std 57 Cn"/>
            </a:endParaRPr>
          </a:p>
        </p:txBody>
      </p:sp>
      <p:sp>
        <p:nvSpPr>
          <p:cNvPr id="33"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BASIC ROTATION</a:t>
            </a:r>
            <a:endParaRPr lang="en-US" altLang="ja-JP" sz="2400" b="1" dirty="0">
              <a:latin typeface="Fiba"/>
              <a:cs typeface="Fiba"/>
            </a:endParaRPr>
          </a:p>
        </p:txBody>
      </p:sp>
      <p:sp>
        <p:nvSpPr>
          <p:cNvPr id="34" name="Title 1"/>
          <p:cNvSpPr txBox="1">
            <a:spLocks/>
          </p:cNvSpPr>
          <p:nvPr/>
        </p:nvSpPr>
        <p:spPr>
          <a:xfrm>
            <a:off x="2058007" y="116633"/>
            <a:ext cx="4104456" cy="36004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000" b="1">
                <a:latin typeface="+mj-ea"/>
                <a:cs typeface="Fiba"/>
              </a:rPr>
              <a:t>ベーシック・ローテーション</a:t>
            </a:r>
            <a:endParaRPr lang="en-US" altLang="ja-JP" sz="1000" b="1" dirty="0">
              <a:latin typeface="+mj-ea"/>
              <a:cs typeface="Fiba"/>
            </a:endParaRPr>
          </a:p>
        </p:txBody>
      </p:sp>
      <p:sp>
        <p:nvSpPr>
          <p:cNvPr id="81" name="Tekstiruutu 80"/>
          <p:cNvSpPr txBox="1"/>
          <p:nvPr/>
        </p:nvSpPr>
        <p:spPr>
          <a:xfrm>
            <a:off x="2259431" y="4486971"/>
            <a:ext cx="1071523" cy="372831"/>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dirty="0" err="1" smtClean="0">
                <a:solidFill>
                  <a:schemeClr val="tx1"/>
                </a:solidFill>
                <a:latin typeface="+mj-ea"/>
                <a:ea typeface="+mj-ea"/>
                <a:cs typeface="Univers 57 Condensed" charset="0"/>
              </a:rPr>
              <a:t>Rotation</a:t>
            </a:r>
            <a:endParaRPr lang="fi-FI" dirty="0">
              <a:solidFill>
                <a:schemeClr val="tx1"/>
              </a:solidFill>
              <a:latin typeface="+mj-ea"/>
              <a:ea typeface="+mj-ea"/>
              <a:cs typeface="Univers 57 Condensed" charset="0"/>
            </a:endParaRPr>
          </a:p>
        </p:txBody>
      </p:sp>
      <p:sp>
        <p:nvSpPr>
          <p:cNvPr id="10" name="テキスト ボックス 9"/>
          <p:cNvSpPr txBox="1"/>
          <p:nvPr/>
        </p:nvSpPr>
        <p:spPr>
          <a:xfrm>
            <a:off x="2893362" y="5330736"/>
            <a:ext cx="1052607" cy="461665"/>
          </a:xfrm>
          <a:prstGeom prst="rect">
            <a:avLst/>
          </a:prstGeom>
          <a:noFill/>
        </p:spPr>
        <p:txBody>
          <a:bodyPr wrap="square" rtlCol="0">
            <a:spAutoFit/>
          </a:bodyPr>
          <a:lstStyle/>
          <a:p>
            <a:r>
              <a:rPr lang="en-US" altLang="ja-JP" sz="1200" dirty="0">
                <a:latin typeface="Fiba" charset="0"/>
                <a:ea typeface="Fiba" charset="0"/>
                <a:cs typeface="Fiba" charset="0"/>
              </a:rPr>
              <a:t>Generally NON</a:t>
            </a:r>
          </a:p>
          <a:p>
            <a:r>
              <a:rPr lang="en-US" altLang="ja-JP" sz="1200" dirty="0">
                <a:latin typeface="Fiba" charset="0"/>
                <a:ea typeface="Fiba" charset="0"/>
                <a:cs typeface="Fiba" charset="0"/>
              </a:rPr>
              <a:t>working area</a:t>
            </a:r>
            <a:endParaRPr kumimoji="1" lang="ja-JP" altLang="en-US" sz="1200" dirty="0">
              <a:latin typeface="Fiba" charset="0"/>
              <a:ea typeface="Fiba" charset="0"/>
              <a:cs typeface="Fiba" charset="0"/>
            </a:endParaRPr>
          </a:p>
        </p:txBody>
      </p:sp>
    </p:spTree>
    <p:extLst>
      <p:ext uri="{BB962C8B-B14F-4D97-AF65-F5344CB8AC3E}">
        <p14:creationId xmlns:p14="http://schemas.microsoft.com/office/powerpoint/2010/main" val="3331367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isällön paikkamerkki 2"/>
          <p:cNvSpPr txBox="1">
            <a:spLocks/>
          </p:cNvSpPr>
          <p:nvPr/>
        </p:nvSpPr>
        <p:spPr>
          <a:xfrm>
            <a:off x="40989" y="908720"/>
            <a:ext cx="4617398" cy="5400675"/>
          </a:xfrm>
          <a:prstGeom prst="rect">
            <a:avLst/>
          </a:prstGeom>
          <a:effectLst>
            <a:outerShdw blurRad="50800" dist="50800" dir="2580000" algn="ctr" rotWithShape="0">
              <a:srgbClr val="000000">
                <a:alpha val="19000"/>
              </a:srgb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2250" indent="-127000">
              <a:lnSpc>
                <a:spcPct val="125000"/>
              </a:lnSpc>
              <a:buClr>
                <a:schemeClr val="tx1"/>
              </a:buClr>
              <a:buFont typeface="Wingdings" charset="2"/>
              <a:buChar char="l"/>
            </a:pPr>
            <a:r>
              <a:rPr lang="en-US" sz="1200" dirty="0" smtClean="0">
                <a:latin typeface="+mj-ea"/>
                <a:ea typeface="+mj-ea"/>
              </a:rPr>
              <a:t>L </a:t>
            </a:r>
            <a:r>
              <a:rPr lang="en-US" sz="1200" dirty="0">
                <a:latin typeface="+mj-ea"/>
                <a:ea typeface="+mj-ea"/>
              </a:rPr>
              <a:t>dictates the rotation according to position of the </a:t>
            </a:r>
            <a:r>
              <a:rPr lang="en-US" sz="1200" dirty="0" smtClean="0">
                <a:latin typeface="+mj-ea"/>
                <a:ea typeface="+mj-ea"/>
              </a:rPr>
              <a:t>ball</a:t>
            </a:r>
            <a:br>
              <a:rPr lang="en-US" sz="1200" dirty="0" smtClean="0">
                <a:latin typeface="+mj-ea"/>
                <a:ea typeface="+mj-ea"/>
              </a:rPr>
            </a:br>
            <a:r>
              <a:rPr lang="ja-JP" altLang="en-US" sz="1200" dirty="0" smtClean="0">
                <a:latin typeface="+mj-ea"/>
                <a:ea typeface="+mj-ea"/>
              </a:rPr>
              <a:t>リードはボールの位置に合わせてローテーションをスタート</a:t>
            </a:r>
            <a:endParaRPr lang="en-US" sz="1200" dirty="0">
              <a:latin typeface="+mj-ea"/>
              <a:ea typeface="+mj-ea"/>
            </a:endParaRPr>
          </a:p>
          <a:p>
            <a:pPr marL="222250" indent="-127000">
              <a:lnSpc>
                <a:spcPct val="125000"/>
              </a:lnSpc>
              <a:buClr>
                <a:schemeClr val="tx1"/>
              </a:buClr>
              <a:buFont typeface="Wingdings" charset="2"/>
              <a:buChar char="l"/>
            </a:pPr>
            <a:r>
              <a:rPr lang="en-US" sz="1200" dirty="0">
                <a:latin typeface="+mj-ea"/>
                <a:ea typeface="+mj-ea"/>
              </a:rPr>
              <a:t>Rotate early / often. </a:t>
            </a:r>
            <a:r>
              <a:rPr lang="en-US" sz="1200" dirty="0" smtClean="0">
                <a:latin typeface="+mj-ea"/>
                <a:ea typeface="+mj-ea"/>
              </a:rPr>
              <a:t/>
            </a:r>
            <a:br>
              <a:rPr lang="en-US" sz="1200" dirty="0" smtClean="0">
                <a:latin typeface="+mj-ea"/>
                <a:ea typeface="+mj-ea"/>
              </a:rPr>
            </a:br>
            <a:r>
              <a:rPr lang="ja-JP" altLang="en-US" sz="1200" dirty="0" smtClean="0">
                <a:latin typeface="+mj-ea"/>
                <a:ea typeface="+mj-ea"/>
              </a:rPr>
              <a:t>ローテーションは必要なだけ、十分なタイミングで行う</a:t>
            </a:r>
            <a:endParaRPr lang="en-US" sz="1200" dirty="0" smtClean="0">
              <a:latin typeface="+mj-ea"/>
              <a:ea typeface="+mj-ea"/>
            </a:endParaRPr>
          </a:p>
          <a:p>
            <a:pPr marL="222250" indent="-127000">
              <a:lnSpc>
                <a:spcPct val="125000"/>
              </a:lnSpc>
              <a:buClr>
                <a:schemeClr val="tx1"/>
              </a:buClr>
              <a:buFont typeface="Wingdings" charset="2"/>
              <a:buChar char="l"/>
            </a:pPr>
            <a:r>
              <a:rPr lang="en-US" sz="1200" dirty="0" smtClean="0">
                <a:latin typeface="+mj-ea"/>
                <a:ea typeface="+mj-ea"/>
              </a:rPr>
              <a:t>Be </a:t>
            </a:r>
            <a:r>
              <a:rPr lang="en-US" sz="1200" dirty="0">
                <a:latin typeface="+mj-ea"/>
                <a:ea typeface="+mj-ea"/>
              </a:rPr>
              <a:t>quick but don’t hurry. </a:t>
            </a:r>
            <a:r>
              <a:rPr lang="en-US" sz="1200" dirty="0" smtClean="0">
                <a:latin typeface="+mj-ea"/>
                <a:ea typeface="+mj-ea"/>
              </a:rPr>
              <a:t/>
            </a:r>
            <a:br>
              <a:rPr lang="en-US" sz="1200" dirty="0" smtClean="0">
                <a:latin typeface="+mj-ea"/>
                <a:ea typeface="+mj-ea"/>
              </a:rPr>
            </a:br>
            <a:r>
              <a:rPr lang="ja-JP" altLang="en-US" sz="1200" dirty="0" smtClean="0">
                <a:latin typeface="+mj-ea"/>
                <a:ea typeface="+mj-ea"/>
              </a:rPr>
              <a:t>クイックに、ただし急いで走らず</a:t>
            </a:r>
            <a:endParaRPr lang="en-US" sz="1200" dirty="0" smtClean="0">
              <a:latin typeface="+mj-ea"/>
              <a:ea typeface="+mj-ea"/>
            </a:endParaRPr>
          </a:p>
          <a:p>
            <a:pPr marL="222250" indent="-127000">
              <a:lnSpc>
                <a:spcPct val="125000"/>
              </a:lnSpc>
              <a:buClr>
                <a:schemeClr val="tx1"/>
              </a:buClr>
              <a:buFont typeface="Wingdings" charset="2"/>
              <a:buChar char="l"/>
            </a:pPr>
            <a:r>
              <a:rPr lang="en-US" sz="1200" dirty="0" smtClean="0">
                <a:latin typeface="+mj-ea"/>
                <a:ea typeface="+mj-ea"/>
              </a:rPr>
              <a:t>No </a:t>
            </a:r>
            <a:r>
              <a:rPr lang="en-US" sz="1200" dirty="0">
                <a:latin typeface="+mj-ea"/>
                <a:ea typeface="+mj-ea"/>
              </a:rPr>
              <a:t>need to rush (sharp walking) and keep refereeing during entire rotation. </a:t>
            </a:r>
            <a:r>
              <a:rPr lang="en-US" sz="1200" dirty="0" smtClean="0">
                <a:latin typeface="+mj-ea"/>
                <a:ea typeface="+mj-ea"/>
              </a:rPr>
              <a:t/>
            </a:r>
            <a:br>
              <a:rPr lang="en-US" sz="1200" dirty="0" smtClean="0">
                <a:latin typeface="+mj-ea"/>
                <a:ea typeface="+mj-ea"/>
              </a:rPr>
            </a:br>
            <a:r>
              <a:rPr lang="ja-JP" altLang="en-US" sz="1200" dirty="0" smtClean="0">
                <a:latin typeface="+mj-ea"/>
                <a:ea typeface="+mj-ea"/>
              </a:rPr>
              <a:t>シャープにテンポよく歩き、ローテーションの間もレフェリーングを継続</a:t>
            </a:r>
            <a:endParaRPr lang="en-US" sz="1200" dirty="0" smtClean="0">
              <a:latin typeface="+mj-ea"/>
              <a:ea typeface="+mj-ea"/>
            </a:endParaRPr>
          </a:p>
          <a:p>
            <a:pPr marL="222250" indent="-127000">
              <a:lnSpc>
                <a:spcPct val="125000"/>
              </a:lnSpc>
              <a:buClr>
                <a:schemeClr val="tx1"/>
              </a:buClr>
              <a:buFont typeface="Wingdings" charset="2"/>
              <a:buChar char="l"/>
            </a:pPr>
            <a:r>
              <a:rPr lang="en-US" sz="1200" dirty="0" smtClean="0">
                <a:latin typeface="+mj-ea"/>
                <a:ea typeface="+mj-ea"/>
              </a:rPr>
              <a:t>Scan </a:t>
            </a:r>
            <a:r>
              <a:rPr lang="en-US" sz="1200" dirty="0">
                <a:latin typeface="+mj-ea"/>
                <a:ea typeface="+mj-ea"/>
              </a:rPr>
              <a:t>the </a:t>
            </a:r>
            <a:r>
              <a:rPr lang="en-US" sz="1200" dirty="0" smtClean="0">
                <a:latin typeface="+mj-ea"/>
                <a:ea typeface="+mj-ea"/>
              </a:rPr>
              <a:t>paint or next play </a:t>
            </a:r>
            <a:r>
              <a:rPr lang="en-US" sz="1200" dirty="0">
                <a:latin typeface="+mj-ea"/>
                <a:ea typeface="+mj-ea"/>
              </a:rPr>
              <a:t>as </a:t>
            </a:r>
            <a:r>
              <a:rPr lang="en-US" sz="1200" dirty="0" smtClean="0">
                <a:latin typeface="+mj-ea"/>
                <a:ea typeface="+mj-ea"/>
              </a:rPr>
              <a:t>rotating.</a:t>
            </a:r>
            <a:br>
              <a:rPr lang="en-US" sz="1200" dirty="0" smtClean="0">
                <a:latin typeface="+mj-ea"/>
                <a:ea typeface="+mj-ea"/>
              </a:rPr>
            </a:br>
            <a:r>
              <a:rPr lang="ja-JP" altLang="en-US" sz="1200" dirty="0" smtClean="0">
                <a:latin typeface="+mj-ea"/>
                <a:ea typeface="+mj-ea"/>
              </a:rPr>
              <a:t>ペイント、もしくは次のアクティブなプレイをスキャンしながらローテーション</a:t>
            </a:r>
            <a:endParaRPr lang="en-US" sz="1200" dirty="0">
              <a:latin typeface="+mj-ea"/>
              <a:ea typeface="+mj-ea"/>
            </a:endParaRPr>
          </a:p>
          <a:p>
            <a:pPr marL="222250" indent="-127000">
              <a:lnSpc>
                <a:spcPct val="125000"/>
              </a:lnSpc>
              <a:buClr>
                <a:schemeClr val="tx1"/>
              </a:buClr>
              <a:buFont typeface="Wingdings" charset="2"/>
              <a:buChar char="l"/>
            </a:pPr>
            <a:r>
              <a:rPr lang="en-US" sz="1200" dirty="0">
                <a:latin typeface="+mj-ea"/>
                <a:ea typeface="+mj-ea"/>
              </a:rPr>
              <a:t>When L starts rotation, </a:t>
            </a:r>
            <a:r>
              <a:rPr lang="en-US" sz="1200" dirty="0" smtClean="0">
                <a:latin typeface="+mj-ea"/>
                <a:ea typeface="+mj-ea"/>
              </a:rPr>
              <a:t/>
            </a:r>
            <a:br>
              <a:rPr lang="en-US" sz="1200" dirty="0" smtClean="0">
                <a:latin typeface="+mj-ea"/>
                <a:ea typeface="+mj-ea"/>
              </a:rPr>
            </a:br>
            <a:r>
              <a:rPr lang="ja-JP" altLang="en-US" sz="1200" dirty="0" smtClean="0">
                <a:latin typeface="+mj-ea"/>
                <a:ea typeface="+mj-ea"/>
              </a:rPr>
              <a:t>リードがローテーションをスタートさせたとき</a:t>
            </a:r>
            <a:endParaRPr lang="en-US" sz="1200" dirty="0" smtClean="0">
              <a:latin typeface="+mj-ea"/>
              <a:ea typeface="+mj-ea"/>
            </a:endParaRPr>
          </a:p>
          <a:p>
            <a:pPr marL="222250" lvl="1" indent="-127000">
              <a:lnSpc>
                <a:spcPct val="125000"/>
              </a:lnSpc>
              <a:buClr>
                <a:schemeClr val="tx1"/>
              </a:buClr>
              <a:buFont typeface="Wingdings" charset="2"/>
              <a:buChar char="l"/>
            </a:pPr>
            <a:r>
              <a:rPr lang="en-US" sz="1200" u="sng" dirty="0" smtClean="0">
                <a:latin typeface="+mj-ea"/>
                <a:ea typeface="+mj-ea"/>
              </a:rPr>
              <a:t>C </a:t>
            </a:r>
            <a:r>
              <a:rPr lang="en-US" sz="1200" u="sng" dirty="0">
                <a:latin typeface="+mj-ea"/>
                <a:ea typeface="+mj-ea"/>
              </a:rPr>
              <a:t>needs to stay</a:t>
            </a:r>
            <a:r>
              <a:rPr lang="en-US" sz="1200" dirty="0">
                <a:latin typeface="+mj-ea"/>
                <a:ea typeface="+mj-ea"/>
              </a:rPr>
              <a:t> in his position to cover the play </a:t>
            </a:r>
            <a:r>
              <a:rPr lang="en-US" sz="1200" dirty="0" smtClean="0">
                <a:latin typeface="+mj-ea"/>
                <a:ea typeface="+mj-ea"/>
              </a:rPr>
              <a:t/>
            </a:r>
            <a:br>
              <a:rPr lang="en-US" sz="1200" dirty="0" smtClean="0">
                <a:latin typeface="+mj-ea"/>
                <a:ea typeface="+mj-ea"/>
              </a:rPr>
            </a:br>
            <a:r>
              <a:rPr lang="en-US" altLang="ja-JP" sz="1200" u="sng" dirty="0" smtClean="0">
                <a:latin typeface="+mj-ea"/>
                <a:ea typeface="+mj-ea"/>
              </a:rPr>
              <a:t>C</a:t>
            </a:r>
            <a:r>
              <a:rPr lang="ja-JP" altLang="en-US" sz="1200" u="sng" dirty="0" smtClean="0">
                <a:latin typeface="+mj-ea"/>
                <a:ea typeface="+mj-ea"/>
              </a:rPr>
              <a:t>はベーシックなポジションにステイ</a:t>
            </a:r>
            <a:r>
              <a:rPr lang="ja-JP" altLang="en-US" sz="1200" dirty="0" smtClean="0">
                <a:latin typeface="+mj-ea"/>
                <a:ea typeface="+mj-ea"/>
              </a:rPr>
              <a:t>しプレイをカバー</a:t>
            </a:r>
            <a:endParaRPr lang="en-US" sz="1200" dirty="0" smtClean="0">
              <a:latin typeface="+mj-ea"/>
              <a:ea typeface="+mj-ea"/>
            </a:endParaRPr>
          </a:p>
          <a:p>
            <a:pPr marL="222250" lvl="1" indent="-127000">
              <a:lnSpc>
                <a:spcPct val="125000"/>
              </a:lnSpc>
              <a:buClr>
                <a:schemeClr val="tx1"/>
              </a:buClr>
              <a:buFont typeface="Wingdings" charset="2"/>
              <a:buChar char="l"/>
            </a:pPr>
            <a:r>
              <a:rPr lang="en-US" sz="1200" dirty="0" smtClean="0">
                <a:latin typeface="+mj-ea"/>
                <a:ea typeface="+mj-ea"/>
              </a:rPr>
              <a:t>until </a:t>
            </a:r>
            <a:r>
              <a:rPr lang="en-US" sz="1200" dirty="0">
                <a:latin typeface="+mj-ea"/>
                <a:ea typeface="+mj-ea"/>
              </a:rPr>
              <a:t>L has arrived to new position on ball side and </a:t>
            </a:r>
            <a:r>
              <a:rPr lang="en-US" sz="1200" u="sng" dirty="0">
                <a:latin typeface="+mj-ea"/>
                <a:ea typeface="+mj-ea"/>
              </a:rPr>
              <a:t>is ready </a:t>
            </a:r>
            <a:r>
              <a:rPr lang="en-US" sz="1200" u="sng" dirty="0" smtClean="0">
                <a:latin typeface="+mj-ea"/>
                <a:ea typeface="+mj-ea"/>
              </a:rPr>
              <a:t>to referee </a:t>
            </a:r>
            <a:r>
              <a:rPr lang="en-US" sz="1200" u="sng" dirty="0">
                <a:latin typeface="+mj-ea"/>
                <a:ea typeface="+mj-ea"/>
              </a:rPr>
              <a:t>the play (45°) </a:t>
            </a:r>
            <a:r>
              <a:rPr lang="en-US" sz="1200" u="sng" dirty="0" smtClean="0">
                <a:latin typeface="+mj-ea"/>
                <a:ea typeface="+mj-ea"/>
              </a:rPr>
              <a:t/>
            </a:r>
            <a:br>
              <a:rPr lang="en-US" sz="1200" u="sng" dirty="0" smtClean="0">
                <a:latin typeface="+mj-ea"/>
                <a:ea typeface="+mj-ea"/>
              </a:rPr>
            </a:br>
            <a:r>
              <a:rPr lang="en-US" altLang="ja-JP" sz="1200" u="sng" dirty="0" smtClean="0">
                <a:latin typeface="+mj-ea"/>
                <a:ea typeface="+mj-ea"/>
              </a:rPr>
              <a:t>C</a:t>
            </a:r>
            <a:r>
              <a:rPr lang="ja-JP" altLang="en-US" sz="1200" u="sng" dirty="0" smtClean="0">
                <a:latin typeface="+mj-ea"/>
                <a:ea typeface="+mj-ea"/>
              </a:rPr>
              <a:t>はリードがローテーションを終えて４５度の向きでレフェリーする準備ができるまではステイ</a:t>
            </a:r>
            <a:endParaRPr lang="en-US" sz="1200" dirty="0" smtClean="0">
              <a:latin typeface="+mj-ea"/>
              <a:ea typeface="+mj-ea"/>
            </a:endParaRPr>
          </a:p>
        </p:txBody>
      </p:sp>
      <p:pic>
        <p:nvPicPr>
          <p:cNvPr id="3" name="Kuva 2" descr="Näyttökuva 2015-11-11 kello 21.07.0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9798" y="1649353"/>
            <a:ext cx="4229100" cy="3230033"/>
          </a:xfrm>
          <a:prstGeom prst="rect">
            <a:avLst/>
          </a:prstGeom>
          <a:ln>
            <a:noFill/>
          </a:ln>
          <a:effectLst>
            <a:outerShdw blurRad="292100" dist="139700" dir="2700000" algn="tl" rotWithShape="0">
              <a:srgbClr val="333333">
                <a:alpha val="65000"/>
              </a:srgbClr>
            </a:outerShdw>
          </a:effectLst>
        </p:spPr>
      </p:pic>
      <p:cxnSp>
        <p:nvCxnSpPr>
          <p:cNvPr id="34" name="Suora nuoliyhdysviiva 33"/>
          <p:cNvCxnSpPr/>
          <p:nvPr/>
        </p:nvCxnSpPr>
        <p:spPr bwMode="auto">
          <a:xfrm flipH="1">
            <a:off x="5219700" y="2806702"/>
            <a:ext cx="635000" cy="596898"/>
          </a:xfrm>
          <a:prstGeom prst="straightConnector1">
            <a:avLst/>
          </a:prstGeom>
          <a:gradFill rotWithShape="0">
            <a:gsLst>
              <a:gs pos="0">
                <a:srgbClr val="45A4FD"/>
              </a:gs>
              <a:gs pos="100000">
                <a:srgbClr val="113C83"/>
              </a:gs>
            </a:gsLst>
            <a:lin ang="5400000" scaled="1"/>
          </a:gradFill>
          <a:ln w="63500" cap="flat" cmpd="sng" algn="ctr">
            <a:solidFill>
              <a:srgbClr val="00B0F0"/>
            </a:solidFill>
            <a:prstDash val="sysDash"/>
            <a:round/>
            <a:headEnd type="none" w="med" len="med"/>
            <a:tailEnd type="triangle"/>
          </a:ln>
          <a:effectLst/>
        </p:spPr>
      </p:cxnSp>
      <p:cxnSp>
        <p:nvCxnSpPr>
          <p:cNvPr id="36" name="Suora nuoliyhdysviiva 35"/>
          <p:cNvCxnSpPr/>
          <p:nvPr/>
        </p:nvCxnSpPr>
        <p:spPr bwMode="auto">
          <a:xfrm flipH="1">
            <a:off x="7823200" y="2660653"/>
            <a:ext cx="635000" cy="0"/>
          </a:xfrm>
          <a:prstGeom prst="straightConnector1">
            <a:avLst/>
          </a:prstGeom>
          <a:gradFill rotWithShape="0">
            <a:gsLst>
              <a:gs pos="0">
                <a:srgbClr val="45A4FD"/>
              </a:gs>
              <a:gs pos="100000">
                <a:srgbClr val="113C83"/>
              </a:gs>
            </a:gsLst>
            <a:lin ang="5400000" scaled="1"/>
          </a:gradFill>
          <a:ln w="63500" cap="flat" cmpd="sng" algn="ctr">
            <a:solidFill>
              <a:srgbClr val="FF0000"/>
            </a:solidFill>
            <a:prstDash val="sysDash"/>
            <a:round/>
            <a:headEnd type="none" w="med" len="med"/>
            <a:tailEnd type="triangle"/>
          </a:ln>
          <a:effectLst/>
        </p:spPr>
      </p:cxnSp>
      <p:sp>
        <p:nvSpPr>
          <p:cNvPr id="38" name="Tasakylkinen kolmio 8"/>
          <p:cNvSpPr>
            <a:spLocks noChangeArrowheads="1"/>
          </p:cNvSpPr>
          <p:nvPr/>
        </p:nvSpPr>
        <p:spPr bwMode="auto">
          <a:xfrm rot="11667762">
            <a:off x="5688364" y="3168114"/>
            <a:ext cx="1864409" cy="1502257"/>
          </a:xfrm>
          <a:prstGeom prst="triangle">
            <a:avLst>
              <a:gd name="adj" fmla="val 50000"/>
            </a:avLst>
          </a:prstGeom>
          <a:solidFill>
            <a:srgbClr val="FF0000">
              <a:alpha val="30196"/>
            </a:srgbClr>
          </a:solidFill>
          <a:ln w="19050" cmpd="sng" algn="ctr">
            <a:solidFill>
              <a:srgbClr val="050036"/>
            </a:solidFill>
            <a:prstDash val="dash"/>
            <a:round/>
            <a:headEnd/>
            <a:tailEnd/>
          </a:ln>
        </p:spPr>
        <p:txBody>
          <a:bodyPr/>
          <a:lstStyle/>
          <a:p>
            <a:pPr algn="ctr"/>
            <a:endParaRPr lang="en-US"/>
          </a:p>
        </p:txBody>
      </p:sp>
      <p:sp>
        <p:nvSpPr>
          <p:cNvPr id="11"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ROTATION / LEAD &amp; CENTER</a:t>
            </a:r>
            <a:endParaRPr lang="en-US" altLang="ja-JP" sz="2400" b="1" dirty="0">
              <a:latin typeface="Fiba"/>
              <a:cs typeface="Fiba"/>
            </a:endParaRPr>
          </a:p>
        </p:txBody>
      </p:sp>
    </p:spTree>
    <p:extLst>
      <p:ext uri="{BB962C8B-B14F-4D97-AF65-F5344CB8AC3E}">
        <p14:creationId xmlns:p14="http://schemas.microsoft.com/office/powerpoint/2010/main" val="16968669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472" y="43178"/>
            <a:ext cx="6229872" cy="5697218"/>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3251" name="Sisällön paikkamerkki 2"/>
          <p:cNvSpPr>
            <a:spLocks noGrp="1"/>
          </p:cNvSpPr>
          <p:nvPr>
            <p:ph idx="1"/>
          </p:nvPr>
        </p:nvSpPr>
        <p:spPr>
          <a:xfrm>
            <a:off x="480455" y="1452368"/>
            <a:ext cx="4302184" cy="5400675"/>
          </a:xfrm>
        </p:spPr>
        <p:txBody>
          <a:bodyPr>
            <a:normAutofit/>
          </a:bodyPr>
          <a:lstStyle/>
          <a:p>
            <a:pPr eaLnBrk="1" hangingPunct="1">
              <a:buClr>
                <a:srgbClr val="800000"/>
              </a:buClr>
              <a:buFont typeface="Wingdings" charset="2"/>
              <a:buChar char="ü"/>
            </a:pPr>
            <a:endParaRPr lang="en-US" sz="1800" dirty="0" smtClean="0">
              <a:latin typeface="Univers LT Std 57 Cn"/>
            </a:endParaRPr>
          </a:p>
          <a:p>
            <a:pPr lvl="1" eaLnBrk="1" hangingPunct="1"/>
            <a:endParaRPr lang="en-US" sz="1400" dirty="0" smtClean="0">
              <a:latin typeface="Univers LT Std 57 Cn"/>
            </a:endParaRPr>
          </a:p>
          <a:p>
            <a:pPr eaLnBrk="1" hangingPunct="1"/>
            <a:endParaRPr lang="en-US" sz="2000" dirty="0" smtClean="0">
              <a:latin typeface="Univers LT Std 57 Cn"/>
            </a:endParaRPr>
          </a:p>
          <a:p>
            <a:pPr eaLnBrk="1" hangingPunct="1"/>
            <a:endParaRPr lang="en-US" sz="2000" dirty="0" smtClean="0">
              <a:latin typeface="Univers LT Std 57 Cn"/>
            </a:endParaRPr>
          </a:p>
        </p:txBody>
      </p:sp>
      <p:pic>
        <p:nvPicPr>
          <p:cNvPr id="18" name="Kuva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205646">
            <a:off x="2984693" y="4667763"/>
            <a:ext cx="516207" cy="463296"/>
          </a:xfrm>
          <a:prstGeom prst="rect">
            <a:avLst/>
          </a:prstGeom>
        </p:spPr>
      </p:pic>
      <p:pic>
        <p:nvPicPr>
          <p:cNvPr id="23" name="Kuva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042052">
            <a:off x="6381504" y="2913780"/>
            <a:ext cx="531760" cy="463296"/>
          </a:xfrm>
          <a:prstGeom prst="rect">
            <a:avLst/>
          </a:prstGeom>
        </p:spPr>
      </p:pic>
      <p:cxnSp>
        <p:nvCxnSpPr>
          <p:cNvPr id="25" name="Suora nuoliyhdysviiva 24"/>
          <p:cNvCxnSpPr/>
          <p:nvPr/>
        </p:nvCxnSpPr>
        <p:spPr bwMode="auto">
          <a:xfrm>
            <a:off x="6535174" y="2156458"/>
            <a:ext cx="28391" cy="683609"/>
          </a:xfrm>
          <a:prstGeom prst="straightConnector1">
            <a:avLst/>
          </a:prstGeom>
          <a:gradFill rotWithShape="0">
            <a:gsLst>
              <a:gs pos="0">
                <a:srgbClr val="45A4FD"/>
              </a:gs>
              <a:gs pos="100000">
                <a:srgbClr val="113C83"/>
              </a:gs>
            </a:gsLst>
            <a:lin ang="5400000" scaled="1"/>
          </a:gradFill>
          <a:ln w="63500" cap="flat" cmpd="sng" algn="ctr">
            <a:solidFill>
              <a:srgbClr val="FF0000"/>
            </a:solidFill>
            <a:prstDash val="sysDash"/>
            <a:round/>
            <a:headEnd type="none" w="med" len="med"/>
            <a:tailEnd type="triangle"/>
          </a:ln>
          <a:effectLst/>
        </p:spPr>
      </p:cxnSp>
      <p:sp>
        <p:nvSpPr>
          <p:cNvPr id="27" name="Tasakylkinen kolmio 8"/>
          <p:cNvSpPr>
            <a:spLocks noChangeArrowheads="1"/>
          </p:cNvSpPr>
          <p:nvPr/>
        </p:nvSpPr>
        <p:spPr bwMode="auto">
          <a:xfrm rot="17019481">
            <a:off x="1959474" y="2069306"/>
            <a:ext cx="2611325" cy="2357754"/>
          </a:xfrm>
          <a:custGeom>
            <a:avLst/>
            <a:gdLst>
              <a:gd name="connsiteX0" fmla="*/ 0 w 2655743"/>
              <a:gd name="connsiteY0" fmla="*/ 2347422 h 2347422"/>
              <a:gd name="connsiteX1" fmla="*/ 1327872 w 2655743"/>
              <a:gd name="connsiteY1" fmla="*/ 0 h 2347422"/>
              <a:gd name="connsiteX2" fmla="*/ 2655743 w 2655743"/>
              <a:gd name="connsiteY2" fmla="*/ 2347422 h 2347422"/>
              <a:gd name="connsiteX3" fmla="*/ 0 w 2655743"/>
              <a:gd name="connsiteY3" fmla="*/ 2347422 h 2347422"/>
              <a:gd name="connsiteX0" fmla="*/ 0 w 2655743"/>
              <a:gd name="connsiteY0" fmla="*/ 2357754 h 2357754"/>
              <a:gd name="connsiteX1" fmla="*/ 1325361 w 2655743"/>
              <a:gd name="connsiteY1" fmla="*/ 0 h 2357754"/>
              <a:gd name="connsiteX2" fmla="*/ 2655743 w 2655743"/>
              <a:gd name="connsiteY2" fmla="*/ 2357754 h 2357754"/>
              <a:gd name="connsiteX3" fmla="*/ 0 w 2655743"/>
              <a:gd name="connsiteY3" fmla="*/ 2357754 h 2357754"/>
              <a:gd name="connsiteX0" fmla="*/ 0 w 2611325"/>
              <a:gd name="connsiteY0" fmla="*/ 2270368 h 2357754"/>
              <a:gd name="connsiteX1" fmla="*/ 1280943 w 2611325"/>
              <a:gd name="connsiteY1" fmla="*/ 0 h 2357754"/>
              <a:gd name="connsiteX2" fmla="*/ 2611325 w 2611325"/>
              <a:gd name="connsiteY2" fmla="*/ 2357754 h 2357754"/>
              <a:gd name="connsiteX3" fmla="*/ 0 w 2611325"/>
              <a:gd name="connsiteY3" fmla="*/ 2270368 h 2357754"/>
            </a:gdLst>
            <a:ahLst/>
            <a:cxnLst>
              <a:cxn ang="0">
                <a:pos x="connsiteX0" y="connsiteY0"/>
              </a:cxn>
              <a:cxn ang="0">
                <a:pos x="connsiteX1" y="connsiteY1"/>
              </a:cxn>
              <a:cxn ang="0">
                <a:pos x="connsiteX2" y="connsiteY2"/>
              </a:cxn>
              <a:cxn ang="0">
                <a:pos x="connsiteX3" y="connsiteY3"/>
              </a:cxn>
            </a:cxnLst>
            <a:rect l="l" t="t" r="r" b="b"/>
            <a:pathLst>
              <a:path w="2611325" h="2357754">
                <a:moveTo>
                  <a:pt x="0" y="2270368"/>
                </a:moveTo>
                <a:lnTo>
                  <a:pt x="1280943" y="0"/>
                </a:lnTo>
                <a:lnTo>
                  <a:pt x="2611325" y="2357754"/>
                </a:lnTo>
                <a:lnTo>
                  <a:pt x="0" y="2270368"/>
                </a:lnTo>
                <a:close/>
              </a:path>
            </a:pathLst>
          </a:custGeom>
          <a:solidFill>
            <a:srgbClr val="FF0000">
              <a:alpha val="30196"/>
            </a:srgbClr>
          </a:solidFill>
          <a:ln w="19050" cmpd="sng" algn="ctr">
            <a:solidFill>
              <a:srgbClr val="FF0000"/>
            </a:solidFill>
            <a:prstDash val="dash"/>
            <a:round/>
            <a:headEnd/>
            <a:tailEnd/>
          </a:ln>
        </p:spPr>
        <p:txBody>
          <a:bodyPr/>
          <a:lstStyle/>
          <a:p>
            <a:pPr algn="ctr"/>
            <a:endParaRPr lang="en-US"/>
          </a:p>
        </p:txBody>
      </p:sp>
      <p:pic>
        <p:nvPicPr>
          <p:cNvPr id="11" name="Kuv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210112">
            <a:off x="2017281" y="2794189"/>
            <a:ext cx="531760" cy="463296"/>
          </a:xfrm>
          <a:prstGeom prst="rect">
            <a:avLst/>
          </a:prstGeom>
        </p:spPr>
      </p:pic>
      <p:cxnSp>
        <p:nvCxnSpPr>
          <p:cNvPr id="19" name="Suora nuoliyhdysviiva 18"/>
          <p:cNvCxnSpPr/>
          <p:nvPr/>
        </p:nvCxnSpPr>
        <p:spPr bwMode="auto">
          <a:xfrm flipH="1" flipV="1">
            <a:off x="3596220" y="4978904"/>
            <a:ext cx="1651893" cy="1"/>
          </a:xfrm>
          <a:prstGeom prst="straightConnector1">
            <a:avLst/>
          </a:prstGeom>
          <a:gradFill rotWithShape="0">
            <a:gsLst>
              <a:gs pos="0">
                <a:srgbClr val="45A4FD"/>
              </a:gs>
              <a:gs pos="100000">
                <a:srgbClr val="113C83"/>
              </a:gs>
            </a:gsLst>
            <a:lin ang="5400000" scaled="1"/>
          </a:gradFill>
          <a:ln w="63500" cap="flat" cmpd="sng" algn="ctr">
            <a:solidFill>
              <a:srgbClr val="00B0F0"/>
            </a:solidFill>
            <a:prstDash val="sysDash"/>
            <a:round/>
            <a:headEnd type="none" w="med" len="med"/>
            <a:tailEnd type="triangle"/>
          </a:ln>
          <a:effectLst/>
        </p:spPr>
      </p:cxnSp>
      <p:pic>
        <p:nvPicPr>
          <p:cNvPr id="10" name="Kuva 9" descr="A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72874" y="3905632"/>
            <a:ext cx="396240" cy="396240"/>
          </a:xfrm>
          <a:prstGeom prst="rect">
            <a:avLst/>
          </a:prstGeom>
        </p:spPr>
      </p:pic>
      <p:pic>
        <p:nvPicPr>
          <p:cNvPr id="13" name="Kuva 12" descr="B2.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85120" y="3930205"/>
            <a:ext cx="396240" cy="396240"/>
          </a:xfrm>
          <a:prstGeom prst="rect">
            <a:avLst/>
          </a:prstGeom>
        </p:spPr>
      </p:pic>
      <p:pic>
        <p:nvPicPr>
          <p:cNvPr id="14" name="Kuva 13" descr="A1.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99980" y="2827716"/>
            <a:ext cx="396240" cy="396240"/>
          </a:xfrm>
          <a:prstGeom prst="rect">
            <a:avLst/>
          </a:prstGeom>
        </p:spPr>
      </p:pic>
      <p:pic>
        <p:nvPicPr>
          <p:cNvPr id="16" name="Kuva 15" descr="B5.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87940" y="3071556"/>
            <a:ext cx="396240" cy="396240"/>
          </a:xfrm>
          <a:prstGeom prst="rect">
            <a:avLst/>
          </a:prstGeom>
        </p:spPr>
      </p:pic>
      <p:pic>
        <p:nvPicPr>
          <p:cNvPr id="34" name="Picture 12" descr="pilot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47376" y="2612499"/>
            <a:ext cx="560118" cy="465295"/>
          </a:xfrm>
          <a:prstGeom prst="rect">
            <a:avLst/>
          </a:prstGeom>
          <a:noFill/>
          <a:ln w="9525">
            <a:noFill/>
            <a:miter lim="800000"/>
            <a:headEnd/>
            <a:tailEnd/>
          </a:ln>
        </p:spPr>
      </p:pic>
      <p:pic>
        <p:nvPicPr>
          <p:cNvPr id="20" name="Kuva 19"/>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rot="19230599">
            <a:off x="5342729" y="4664411"/>
            <a:ext cx="516207" cy="463296"/>
          </a:xfrm>
          <a:prstGeom prst="rect">
            <a:avLst/>
          </a:prstGeom>
        </p:spPr>
      </p:pic>
      <p:pic>
        <p:nvPicPr>
          <p:cNvPr id="21" name="Kuva 20"/>
          <p:cNvPicPr>
            <a:picLocks noChangeAspect="1"/>
          </p:cNvPicPr>
          <p:nvPr/>
        </p:nvPicPr>
        <p:blipFill>
          <a:blip r:embed="rId11" cstate="print">
            <a:alphaModFix amt="48000"/>
            <a:extLst>
              <a:ext uri="{28A0092B-C50C-407E-A947-70E740481C1C}">
                <a14:useLocalDpi xmlns:a14="http://schemas.microsoft.com/office/drawing/2010/main" val="0"/>
              </a:ext>
            </a:extLst>
          </a:blip>
          <a:stretch>
            <a:fillRect/>
          </a:stretch>
        </p:blipFill>
        <p:spPr>
          <a:xfrm rot="13531857">
            <a:off x="6138084" y="1590534"/>
            <a:ext cx="521445" cy="467997"/>
          </a:xfrm>
          <a:prstGeom prst="rect">
            <a:avLst/>
          </a:prstGeom>
        </p:spPr>
      </p:pic>
      <p:sp>
        <p:nvSpPr>
          <p:cNvPr id="2" name="テキスト ボックス 1"/>
          <p:cNvSpPr txBox="1"/>
          <p:nvPr/>
        </p:nvSpPr>
        <p:spPr>
          <a:xfrm>
            <a:off x="2478162" y="5272581"/>
            <a:ext cx="4608954" cy="584775"/>
          </a:xfrm>
          <a:prstGeom prst="rect">
            <a:avLst/>
          </a:prstGeom>
          <a:noFill/>
        </p:spPr>
        <p:txBody>
          <a:bodyPr wrap="none" rtlCol="0">
            <a:spAutoFit/>
          </a:bodyPr>
          <a:lstStyle/>
          <a:p>
            <a:r>
              <a:rPr kumimoji="1" lang="ja-JP" altLang="en-US" sz="1600" dirty="0" smtClean="0">
                <a:latin typeface="+mj-ea"/>
                <a:ea typeface="+mj-ea"/>
              </a:rPr>
              <a:t>リード：ローテーション、スキャン・ザ・ペイント</a:t>
            </a:r>
            <a:endParaRPr kumimoji="1" lang="en-US" altLang="ja-JP" sz="1600" dirty="0" smtClean="0">
              <a:latin typeface="+mj-ea"/>
              <a:ea typeface="+mj-ea"/>
            </a:endParaRPr>
          </a:p>
          <a:p>
            <a:r>
              <a:rPr kumimoji="1" lang="ja-JP" altLang="en-US" sz="1600" dirty="0" smtClean="0">
                <a:latin typeface="+mj-ea"/>
                <a:ea typeface="+mj-ea"/>
              </a:rPr>
              <a:t>センター：リードがローテーションを終えるまでステイ</a:t>
            </a:r>
            <a:endParaRPr kumimoji="1" lang="ja-JP" altLang="en-US" sz="1600" dirty="0">
              <a:latin typeface="+mj-ea"/>
              <a:ea typeface="+mj-ea"/>
            </a:endParaRPr>
          </a:p>
        </p:txBody>
      </p:sp>
      <p:sp>
        <p:nvSpPr>
          <p:cNvPr id="22"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ROTATION / LEAD &amp; CENTER</a:t>
            </a:r>
            <a:endParaRPr lang="en-US" altLang="ja-JP" sz="2400" b="1" dirty="0">
              <a:latin typeface="Fiba"/>
              <a:cs typeface="Fiba"/>
            </a:endParaRPr>
          </a:p>
        </p:txBody>
      </p:sp>
    </p:spTree>
    <p:extLst>
      <p:ext uri="{BB962C8B-B14F-4D97-AF65-F5344CB8AC3E}">
        <p14:creationId xmlns:p14="http://schemas.microsoft.com/office/powerpoint/2010/main" val="2105858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1411" y="-202976"/>
            <a:ext cx="5436096" cy="648072"/>
          </a:xfrm>
        </p:spPr>
        <p:txBody>
          <a:bodyPr>
            <a:noAutofit/>
          </a:bodyPr>
          <a:lstStyle/>
          <a:p>
            <a:r>
              <a:rPr lang="en-GB" altLang="ja-JP" sz="2200" b="1" dirty="0">
                <a:latin typeface="Fiba"/>
                <a:cs typeface="Fiba"/>
              </a:rPr>
              <a:t>Transition / “missed rotation” </a:t>
            </a:r>
            <a:br>
              <a:rPr lang="en-GB" altLang="ja-JP" sz="2200" b="1" dirty="0">
                <a:latin typeface="Fiba"/>
                <a:cs typeface="Fiba"/>
              </a:rPr>
            </a:br>
            <a:r>
              <a:rPr lang="en-GB" altLang="ja-JP" sz="2200" b="1" dirty="0">
                <a:latin typeface="Fiba"/>
                <a:cs typeface="Fiba"/>
              </a:rPr>
              <a:t>Adjustment – option 1 ( L &amp; C )</a:t>
            </a:r>
            <a:br>
              <a:rPr lang="en-GB" altLang="ja-JP" sz="2200" b="1" dirty="0">
                <a:latin typeface="Fiba"/>
                <a:cs typeface="Fiba"/>
              </a:rPr>
            </a:br>
            <a:endParaRPr kumimoji="1" lang="ja-JP" altLang="en-US" sz="2200" dirty="0"/>
          </a:p>
        </p:txBody>
      </p:sp>
      <p:pic>
        <p:nvPicPr>
          <p:cNvPr id="7" name="Kuva 1"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053" y="476672"/>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Puolivapaa piirto 11"/>
          <p:cNvSpPr/>
          <p:nvPr/>
        </p:nvSpPr>
        <p:spPr>
          <a:xfrm>
            <a:off x="2299068" y="1773659"/>
            <a:ext cx="3291840" cy="2590800"/>
          </a:xfrm>
          <a:custGeom>
            <a:avLst/>
            <a:gdLst>
              <a:gd name="connsiteX0" fmla="*/ 386080 w 3291840"/>
              <a:gd name="connsiteY0" fmla="*/ 0 h 2590800"/>
              <a:gd name="connsiteX1" fmla="*/ 0 w 3291840"/>
              <a:gd name="connsiteY1" fmla="*/ 2590800 h 2590800"/>
              <a:gd name="connsiteX2" fmla="*/ 0 w 3291840"/>
              <a:gd name="connsiteY2" fmla="*/ 2590800 h 2590800"/>
              <a:gd name="connsiteX3" fmla="*/ 3291840 w 3291840"/>
              <a:gd name="connsiteY3" fmla="*/ 2580640 h 2590800"/>
              <a:gd name="connsiteX4" fmla="*/ 3190240 w 3291840"/>
              <a:gd name="connsiteY4" fmla="*/ 60960 h 2590800"/>
              <a:gd name="connsiteX5" fmla="*/ 386080 w 3291840"/>
              <a:gd name="connsiteY5" fmla="*/ 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1840" h="2590800">
                <a:moveTo>
                  <a:pt x="386080" y="0"/>
                </a:moveTo>
                <a:lnTo>
                  <a:pt x="0" y="2590800"/>
                </a:lnTo>
                <a:lnTo>
                  <a:pt x="0" y="2590800"/>
                </a:lnTo>
                <a:lnTo>
                  <a:pt x="3291840" y="2580640"/>
                </a:lnTo>
                <a:lnTo>
                  <a:pt x="3190240" y="60960"/>
                </a:lnTo>
                <a:lnTo>
                  <a:pt x="386080" y="0"/>
                </a:lnTo>
                <a:close/>
              </a:path>
            </a:pathLst>
          </a:custGeom>
          <a:solidFill>
            <a:srgbClr val="7030A0">
              <a:alpha val="23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9" name="Picture 12" descr="pilo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22085" y="2671587"/>
            <a:ext cx="438650" cy="432000"/>
          </a:xfrm>
          <a:prstGeom prst="rect">
            <a:avLst/>
          </a:prstGeom>
          <a:noFill/>
          <a:ln w="9525">
            <a:noFill/>
            <a:miter lim="800000"/>
            <a:headEnd/>
            <a:tailEnd/>
          </a:ln>
        </p:spPr>
      </p:pic>
      <p:cxnSp>
        <p:nvCxnSpPr>
          <p:cNvPr id="10" name="Suora nuoliyhdysviiva 30"/>
          <p:cNvCxnSpPr>
            <a:cxnSpLocks noChangeShapeType="1"/>
          </p:cNvCxnSpPr>
          <p:nvPr/>
        </p:nvCxnSpPr>
        <p:spPr bwMode="auto">
          <a:xfrm flipV="1">
            <a:off x="3461663" y="2860447"/>
            <a:ext cx="823245" cy="3600"/>
          </a:xfrm>
          <a:prstGeom prst="straightConnector1">
            <a:avLst/>
          </a:prstGeom>
          <a:noFill/>
          <a:ln w="57150" cmpd="sng" algn="ctr">
            <a:solidFill>
              <a:schemeClr val="tx1"/>
            </a:solidFill>
            <a:prstDash val="solid"/>
            <a:round/>
            <a:headEnd type="triangle" w="med" len="med"/>
            <a:tailEnd type="none" w="med" len="med"/>
          </a:ln>
        </p:spPr>
      </p:cxnSp>
      <p:pic>
        <p:nvPicPr>
          <p:cNvPr id="11" name="Kuva 29" descr="Trail.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2582464">
            <a:off x="4974948" y="3904680"/>
            <a:ext cx="463734" cy="395998"/>
          </a:xfrm>
          <a:prstGeom prst="rect">
            <a:avLst/>
          </a:prstGeom>
        </p:spPr>
      </p:pic>
      <p:cxnSp>
        <p:nvCxnSpPr>
          <p:cNvPr id="12" name="Suora nuoliyhdysviiva 30"/>
          <p:cNvCxnSpPr/>
          <p:nvPr/>
        </p:nvCxnSpPr>
        <p:spPr>
          <a:xfrm flipH="1">
            <a:off x="1465948" y="2122286"/>
            <a:ext cx="3305323" cy="11974"/>
          </a:xfrm>
          <a:prstGeom prst="straightConnector1">
            <a:avLst/>
          </a:prstGeom>
          <a:ln w="57150" cmpd="sng">
            <a:solidFill>
              <a:srgbClr val="0070C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3" name="Kuva 23" descr="Lead.png"/>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7450512">
            <a:off x="8111799" y="3564577"/>
            <a:ext cx="463734" cy="395998"/>
          </a:xfrm>
          <a:prstGeom prst="rect">
            <a:avLst/>
          </a:prstGeom>
        </p:spPr>
      </p:pic>
      <p:pic>
        <p:nvPicPr>
          <p:cNvPr id="14" name="Kuva 32" descr="Cente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2903" y="4009646"/>
            <a:ext cx="463734" cy="395998"/>
          </a:xfrm>
          <a:prstGeom prst="rect">
            <a:avLst/>
          </a:prstGeom>
        </p:spPr>
      </p:pic>
      <p:pic>
        <p:nvPicPr>
          <p:cNvPr id="15" name="Kuva 33" descr="Trai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193325">
            <a:off x="7716092" y="1990936"/>
            <a:ext cx="463734" cy="395998"/>
          </a:xfrm>
          <a:prstGeom prst="rect">
            <a:avLst/>
          </a:prstGeom>
        </p:spPr>
      </p:pic>
      <p:pic>
        <p:nvPicPr>
          <p:cNvPr id="16" name="Kuva 35" descr="Trail.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7704616">
            <a:off x="4879748" y="1850479"/>
            <a:ext cx="463734" cy="395998"/>
          </a:xfrm>
          <a:prstGeom prst="rect">
            <a:avLst/>
          </a:prstGeom>
        </p:spPr>
      </p:pic>
      <p:pic>
        <p:nvPicPr>
          <p:cNvPr id="17" name="Kuva 36" descr="Lea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18799">
            <a:off x="815165" y="1850478"/>
            <a:ext cx="463734" cy="395998"/>
          </a:xfrm>
          <a:prstGeom prst="rect">
            <a:avLst/>
          </a:prstGeom>
        </p:spPr>
      </p:pic>
      <p:cxnSp>
        <p:nvCxnSpPr>
          <p:cNvPr id="18" name="Suora nuoliyhdysviiva 37"/>
          <p:cNvCxnSpPr/>
          <p:nvPr/>
        </p:nvCxnSpPr>
        <p:spPr>
          <a:xfrm flipH="1" flipV="1">
            <a:off x="7947959" y="2466314"/>
            <a:ext cx="263238" cy="917560"/>
          </a:xfrm>
          <a:prstGeom prst="straightConnector1">
            <a:avLst/>
          </a:prstGeom>
          <a:ln w="57150" cmpd="sng">
            <a:solidFill>
              <a:srgbClr val="0070C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uora nuoliyhdysviiva 38"/>
          <p:cNvCxnSpPr/>
          <p:nvPr/>
        </p:nvCxnSpPr>
        <p:spPr>
          <a:xfrm flipH="1">
            <a:off x="2705468" y="4143002"/>
            <a:ext cx="2195515" cy="5987"/>
          </a:xfrm>
          <a:prstGeom prst="straightConnector1">
            <a:avLst/>
          </a:prstGeom>
          <a:ln w="57150" cmpd="sng">
            <a:solidFill>
              <a:srgbClr val="0070C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1770459" y="5193501"/>
            <a:ext cx="5541902" cy="646331"/>
          </a:xfrm>
          <a:prstGeom prst="rect">
            <a:avLst/>
          </a:prstGeom>
          <a:noFill/>
        </p:spPr>
        <p:txBody>
          <a:bodyPr wrap="none" rtlCol="0">
            <a:spAutoFit/>
          </a:bodyPr>
          <a:lstStyle/>
          <a:p>
            <a:r>
              <a:rPr kumimoji="1" lang="ja-JP" altLang="en-US" dirty="0" smtClean="0"/>
              <a:t>ローテーション・ミスなどからバランスが崩れた時の対応</a:t>
            </a:r>
            <a:endParaRPr kumimoji="1" lang="en-US" altLang="ja-JP" dirty="0" smtClean="0"/>
          </a:p>
          <a:p>
            <a:r>
              <a:rPr kumimoji="1" lang="ja-JP" altLang="en-US" dirty="0" smtClean="0"/>
              <a:t>→トレイルがアジャスト</a:t>
            </a:r>
            <a:endParaRPr kumimoji="1" lang="ja-JP" altLang="en-US" dirty="0"/>
          </a:p>
        </p:txBody>
      </p:sp>
    </p:spTree>
    <p:extLst>
      <p:ext uri="{BB962C8B-B14F-4D97-AF65-F5344CB8AC3E}">
        <p14:creationId xmlns:p14="http://schemas.microsoft.com/office/powerpoint/2010/main" val="3725009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1"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701" y="413791"/>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Puolivapaa piirto 11"/>
          <p:cNvSpPr/>
          <p:nvPr/>
        </p:nvSpPr>
        <p:spPr>
          <a:xfrm>
            <a:off x="4579669" y="1690950"/>
            <a:ext cx="3707223" cy="2683353"/>
          </a:xfrm>
          <a:custGeom>
            <a:avLst/>
            <a:gdLst>
              <a:gd name="connsiteX0" fmla="*/ 386080 w 3291840"/>
              <a:gd name="connsiteY0" fmla="*/ 0 h 2590800"/>
              <a:gd name="connsiteX1" fmla="*/ 0 w 3291840"/>
              <a:gd name="connsiteY1" fmla="*/ 2590800 h 2590800"/>
              <a:gd name="connsiteX2" fmla="*/ 0 w 3291840"/>
              <a:gd name="connsiteY2" fmla="*/ 2590800 h 2590800"/>
              <a:gd name="connsiteX3" fmla="*/ 3291840 w 3291840"/>
              <a:gd name="connsiteY3" fmla="*/ 2580640 h 2590800"/>
              <a:gd name="connsiteX4" fmla="*/ 3190240 w 3291840"/>
              <a:gd name="connsiteY4" fmla="*/ 60960 h 2590800"/>
              <a:gd name="connsiteX5" fmla="*/ 386080 w 3291840"/>
              <a:gd name="connsiteY5" fmla="*/ 0 h 2590800"/>
              <a:gd name="connsiteX0" fmla="*/ 46151 w 3291840"/>
              <a:gd name="connsiteY0" fmla="*/ 0 h 2697517"/>
              <a:gd name="connsiteX1" fmla="*/ 0 w 3291840"/>
              <a:gd name="connsiteY1" fmla="*/ 2697517 h 2697517"/>
              <a:gd name="connsiteX2" fmla="*/ 0 w 3291840"/>
              <a:gd name="connsiteY2" fmla="*/ 2697517 h 2697517"/>
              <a:gd name="connsiteX3" fmla="*/ 3291840 w 3291840"/>
              <a:gd name="connsiteY3" fmla="*/ 2687357 h 2697517"/>
              <a:gd name="connsiteX4" fmla="*/ 3190240 w 3291840"/>
              <a:gd name="connsiteY4" fmla="*/ 167677 h 2697517"/>
              <a:gd name="connsiteX5" fmla="*/ 46151 w 3291840"/>
              <a:gd name="connsiteY5" fmla="*/ 0 h 2697517"/>
              <a:gd name="connsiteX0" fmla="*/ 46151 w 3291840"/>
              <a:gd name="connsiteY0" fmla="*/ 0 h 2772219"/>
              <a:gd name="connsiteX1" fmla="*/ 0 w 3291840"/>
              <a:gd name="connsiteY1" fmla="*/ 2697517 h 2772219"/>
              <a:gd name="connsiteX2" fmla="*/ 31868 w 3291840"/>
              <a:gd name="connsiteY2" fmla="*/ 2772219 h 2772219"/>
              <a:gd name="connsiteX3" fmla="*/ 3291840 w 3291840"/>
              <a:gd name="connsiteY3" fmla="*/ 2687357 h 2772219"/>
              <a:gd name="connsiteX4" fmla="*/ 3190240 w 3291840"/>
              <a:gd name="connsiteY4" fmla="*/ 167677 h 2772219"/>
              <a:gd name="connsiteX5" fmla="*/ 46151 w 3291840"/>
              <a:gd name="connsiteY5" fmla="*/ 0 h 2772219"/>
              <a:gd name="connsiteX0" fmla="*/ 46151 w 3291840"/>
              <a:gd name="connsiteY0" fmla="*/ 0 h 2772731"/>
              <a:gd name="connsiteX1" fmla="*/ 0 w 3291840"/>
              <a:gd name="connsiteY1" fmla="*/ 2697517 h 2772731"/>
              <a:gd name="connsiteX2" fmla="*/ 31868 w 3291840"/>
              <a:gd name="connsiteY2" fmla="*/ 2772219 h 2772731"/>
              <a:gd name="connsiteX3" fmla="*/ 3291840 w 3291840"/>
              <a:gd name="connsiteY3" fmla="*/ 2772731 h 2772731"/>
              <a:gd name="connsiteX4" fmla="*/ 3190240 w 3291840"/>
              <a:gd name="connsiteY4" fmla="*/ 167677 h 2772731"/>
              <a:gd name="connsiteX5" fmla="*/ 46151 w 3291840"/>
              <a:gd name="connsiteY5" fmla="*/ 0 h 2772731"/>
              <a:gd name="connsiteX0" fmla="*/ 46151 w 3338960"/>
              <a:gd name="connsiteY0" fmla="*/ 0 h 2772731"/>
              <a:gd name="connsiteX1" fmla="*/ 0 w 3338960"/>
              <a:gd name="connsiteY1" fmla="*/ 2697517 h 2772731"/>
              <a:gd name="connsiteX2" fmla="*/ 31868 w 3338960"/>
              <a:gd name="connsiteY2" fmla="*/ 2772219 h 2772731"/>
              <a:gd name="connsiteX3" fmla="*/ 3291840 w 3338960"/>
              <a:gd name="connsiteY3" fmla="*/ 2772731 h 2772731"/>
              <a:gd name="connsiteX4" fmla="*/ 3338960 w 3338960"/>
              <a:gd name="connsiteY4" fmla="*/ 7603 h 2772731"/>
              <a:gd name="connsiteX5" fmla="*/ 46151 w 3338960"/>
              <a:gd name="connsiteY5" fmla="*/ 0 h 2772731"/>
              <a:gd name="connsiteX0" fmla="*/ 46151 w 3961077"/>
              <a:gd name="connsiteY0" fmla="*/ 0 h 2826089"/>
              <a:gd name="connsiteX1" fmla="*/ 0 w 3961077"/>
              <a:gd name="connsiteY1" fmla="*/ 2697517 h 2826089"/>
              <a:gd name="connsiteX2" fmla="*/ 31868 w 3961077"/>
              <a:gd name="connsiteY2" fmla="*/ 2772219 h 2826089"/>
              <a:gd name="connsiteX3" fmla="*/ 3961077 w 3961077"/>
              <a:gd name="connsiteY3" fmla="*/ 2826089 h 2826089"/>
              <a:gd name="connsiteX4" fmla="*/ 3338960 w 3961077"/>
              <a:gd name="connsiteY4" fmla="*/ 7603 h 2826089"/>
              <a:gd name="connsiteX5" fmla="*/ 46151 w 3961077"/>
              <a:gd name="connsiteY5" fmla="*/ 0 h 2826089"/>
              <a:gd name="connsiteX0" fmla="*/ 14283 w 3929209"/>
              <a:gd name="connsiteY0" fmla="*/ 0 h 2826089"/>
              <a:gd name="connsiteX1" fmla="*/ 10623 w 3929209"/>
              <a:gd name="connsiteY1" fmla="*/ 2750876 h 2826089"/>
              <a:gd name="connsiteX2" fmla="*/ 0 w 3929209"/>
              <a:gd name="connsiteY2" fmla="*/ 2772219 h 2826089"/>
              <a:gd name="connsiteX3" fmla="*/ 3929209 w 3929209"/>
              <a:gd name="connsiteY3" fmla="*/ 2826089 h 2826089"/>
              <a:gd name="connsiteX4" fmla="*/ 3307092 w 3929209"/>
              <a:gd name="connsiteY4" fmla="*/ 7603 h 2826089"/>
              <a:gd name="connsiteX5" fmla="*/ 14283 w 3929209"/>
              <a:gd name="connsiteY5" fmla="*/ 0 h 2826089"/>
              <a:gd name="connsiteX0" fmla="*/ 56775 w 3929209"/>
              <a:gd name="connsiteY0" fmla="*/ 3069 h 2818486"/>
              <a:gd name="connsiteX1" fmla="*/ 10623 w 3929209"/>
              <a:gd name="connsiteY1" fmla="*/ 2743273 h 2818486"/>
              <a:gd name="connsiteX2" fmla="*/ 0 w 3929209"/>
              <a:gd name="connsiteY2" fmla="*/ 2764616 h 2818486"/>
              <a:gd name="connsiteX3" fmla="*/ 3929209 w 3929209"/>
              <a:gd name="connsiteY3" fmla="*/ 2818486 h 2818486"/>
              <a:gd name="connsiteX4" fmla="*/ 3307092 w 3929209"/>
              <a:gd name="connsiteY4" fmla="*/ 0 h 2818486"/>
              <a:gd name="connsiteX5" fmla="*/ 56775 w 3929209"/>
              <a:gd name="connsiteY5" fmla="*/ 3069 h 2818486"/>
              <a:gd name="connsiteX0" fmla="*/ 46152 w 3918586"/>
              <a:gd name="connsiteY0" fmla="*/ 3069 h 2818486"/>
              <a:gd name="connsiteX1" fmla="*/ 0 w 3918586"/>
              <a:gd name="connsiteY1" fmla="*/ 2743273 h 2818486"/>
              <a:gd name="connsiteX2" fmla="*/ 42491 w 3918586"/>
              <a:gd name="connsiteY2" fmla="*/ 2775288 h 2818486"/>
              <a:gd name="connsiteX3" fmla="*/ 3918586 w 3918586"/>
              <a:gd name="connsiteY3" fmla="*/ 2818486 h 2818486"/>
              <a:gd name="connsiteX4" fmla="*/ 3296469 w 3918586"/>
              <a:gd name="connsiteY4" fmla="*/ 0 h 2818486"/>
              <a:gd name="connsiteX5" fmla="*/ 46152 w 3918586"/>
              <a:gd name="connsiteY5" fmla="*/ 3069 h 2818486"/>
              <a:gd name="connsiteX0" fmla="*/ 3661 w 3876095"/>
              <a:gd name="connsiteY0" fmla="*/ 3069 h 2818486"/>
              <a:gd name="connsiteX1" fmla="*/ 10623 w 3876095"/>
              <a:gd name="connsiteY1" fmla="*/ 2743273 h 2818486"/>
              <a:gd name="connsiteX2" fmla="*/ 0 w 3876095"/>
              <a:gd name="connsiteY2" fmla="*/ 2775288 h 2818486"/>
              <a:gd name="connsiteX3" fmla="*/ 3876095 w 3876095"/>
              <a:gd name="connsiteY3" fmla="*/ 2818486 h 2818486"/>
              <a:gd name="connsiteX4" fmla="*/ 3253978 w 3876095"/>
              <a:gd name="connsiteY4" fmla="*/ 0 h 2818486"/>
              <a:gd name="connsiteX5" fmla="*/ 3661 w 3876095"/>
              <a:gd name="connsiteY5" fmla="*/ 3069 h 281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6095" h="2818486">
                <a:moveTo>
                  <a:pt x="3661" y="3069"/>
                </a:moveTo>
                <a:cubicBezTo>
                  <a:pt x="5982" y="916470"/>
                  <a:pt x="8302" y="1829872"/>
                  <a:pt x="10623" y="2743273"/>
                </a:cubicBezTo>
                <a:lnTo>
                  <a:pt x="0" y="2775288"/>
                </a:lnTo>
                <a:lnTo>
                  <a:pt x="3876095" y="2818486"/>
                </a:lnTo>
                <a:lnTo>
                  <a:pt x="3253978" y="0"/>
                </a:lnTo>
                <a:lnTo>
                  <a:pt x="3661" y="3069"/>
                </a:lnTo>
                <a:close/>
              </a:path>
            </a:pathLst>
          </a:custGeom>
          <a:solidFill>
            <a:srgbClr val="7030A0">
              <a:alpha val="23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6" name="Picture 12" descr="pilo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4697" y="2524496"/>
            <a:ext cx="438650" cy="432000"/>
          </a:xfrm>
          <a:prstGeom prst="rect">
            <a:avLst/>
          </a:prstGeom>
          <a:noFill/>
          <a:ln w="9525">
            <a:noFill/>
            <a:miter lim="800000"/>
            <a:headEnd/>
            <a:tailEnd/>
          </a:ln>
        </p:spPr>
      </p:pic>
      <p:cxnSp>
        <p:nvCxnSpPr>
          <p:cNvPr id="7" name="Suora nuoliyhdysviiva 30"/>
          <p:cNvCxnSpPr>
            <a:cxnSpLocks noChangeShapeType="1"/>
          </p:cNvCxnSpPr>
          <p:nvPr/>
        </p:nvCxnSpPr>
        <p:spPr bwMode="auto">
          <a:xfrm flipV="1">
            <a:off x="3096978" y="2768765"/>
            <a:ext cx="823245" cy="3600"/>
          </a:xfrm>
          <a:prstGeom prst="straightConnector1">
            <a:avLst/>
          </a:prstGeom>
          <a:noFill/>
          <a:ln w="57150" cmpd="sng" algn="ctr">
            <a:solidFill>
              <a:schemeClr val="tx1"/>
            </a:solidFill>
            <a:prstDash val="solid"/>
            <a:round/>
            <a:headEnd type="triangle" w="med" len="med"/>
            <a:tailEnd type="none" w="med" len="med"/>
          </a:ln>
        </p:spPr>
      </p:cxnSp>
      <p:pic>
        <p:nvPicPr>
          <p:cNvPr id="8" name="Kuva 29" descr="Trail.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2582464">
            <a:off x="4968596" y="3841799"/>
            <a:ext cx="463734" cy="395998"/>
          </a:xfrm>
          <a:prstGeom prst="rect">
            <a:avLst/>
          </a:prstGeom>
        </p:spPr>
      </p:pic>
      <p:cxnSp>
        <p:nvCxnSpPr>
          <p:cNvPr id="9" name="Suora nuoliyhdysviiva 30"/>
          <p:cNvCxnSpPr/>
          <p:nvPr/>
        </p:nvCxnSpPr>
        <p:spPr>
          <a:xfrm flipH="1" flipV="1">
            <a:off x="3003916" y="2025738"/>
            <a:ext cx="1761004" cy="33667"/>
          </a:xfrm>
          <a:prstGeom prst="straightConnector1">
            <a:avLst/>
          </a:prstGeom>
          <a:ln w="5715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0" name="Kuva 23" descr="Lead.png"/>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7450512">
            <a:off x="8105447" y="3501696"/>
            <a:ext cx="463734" cy="395998"/>
          </a:xfrm>
          <a:prstGeom prst="rect">
            <a:avLst/>
          </a:prstGeom>
        </p:spPr>
      </p:pic>
      <p:pic>
        <p:nvPicPr>
          <p:cNvPr id="11" name="Kuva 32" descr="Cente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131428">
            <a:off x="2431514" y="1684037"/>
            <a:ext cx="463734" cy="395998"/>
          </a:xfrm>
          <a:prstGeom prst="rect">
            <a:avLst/>
          </a:prstGeom>
        </p:spPr>
      </p:pic>
      <p:pic>
        <p:nvPicPr>
          <p:cNvPr id="12" name="Kuva 33" descr="Trai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193325">
            <a:off x="7709740" y="1928055"/>
            <a:ext cx="463734" cy="395998"/>
          </a:xfrm>
          <a:prstGeom prst="rect">
            <a:avLst/>
          </a:prstGeom>
        </p:spPr>
      </p:pic>
      <p:pic>
        <p:nvPicPr>
          <p:cNvPr id="13" name="Kuva 35" descr="Trail.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7704616">
            <a:off x="4873396" y="1787598"/>
            <a:ext cx="463734" cy="395998"/>
          </a:xfrm>
          <a:prstGeom prst="rect">
            <a:avLst/>
          </a:prstGeom>
        </p:spPr>
      </p:pic>
      <p:pic>
        <p:nvPicPr>
          <p:cNvPr id="14" name="Kuva 36" descr="Lea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003282">
            <a:off x="485762" y="3550557"/>
            <a:ext cx="463734" cy="395998"/>
          </a:xfrm>
          <a:prstGeom prst="rect">
            <a:avLst/>
          </a:prstGeom>
        </p:spPr>
      </p:pic>
      <p:cxnSp>
        <p:nvCxnSpPr>
          <p:cNvPr id="15" name="Suora nuoliyhdysviiva 37"/>
          <p:cNvCxnSpPr/>
          <p:nvPr/>
        </p:nvCxnSpPr>
        <p:spPr>
          <a:xfrm flipH="1" flipV="1">
            <a:off x="7941607" y="2403433"/>
            <a:ext cx="263238" cy="917560"/>
          </a:xfrm>
          <a:prstGeom prst="straightConnector1">
            <a:avLst/>
          </a:prstGeom>
          <a:ln w="57150" cmpd="sng">
            <a:solidFill>
              <a:srgbClr val="0070C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uora nuoliyhdysviiva 38"/>
          <p:cNvCxnSpPr/>
          <p:nvPr/>
        </p:nvCxnSpPr>
        <p:spPr>
          <a:xfrm flipH="1" flipV="1">
            <a:off x="991145" y="4039798"/>
            <a:ext cx="3903487" cy="40323"/>
          </a:xfrm>
          <a:prstGeom prst="straightConnector1">
            <a:avLst/>
          </a:prstGeom>
          <a:ln w="57150" cmpd="sng">
            <a:solidFill>
              <a:srgbClr val="0070C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uora nuoliyhdysviiva 18"/>
          <p:cNvCxnSpPr/>
          <p:nvPr/>
        </p:nvCxnSpPr>
        <p:spPr>
          <a:xfrm flipH="1">
            <a:off x="4460096" y="2285277"/>
            <a:ext cx="3186716" cy="1570835"/>
          </a:xfrm>
          <a:prstGeom prst="straightConnector1">
            <a:avLst/>
          </a:prstGeom>
          <a:ln w="57150" cmpd="sng">
            <a:solidFill>
              <a:srgbClr val="00B05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8" name="Kuva 21" descr="Trai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030799">
            <a:off x="3667074" y="3593757"/>
            <a:ext cx="463734" cy="395998"/>
          </a:xfrm>
          <a:prstGeom prst="rect">
            <a:avLst/>
          </a:prstGeom>
        </p:spPr>
      </p:pic>
      <p:sp>
        <p:nvSpPr>
          <p:cNvPr id="20" name="正方形/長方形 19"/>
          <p:cNvSpPr/>
          <p:nvPr/>
        </p:nvSpPr>
        <p:spPr>
          <a:xfrm>
            <a:off x="1871053" y="5171488"/>
            <a:ext cx="5571036" cy="646331"/>
          </a:xfrm>
          <a:prstGeom prst="rect">
            <a:avLst/>
          </a:prstGeom>
        </p:spPr>
        <p:txBody>
          <a:bodyPr wrap="square">
            <a:spAutoFit/>
          </a:bodyPr>
          <a:lstStyle/>
          <a:p>
            <a:r>
              <a:rPr kumimoji="1" lang="ja-JP" altLang="en-US" dirty="0"/>
              <a:t>ローテーション・ミスなどからバランスが崩れた時の対応</a:t>
            </a:r>
            <a:endParaRPr kumimoji="1" lang="en-US" altLang="ja-JP" dirty="0"/>
          </a:p>
          <a:p>
            <a:r>
              <a:rPr kumimoji="1" lang="ja-JP" altLang="en-US" dirty="0"/>
              <a:t>→トレイルがアジャスト</a:t>
            </a:r>
          </a:p>
        </p:txBody>
      </p:sp>
      <p:sp>
        <p:nvSpPr>
          <p:cNvPr id="23" name="Title 1"/>
          <p:cNvSpPr txBox="1">
            <a:spLocks/>
          </p:cNvSpPr>
          <p:nvPr/>
        </p:nvSpPr>
        <p:spPr bwMode="auto">
          <a:xfrm>
            <a:off x="158812" y="-243408"/>
            <a:ext cx="4845236" cy="719138"/>
          </a:xfrm>
          <a:prstGeom prst="rect">
            <a:avLst/>
          </a:prstGeom>
          <a:noFill/>
          <a:ln w="9525">
            <a:noFill/>
            <a:miter lim="800000"/>
            <a:headEnd/>
            <a:tailEnd/>
          </a:ln>
        </p:spPr>
        <p:txBody>
          <a:bodyPr/>
          <a:lstStyle/>
          <a:p>
            <a:r>
              <a:rPr lang="en-GB" sz="2200" b="1" dirty="0" smtClean="0">
                <a:latin typeface="Fiba"/>
                <a:cs typeface="Fiba"/>
              </a:rPr>
              <a:t>Transition / “missed rotation” </a:t>
            </a:r>
          </a:p>
          <a:p>
            <a:r>
              <a:rPr lang="en-GB" sz="2200" b="1" dirty="0" smtClean="0">
                <a:latin typeface="Fiba"/>
                <a:cs typeface="Fiba"/>
              </a:rPr>
              <a:t>Adjustment – option 2 ( T )</a:t>
            </a:r>
            <a:endParaRPr lang="en-GB" sz="2200" b="1" dirty="0">
              <a:latin typeface="Fiba"/>
              <a:cs typeface="Fiba"/>
            </a:endParaRPr>
          </a:p>
        </p:txBody>
      </p:sp>
    </p:spTree>
    <p:extLst>
      <p:ext uri="{BB962C8B-B14F-4D97-AF65-F5344CB8AC3E}">
        <p14:creationId xmlns:p14="http://schemas.microsoft.com/office/powerpoint/2010/main" val="4141233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548" y="1191444"/>
            <a:ext cx="4851400" cy="443660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9200000" lon="0" rev="0"/>
            </a:camera>
            <a:lightRig rig="twoPt" dir="t">
              <a:rot lat="0" lon="0" rev="7200000"/>
            </a:lightRig>
          </a:scene3d>
          <a:sp3d prstMaterial="matte">
            <a:bevelT w="22860" h="12700"/>
            <a:contourClr>
              <a:srgbClr val="FFFFFF"/>
            </a:contourClr>
          </a:sp3d>
        </p:spPr>
      </p:pic>
      <p:sp>
        <p:nvSpPr>
          <p:cNvPr id="53251" name="Sisällön paikkamerkki 2"/>
          <p:cNvSpPr>
            <a:spLocks noGrp="1"/>
          </p:cNvSpPr>
          <p:nvPr>
            <p:ph idx="1"/>
          </p:nvPr>
        </p:nvSpPr>
        <p:spPr>
          <a:xfrm>
            <a:off x="179512" y="764704"/>
            <a:ext cx="4027361" cy="5818319"/>
          </a:xfrm>
        </p:spPr>
        <p:txBody>
          <a:bodyPr>
            <a:normAutofit/>
          </a:bodyPr>
          <a:lstStyle/>
          <a:p>
            <a:pPr marL="0" indent="0" eaLnBrk="1" hangingPunct="1">
              <a:lnSpc>
                <a:spcPct val="125000"/>
              </a:lnSpc>
              <a:buNone/>
            </a:pPr>
            <a:r>
              <a:rPr lang="en-US" sz="1800" b="1" u="sng" dirty="0" smtClean="0">
                <a:latin typeface="+mn-ea"/>
              </a:rPr>
              <a:t>In transition from T to L </a:t>
            </a:r>
            <a:br>
              <a:rPr lang="en-US" sz="1800" b="1" u="sng" dirty="0" smtClean="0">
                <a:latin typeface="+mn-ea"/>
              </a:rPr>
            </a:br>
            <a:r>
              <a:rPr lang="ja-JP" altLang="en-US" sz="1800" b="1" u="sng" dirty="0" smtClean="0">
                <a:latin typeface="+mn-ea"/>
              </a:rPr>
              <a:t>トレイルからリードへのトランジション</a:t>
            </a:r>
            <a:endParaRPr lang="en-US" sz="1800" b="1" u="sng" dirty="0" smtClean="0">
              <a:latin typeface="+mn-ea"/>
            </a:endParaRPr>
          </a:p>
          <a:p>
            <a:pPr>
              <a:lnSpc>
                <a:spcPct val="125000"/>
              </a:lnSpc>
              <a:buClr>
                <a:srgbClr val="990033"/>
              </a:buClr>
              <a:buFont typeface="Wingdings" charset="2"/>
              <a:buChar char="ü"/>
            </a:pPr>
            <a:endParaRPr lang="en-US" sz="1200" dirty="0" smtClean="0">
              <a:latin typeface="+mn-ea"/>
            </a:endParaRPr>
          </a:p>
          <a:p>
            <a:pPr marL="179388" indent="-179388">
              <a:lnSpc>
                <a:spcPct val="125000"/>
              </a:lnSpc>
              <a:buClr>
                <a:schemeClr val="tx1"/>
              </a:buClr>
              <a:buFont typeface="Wingdings" charset="2"/>
              <a:buChar char="l"/>
            </a:pPr>
            <a:r>
              <a:rPr lang="en-US" sz="1100" dirty="0" smtClean="0">
                <a:latin typeface="+mn-ea"/>
              </a:rPr>
              <a:t>Turn quickly and start sprinting with power step.</a:t>
            </a:r>
            <a:br>
              <a:rPr lang="en-US" sz="1100" dirty="0" smtClean="0">
                <a:latin typeface="+mn-ea"/>
              </a:rPr>
            </a:br>
            <a:r>
              <a:rPr lang="ja-JP" altLang="en-US" sz="1100" dirty="0" smtClean="0">
                <a:latin typeface="+mn-ea"/>
              </a:rPr>
              <a:t>素早く体をターンし、パワーステップから全力でスプリント</a:t>
            </a:r>
            <a:endParaRPr lang="en-US" sz="1100" dirty="0" smtClean="0">
              <a:latin typeface="+mn-ea"/>
            </a:endParaRPr>
          </a:p>
          <a:p>
            <a:pPr marL="179388" indent="-179388">
              <a:lnSpc>
                <a:spcPct val="125000"/>
              </a:lnSpc>
              <a:buClr>
                <a:schemeClr val="tx1"/>
              </a:buClr>
              <a:buFont typeface="Wingdings" charset="2"/>
              <a:buChar char="l"/>
            </a:pPr>
            <a:r>
              <a:rPr lang="en-US" sz="1100" dirty="0" smtClean="0">
                <a:latin typeface="+mn-ea"/>
              </a:rPr>
              <a:t>Run as fast as possible in straight line to set-up position (middle of restricted area &amp; three points line) </a:t>
            </a:r>
            <a:br>
              <a:rPr lang="en-US" sz="1100" dirty="0" smtClean="0">
                <a:latin typeface="+mn-ea"/>
              </a:rPr>
            </a:br>
            <a:r>
              <a:rPr lang="ja-JP" altLang="en-US" sz="1100" dirty="0" smtClean="0">
                <a:latin typeface="+mn-ea"/>
              </a:rPr>
              <a:t>セットアップ・ポジション（制限区域とスリーポイントラインの中間）へまっすぐに走る</a:t>
            </a:r>
            <a:endParaRPr lang="en-US" sz="1100" b="1" u="sng" dirty="0">
              <a:latin typeface="+mn-ea"/>
            </a:endParaRPr>
          </a:p>
          <a:p>
            <a:pPr marL="179388" indent="-179388">
              <a:lnSpc>
                <a:spcPct val="125000"/>
              </a:lnSpc>
              <a:buClr>
                <a:schemeClr val="tx1"/>
              </a:buClr>
              <a:buFont typeface="Wingdings" charset="2"/>
              <a:buChar char="l"/>
            </a:pPr>
            <a:r>
              <a:rPr lang="en-US" sz="1100" dirty="0" smtClean="0">
                <a:latin typeface="+mn-ea"/>
              </a:rPr>
              <a:t>Facing the court all the time</a:t>
            </a:r>
            <a:br>
              <a:rPr lang="en-US" sz="1100" dirty="0" smtClean="0">
                <a:latin typeface="+mn-ea"/>
              </a:rPr>
            </a:br>
            <a:r>
              <a:rPr lang="ja-JP" altLang="en-US" sz="1100" dirty="0">
                <a:latin typeface="+mn-ea"/>
              </a:rPr>
              <a:t>顔</a:t>
            </a:r>
            <a:r>
              <a:rPr lang="ja-JP" altLang="en-US" sz="1100" dirty="0" smtClean="0">
                <a:latin typeface="+mn-ea"/>
              </a:rPr>
              <a:t>は</a:t>
            </a:r>
            <a:r>
              <a:rPr lang="ja-JP" altLang="en-US" sz="1100" dirty="0">
                <a:latin typeface="+mn-ea"/>
              </a:rPr>
              <a:t>コート</a:t>
            </a:r>
            <a:r>
              <a:rPr lang="ja-JP" altLang="en-US" sz="1100" dirty="0" smtClean="0">
                <a:latin typeface="+mn-ea"/>
              </a:rPr>
              <a:t>に</a:t>
            </a:r>
            <a:r>
              <a:rPr lang="ja-JP" altLang="en-US" sz="1100" dirty="0">
                <a:latin typeface="+mn-ea"/>
              </a:rPr>
              <a:t>向けた</a:t>
            </a:r>
            <a:r>
              <a:rPr lang="ja-JP" altLang="en-US" sz="1100" dirty="0" smtClean="0">
                <a:latin typeface="+mn-ea"/>
              </a:rPr>
              <a:t>まま</a:t>
            </a:r>
            <a:r>
              <a:rPr lang="ja-JP" altLang="en-US" sz="1100" dirty="0">
                <a:latin typeface="+mn-ea"/>
              </a:rPr>
              <a:t>走る</a:t>
            </a:r>
            <a:endParaRPr lang="en-US" sz="1100" dirty="0" smtClean="0">
              <a:latin typeface="+mn-ea"/>
            </a:endParaRPr>
          </a:p>
          <a:p>
            <a:pPr marL="179388" indent="-179388">
              <a:lnSpc>
                <a:spcPct val="125000"/>
              </a:lnSpc>
              <a:buClr>
                <a:schemeClr val="tx1"/>
              </a:buClr>
              <a:buFont typeface="Wingdings" charset="2"/>
              <a:buChar char="l"/>
            </a:pPr>
            <a:r>
              <a:rPr lang="en-US" sz="1100" dirty="0" smtClean="0">
                <a:latin typeface="+mn-ea"/>
              </a:rPr>
              <a:t>More time you have on the baseline,  more time you have to identify the progress of the play </a:t>
            </a:r>
            <a:r>
              <a:rPr lang="en-US" sz="1100" b="1" dirty="0" smtClean="0">
                <a:latin typeface="+mn-ea"/>
              </a:rPr>
              <a:t>(l</a:t>
            </a:r>
            <a:r>
              <a:rPr lang="en-US" sz="1100" b="1" u="sng" dirty="0" smtClean="0">
                <a:latin typeface="+mn-ea"/>
              </a:rPr>
              <a:t>ink </a:t>
            </a:r>
            <a:r>
              <a:rPr lang="en-US" sz="1100" b="1" u="sng" dirty="0">
                <a:latin typeface="+mn-ea"/>
              </a:rPr>
              <a:t>with </a:t>
            </a:r>
            <a:r>
              <a:rPr lang="en-US" sz="1100" b="1" u="sng" dirty="0" smtClean="0">
                <a:latin typeface="+mn-ea"/>
              </a:rPr>
              <a:t>Rotation)</a:t>
            </a:r>
            <a:r>
              <a:rPr lang="en-US" sz="1100" dirty="0" smtClean="0">
                <a:latin typeface="+mn-ea"/>
              </a:rPr>
              <a:t>.</a:t>
            </a:r>
            <a:br>
              <a:rPr lang="en-US" sz="1100" dirty="0" smtClean="0">
                <a:latin typeface="+mn-ea"/>
              </a:rPr>
            </a:br>
            <a:r>
              <a:rPr lang="ja-JP" altLang="en-US" sz="1100" dirty="0" smtClean="0">
                <a:latin typeface="+mn-ea"/>
              </a:rPr>
              <a:t>ベースラインに入った後に次の準備に多くの時間があればあるほどコート上でどんなケースが展開されても対応する準備が整う（リンク・ウィズ・ローテーション）</a:t>
            </a:r>
            <a:endParaRPr lang="en-US" sz="1100" dirty="0" smtClean="0">
              <a:latin typeface="+mn-ea"/>
            </a:endParaRPr>
          </a:p>
          <a:p>
            <a:pPr marL="179388" indent="-179388">
              <a:lnSpc>
                <a:spcPct val="125000"/>
              </a:lnSpc>
              <a:buClr>
                <a:schemeClr val="tx1"/>
              </a:buClr>
              <a:buFont typeface="Wingdings" charset="2"/>
              <a:buChar char="l"/>
            </a:pPr>
            <a:r>
              <a:rPr lang="en-US" sz="1100" dirty="0" smtClean="0">
                <a:latin typeface="+mn-ea"/>
              </a:rPr>
              <a:t>Don’t curve or run under the basket or closer to the play –</a:t>
            </a:r>
            <a:r>
              <a:rPr lang="en-US" sz="1100" b="1" u="sng" dirty="0" smtClean="0">
                <a:latin typeface="+mn-ea"/>
              </a:rPr>
              <a:t>keep same distance </a:t>
            </a:r>
            <a:r>
              <a:rPr lang="en-US" sz="1100" dirty="0" smtClean="0">
                <a:latin typeface="+mn-ea"/>
              </a:rPr>
              <a:t>(outside-outside angle).</a:t>
            </a:r>
            <a:br>
              <a:rPr lang="en-US" sz="1100" dirty="0" smtClean="0">
                <a:latin typeface="+mn-ea"/>
              </a:rPr>
            </a:br>
            <a:r>
              <a:rPr lang="ja-JP" altLang="en-US" sz="1100" dirty="0" smtClean="0">
                <a:latin typeface="+mn-ea"/>
              </a:rPr>
              <a:t>走ってベースラインに入る時にカーブして遠回りした</a:t>
            </a:r>
            <a:r>
              <a:rPr lang="en-US" altLang="ja-JP" sz="1100" dirty="0" smtClean="0">
                <a:latin typeface="+mn-ea"/>
              </a:rPr>
              <a:t/>
            </a:r>
            <a:br>
              <a:rPr lang="en-US" altLang="ja-JP" sz="1100" dirty="0" smtClean="0">
                <a:latin typeface="+mn-ea"/>
              </a:rPr>
            </a:br>
            <a:r>
              <a:rPr lang="ja-JP" altLang="en-US" sz="1100" dirty="0" smtClean="0">
                <a:latin typeface="+mn-ea"/>
              </a:rPr>
              <a:t>り、バスケットの裏に入ったり、プレイに近づき過ぎたりしないこと（アウトサイド・アウトサイド・アングル）</a:t>
            </a:r>
            <a:endParaRPr lang="en-US" sz="1100" dirty="0" smtClean="0">
              <a:latin typeface="+mn-ea"/>
            </a:endParaRPr>
          </a:p>
        </p:txBody>
      </p:sp>
      <p:pic>
        <p:nvPicPr>
          <p:cNvPr id="25" name="Kuva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43683">
            <a:off x="4999907" y="1834000"/>
            <a:ext cx="441223" cy="395998"/>
          </a:xfrm>
          <a:prstGeom prst="rect">
            <a:avLst/>
          </a:prstGeom>
        </p:spPr>
      </p:pic>
      <p:pic>
        <p:nvPicPr>
          <p:cNvPr id="26" name="Kuva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3407">
            <a:off x="5068221" y="4851733"/>
            <a:ext cx="441223" cy="395998"/>
          </a:xfrm>
          <a:prstGeom prst="rect">
            <a:avLst/>
          </a:prstGeom>
        </p:spPr>
      </p:pic>
      <p:pic>
        <p:nvPicPr>
          <p:cNvPr id="27" name="Kuva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39422">
            <a:off x="7566182" y="4853299"/>
            <a:ext cx="441223" cy="395998"/>
          </a:xfrm>
          <a:prstGeom prst="rect">
            <a:avLst/>
          </a:prstGeom>
        </p:spPr>
      </p:pic>
      <p:pic>
        <p:nvPicPr>
          <p:cNvPr id="29" name="Kuva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085043">
            <a:off x="7712347" y="1940516"/>
            <a:ext cx="441223" cy="395998"/>
          </a:xfrm>
          <a:prstGeom prst="rect">
            <a:avLst/>
          </a:prstGeom>
        </p:spPr>
      </p:pic>
      <p:cxnSp>
        <p:nvCxnSpPr>
          <p:cNvPr id="36" name="Suora nuoliyhdysviiva 35"/>
          <p:cNvCxnSpPr/>
          <p:nvPr/>
        </p:nvCxnSpPr>
        <p:spPr bwMode="auto">
          <a:xfrm flipH="1">
            <a:off x="5324929" y="2276872"/>
            <a:ext cx="111167" cy="2470090"/>
          </a:xfrm>
          <a:prstGeom prst="straightConnector1">
            <a:avLst/>
          </a:prstGeom>
          <a:gradFill rotWithShape="0">
            <a:gsLst>
              <a:gs pos="0">
                <a:srgbClr val="45A4FD"/>
              </a:gs>
              <a:gs pos="100000">
                <a:srgbClr val="113C83"/>
              </a:gs>
            </a:gsLst>
            <a:lin ang="5400000" scaled="1"/>
          </a:gradFill>
          <a:ln w="63500" cap="flat" cmpd="sng" algn="ctr">
            <a:solidFill>
              <a:srgbClr val="FF0000"/>
            </a:solidFill>
            <a:prstDash val="sysDash"/>
            <a:round/>
            <a:headEnd type="none" w="med" len="med"/>
            <a:tailEnd type="triangle"/>
          </a:ln>
          <a:effectLst/>
        </p:spPr>
      </p:cxnSp>
      <p:cxnSp>
        <p:nvCxnSpPr>
          <p:cNvPr id="40" name="Suora nuoliyhdysviiva 39"/>
          <p:cNvCxnSpPr/>
          <p:nvPr/>
        </p:nvCxnSpPr>
        <p:spPr bwMode="auto">
          <a:xfrm>
            <a:off x="7636524" y="2276872"/>
            <a:ext cx="78521" cy="2470090"/>
          </a:xfrm>
          <a:prstGeom prst="straightConnector1">
            <a:avLst/>
          </a:prstGeom>
          <a:gradFill rotWithShape="0">
            <a:gsLst>
              <a:gs pos="0">
                <a:srgbClr val="45A4FD"/>
              </a:gs>
              <a:gs pos="100000">
                <a:srgbClr val="113C83"/>
              </a:gs>
            </a:gsLst>
            <a:lin ang="5400000" scaled="1"/>
          </a:gradFill>
          <a:ln w="63500" cap="flat" cmpd="sng" algn="ctr">
            <a:solidFill>
              <a:srgbClr val="FF0000"/>
            </a:solidFill>
            <a:prstDash val="sysDash"/>
            <a:round/>
            <a:headEnd type="none" w="med" len="med"/>
            <a:tailEnd type="triangle"/>
          </a:ln>
          <a:effectLst/>
        </p:spPr>
      </p:cxnSp>
      <p:sp>
        <p:nvSpPr>
          <p:cNvPr id="14"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LEAD / TRANSITION</a:t>
            </a:r>
            <a:endParaRPr lang="en-US" altLang="ja-JP" sz="2400" b="1" dirty="0">
              <a:latin typeface="Fiba"/>
              <a:cs typeface="Fiba"/>
            </a:endParaRPr>
          </a:p>
        </p:txBody>
      </p:sp>
    </p:spTree>
    <p:extLst>
      <p:ext uri="{BB962C8B-B14F-4D97-AF65-F5344CB8AC3E}">
        <p14:creationId xmlns:p14="http://schemas.microsoft.com/office/powerpoint/2010/main" val="1696315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217" y="260648"/>
            <a:ext cx="8140664" cy="506756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0" name="Tekstiruutu 59"/>
          <p:cNvSpPr txBox="1"/>
          <p:nvPr/>
        </p:nvSpPr>
        <p:spPr>
          <a:xfrm>
            <a:off x="1033505" y="3523483"/>
            <a:ext cx="1301846" cy="400110"/>
          </a:xfrm>
          <a:prstGeom prst="rect">
            <a:avLst/>
          </a:prstGeom>
          <a:solidFill>
            <a:srgbClr val="008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sz="2000" dirty="0" smtClean="0">
                <a:solidFill>
                  <a:schemeClr val="tx1"/>
                </a:solidFill>
                <a:latin typeface="+mn-ea"/>
                <a:cs typeface="Univers 57 Condensed" charset="0"/>
              </a:rPr>
              <a:t>Outside</a:t>
            </a:r>
            <a:endParaRPr lang="fi-FI" sz="2000" dirty="0">
              <a:solidFill>
                <a:schemeClr val="tx1"/>
              </a:solidFill>
              <a:latin typeface="+mn-ea"/>
              <a:cs typeface="Univers 57 Condensed" charset="0"/>
            </a:endParaRPr>
          </a:p>
        </p:txBody>
      </p:sp>
      <p:sp>
        <p:nvSpPr>
          <p:cNvPr id="61" name="Tekstiruutu 60"/>
          <p:cNvSpPr txBox="1"/>
          <p:nvPr/>
        </p:nvSpPr>
        <p:spPr>
          <a:xfrm>
            <a:off x="6300192" y="1859271"/>
            <a:ext cx="1482940" cy="400110"/>
          </a:xfrm>
          <a:prstGeom prst="rect">
            <a:avLst/>
          </a:prstGeom>
          <a:solidFill>
            <a:srgbClr val="008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sz="2000" b="1" dirty="0" smtClean="0">
                <a:solidFill>
                  <a:schemeClr val="tx1"/>
                </a:solidFill>
                <a:latin typeface="+mn-ea"/>
                <a:cs typeface="Univers 57 Condensed" charset="0"/>
              </a:rPr>
              <a:t>Outside</a:t>
            </a:r>
          </a:p>
        </p:txBody>
      </p:sp>
      <p:sp>
        <p:nvSpPr>
          <p:cNvPr id="27" name="Sisällön paikkamerkki 2"/>
          <p:cNvSpPr>
            <a:spLocks noGrp="1"/>
          </p:cNvSpPr>
          <p:nvPr>
            <p:ph idx="1"/>
          </p:nvPr>
        </p:nvSpPr>
        <p:spPr>
          <a:xfrm>
            <a:off x="971600" y="4927550"/>
            <a:ext cx="6895372" cy="936303"/>
          </a:xfrm>
        </p:spPr>
        <p:txBody>
          <a:bodyPr>
            <a:noAutofit/>
          </a:bodyPr>
          <a:lstStyle/>
          <a:p>
            <a:pPr marL="0" indent="0" eaLnBrk="1" hangingPunct="1">
              <a:buNone/>
            </a:pPr>
            <a:r>
              <a:rPr lang="en-US" sz="1200" b="1" dirty="0" smtClean="0">
                <a:latin typeface="+mn-ea"/>
              </a:rPr>
              <a:t>Stay outside of the play,</a:t>
            </a:r>
            <a:br>
              <a:rPr lang="en-US" sz="1200" b="1" dirty="0" smtClean="0">
                <a:latin typeface="+mn-ea"/>
              </a:rPr>
            </a:br>
            <a:r>
              <a:rPr lang="ja-JP" altLang="en-US" sz="1200" b="1" dirty="0" smtClean="0">
                <a:latin typeface="+mn-ea"/>
              </a:rPr>
              <a:t>トランジションでもアウトサイドをキープ</a:t>
            </a:r>
            <a:endParaRPr lang="en-US" sz="1200" b="1" dirty="0" smtClean="0">
              <a:latin typeface="+mn-ea"/>
            </a:endParaRPr>
          </a:p>
          <a:p>
            <a:pPr marL="0" indent="0" eaLnBrk="1" hangingPunct="1">
              <a:buNone/>
            </a:pPr>
            <a:r>
              <a:rPr lang="en-US" sz="1200" b="1" dirty="0" smtClean="0">
                <a:latin typeface="+mn-ea"/>
              </a:rPr>
              <a:t>same distance</a:t>
            </a:r>
            <a:r>
              <a:rPr lang="en-US" sz="1200" b="1" dirty="0">
                <a:latin typeface="+mn-ea"/>
              </a:rPr>
              <a:t>/</a:t>
            </a:r>
            <a:r>
              <a:rPr lang="en-US" sz="1200" b="1" dirty="0" smtClean="0">
                <a:latin typeface="+mn-ea"/>
              </a:rPr>
              <a:t>angle from the play</a:t>
            </a:r>
          </a:p>
          <a:p>
            <a:pPr marL="0" indent="0" eaLnBrk="1" hangingPunct="1">
              <a:buNone/>
            </a:pPr>
            <a:r>
              <a:rPr lang="ja-JP" altLang="en-US" sz="1200" b="1" dirty="0">
                <a:latin typeface="+mn-ea"/>
              </a:rPr>
              <a:t>プレイ</a:t>
            </a:r>
            <a:r>
              <a:rPr lang="ja-JP" altLang="en-US" sz="1200" b="1" dirty="0" smtClean="0">
                <a:latin typeface="+mn-ea"/>
              </a:rPr>
              <a:t>まで同じような距離とアングルをキープ</a:t>
            </a:r>
            <a:r>
              <a:rPr lang="en-US" sz="1200" b="1" dirty="0" smtClean="0">
                <a:latin typeface="+mn-ea"/>
              </a:rPr>
              <a:t>  </a:t>
            </a:r>
          </a:p>
          <a:p>
            <a:pPr lvl="1" eaLnBrk="1" hangingPunct="1"/>
            <a:endParaRPr lang="en-US" sz="1200" dirty="0" smtClean="0">
              <a:latin typeface="+mn-ea"/>
            </a:endParaRPr>
          </a:p>
          <a:p>
            <a:pPr eaLnBrk="1" hangingPunct="1"/>
            <a:endParaRPr lang="en-US" sz="1200" dirty="0" smtClean="0">
              <a:latin typeface="+mn-ea"/>
            </a:endParaRPr>
          </a:p>
        </p:txBody>
      </p:sp>
      <p:sp>
        <p:nvSpPr>
          <p:cNvPr id="28" name="Tekstiruutu 27"/>
          <p:cNvSpPr txBox="1"/>
          <p:nvPr/>
        </p:nvSpPr>
        <p:spPr>
          <a:xfrm>
            <a:off x="644037" y="1173109"/>
            <a:ext cx="1761936" cy="707886"/>
          </a:xfrm>
          <a:prstGeom prst="rect">
            <a:avLst/>
          </a:prstGeom>
          <a:solidFill>
            <a:srgbClr val="008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sz="2000" b="1" dirty="0" err="1" smtClean="0">
                <a:solidFill>
                  <a:schemeClr val="tx1"/>
                </a:solidFill>
                <a:latin typeface="+mn-ea"/>
                <a:cs typeface="Univers 57 Condensed" charset="0"/>
              </a:rPr>
              <a:t>Correct</a:t>
            </a:r>
            <a:endParaRPr lang="fi-FI" sz="2000" b="1" dirty="0" smtClean="0">
              <a:solidFill>
                <a:schemeClr val="tx1"/>
              </a:solidFill>
              <a:latin typeface="+mn-ea"/>
              <a:cs typeface="Univers 57 Condensed" charset="0"/>
            </a:endParaRPr>
          </a:p>
          <a:p>
            <a:pPr algn="ctr"/>
            <a:r>
              <a:rPr lang="fi-FI" sz="2000" b="1" dirty="0" smtClean="0">
                <a:solidFill>
                  <a:schemeClr val="tx1"/>
                </a:solidFill>
                <a:latin typeface="+mn-ea"/>
                <a:cs typeface="Univers 57 Condensed" charset="0"/>
              </a:rPr>
              <a:t>4 </a:t>
            </a:r>
            <a:r>
              <a:rPr lang="fi-FI" sz="2000" b="1" dirty="0" err="1" smtClean="0">
                <a:solidFill>
                  <a:schemeClr val="tx1"/>
                </a:solidFill>
                <a:latin typeface="+mn-ea"/>
                <a:cs typeface="Univers 57 Condensed" charset="0"/>
              </a:rPr>
              <a:t>seconds</a:t>
            </a:r>
            <a:endParaRPr lang="fi-FI" sz="2000" b="1" dirty="0" smtClean="0">
              <a:solidFill>
                <a:schemeClr val="tx1"/>
              </a:solidFill>
              <a:latin typeface="+mn-ea"/>
              <a:cs typeface="Univers 57 Condensed" charset="0"/>
            </a:endParaRPr>
          </a:p>
        </p:txBody>
      </p:sp>
      <p:grpSp>
        <p:nvGrpSpPr>
          <p:cNvPr id="8" name="Ryhmitä 7"/>
          <p:cNvGrpSpPr/>
          <p:nvPr/>
        </p:nvGrpSpPr>
        <p:grpSpPr>
          <a:xfrm>
            <a:off x="2240023" y="2902142"/>
            <a:ext cx="797853" cy="465209"/>
            <a:chOff x="2240023" y="4405905"/>
            <a:chExt cx="797853" cy="465209"/>
          </a:xfrm>
        </p:grpSpPr>
        <p:pic>
          <p:nvPicPr>
            <p:cNvPr id="4" name="Kuva 3" descr="A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9973" y="4405905"/>
              <a:ext cx="252000" cy="246099"/>
            </a:xfrm>
            <a:prstGeom prst="rect">
              <a:avLst/>
            </a:prstGeom>
          </p:spPr>
        </p:pic>
        <p:pic>
          <p:nvPicPr>
            <p:cNvPr id="31" name="Picture 12" descr="pilot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40023" y="4511117"/>
              <a:ext cx="443751" cy="359997"/>
            </a:xfrm>
            <a:prstGeom prst="rect">
              <a:avLst/>
            </a:prstGeom>
            <a:noFill/>
            <a:ln w="9525">
              <a:noFill/>
              <a:miter lim="800000"/>
              <a:headEnd/>
              <a:tailEnd/>
            </a:ln>
          </p:spPr>
        </p:pic>
        <p:pic>
          <p:nvPicPr>
            <p:cNvPr id="5" name="Kuva 4" descr="B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5877" y="4539907"/>
              <a:ext cx="251999" cy="246098"/>
            </a:xfrm>
            <a:prstGeom prst="rect">
              <a:avLst/>
            </a:prstGeom>
          </p:spPr>
        </p:pic>
      </p:grpSp>
      <p:pic>
        <p:nvPicPr>
          <p:cNvPr id="6" name="Kuva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038692">
            <a:off x="3032653" y="3701695"/>
            <a:ext cx="360999" cy="323997"/>
          </a:xfrm>
          <a:prstGeom prst="rect">
            <a:avLst/>
          </a:prstGeom>
        </p:spPr>
      </p:pic>
      <p:pic>
        <p:nvPicPr>
          <p:cNvPr id="7" name="Kuva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902821">
            <a:off x="8115069" y="3297060"/>
            <a:ext cx="360999" cy="323997"/>
          </a:xfrm>
          <a:prstGeom prst="rect">
            <a:avLst/>
          </a:prstGeom>
        </p:spPr>
      </p:pic>
      <p:grpSp>
        <p:nvGrpSpPr>
          <p:cNvPr id="3" name="Ryhmitä 2"/>
          <p:cNvGrpSpPr/>
          <p:nvPr/>
        </p:nvGrpSpPr>
        <p:grpSpPr>
          <a:xfrm rot="20084130">
            <a:off x="7039892" y="2818968"/>
            <a:ext cx="569750" cy="465209"/>
            <a:chOff x="6431842" y="4159807"/>
            <a:chExt cx="569750" cy="465209"/>
          </a:xfrm>
        </p:grpSpPr>
        <p:pic>
          <p:nvPicPr>
            <p:cNvPr id="18" name="Kuva 17" descr="A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1792" y="4159807"/>
              <a:ext cx="252000" cy="246099"/>
            </a:xfrm>
            <a:prstGeom prst="rect">
              <a:avLst/>
            </a:prstGeom>
          </p:spPr>
        </p:pic>
        <p:pic>
          <p:nvPicPr>
            <p:cNvPr id="19" name="Picture 12" descr="pilot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31842" y="4265019"/>
              <a:ext cx="443751" cy="359997"/>
            </a:xfrm>
            <a:prstGeom prst="rect">
              <a:avLst/>
            </a:prstGeom>
            <a:noFill/>
            <a:ln w="9525">
              <a:noFill/>
              <a:miter lim="800000"/>
              <a:headEnd/>
              <a:tailEnd/>
            </a:ln>
          </p:spPr>
        </p:pic>
        <p:pic>
          <p:nvPicPr>
            <p:cNvPr id="20" name="Kuva 19" descr="B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49593" y="4184371"/>
              <a:ext cx="251999" cy="246098"/>
            </a:xfrm>
            <a:prstGeom prst="rect">
              <a:avLst/>
            </a:prstGeom>
          </p:spPr>
        </p:pic>
      </p:grpSp>
      <p:sp>
        <p:nvSpPr>
          <p:cNvPr id="23" name="Tekstiruutu 22"/>
          <p:cNvSpPr txBox="1"/>
          <p:nvPr/>
        </p:nvSpPr>
        <p:spPr>
          <a:xfrm>
            <a:off x="6377197" y="3458565"/>
            <a:ext cx="1544430" cy="646331"/>
          </a:xfrm>
          <a:prstGeom prst="rect">
            <a:avLst/>
          </a:prstGeom>
          <a:solidFill>
            <a:srgbClr val="008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sz="1200" dirty="0" err="1">
                <a:solidFill>
                  <a:schemeClr val="tx1"/>
                </a:solidFill>
                <a:latin typeface="+mn-ea"/>
                <a:cs typeface="Univers 57 Condensed" charset="0"/>
              </a:rPr>
              <a:t>s</a:t>
            </a:r>
            <a:r>
              <a:rPr lang="fi-FI" sz="1200" dirty="0" err="1" smtClean="0">
                <a:solidFill>
                  <a:schemeClr val="tx1"/>
                </a:solidFill>
                <a:latin typeface="+mn-ea"/>
                <a:cs typeface="Univers 57 Condensed" charset="0"/>
              </a:rPr>
              <a:t>ame</a:t>
            </a:r>
            <a:r>
              <a:rPr lang="fi-FI" sz="1200" dirty="0" smtClean="0">
                <a:solidFill>
                  <a:schemeClr val="tx1"/>
                </a:solidFill>
                <a:latin typeface="+mn-ea"/>
                <a:cs typeface="Univers 57 Condensed" charset="0"/>
              </a:rPr>
              <a:t> </a:t>
            </a:r>
            <a:r>
              <a:rPr lang="fi-FI" sz="1200" dirty="0" err="1" smtClean="0">
                <a:solidFill>
                  <a:schemeClr val="tx1"/>
                </a:solidFill>
                <a:latin typeface="+mn-ea"/>
                <a:cs typeface="Univers 57 Condensed" charset="0"/>
              </a:rPr>
              <a:t>distance</a:t>
            </a:r>
            <a:r>
              <a:rPr lang="fi-FI" sz="1200" dirty="0" smtClean="0">
                <a:solidFill>
                  <a:schemeClr val="tx1"/>
                </a:solidFill>
                <a:latin typeface="+mn-ea"/>
                <a:cs typeface="Univers 57 Condensed" charset="0"/>
              </a:rPr>
              <a:t> </a:t>
            </a:r>
            <a:r>
              <a:rPr lang="fi-FI" sz="1200" dirty="0" err="1" smtClean="0">
                <a:solidFill>
                  <a:schemeClr val="tx1"/>
                </a:solidFill>
                <a:latin typeface="+mn-ea"/>
                <a:cs typeface="Univers 57 Condensed" charset="0"/>
              </a:rPr>
              <a:t>same</a:t>
            </a:r>
            <a:r>
              <a:rPr lang="fi-FI" sz="1200" dirty="0" smtClean="0">
                <a:solidFill>
                  <a:schemeClr val="tx1"/>
                </a:solidFill>
                <a:latin typeface="+mn-ea"/>
                <a:cs typeface="Univers 57 Condensed" charset="0"/>
              </a:rPr>
              <a:t> </a:t>
            </a:r>
            <a:r>
              <a:rPr lang="fi-FI" sz="1200" dirty="0" err="1" smtClean="0">
                <a:solidFill>
                  <a:schemeClr val="tx1"/>
                </a:solidFill>
                <a:latin typeface="+mn-ea"/>
                <a:cs typeface="Univers 57 Condensed" charset="0"/>
              </a:rPr>
              <a:t>wide</a:t>
            </a:r>
            <a:r>
              <a:rPr lang="fi-FI" sz="1200" dirty="0" smtClean="0">
                <a:solidFill>
                  <a:schemeClr val="tx1"/>
                </a:solidFill>
                <a:latin typeface="+mn-ea"/>
                <a:cs typeface="Univers 57 Condensed" charset="0"/>
              </a:rPr>
              <a:t>  </a:t>
            </a:r>
            <a:r>
              <a:rPr lang="fi-FI" sz="1200" dirty="0" err="1" smtClean="0">
                <a:solidFill>
                  <a:schemeClr val="tx1"/>
                </a:solidFill>
                <a:latin typeface="+mn-ea"/>
                <a:cs typeface="Univers 57 Condensed" charset="0"/>
              </a:rPr>
              <a:t>angle</a:t>
            </a:r>
            <a:r>
              <a:rPr lang="fi-FI" sz="1200" dirty="0" smtClean="0">
                <a:solidFill>
                  <a:schemeClr val="tx1"/>
                </a:solidFill>
                <a:latin typeface="+mn-ea"/>
                <a:cs typeface="Univers 57 Condensed" charset="0"/>
              </a:rPr>
              <a:t>,</a:t>
            </a:r>
          </a:p>
          <a:p>
            <a:pPr algn="ctr"/>
            <a:r>
              <a:rPr lang="fi-FI" sz="1200" dirty="0" err="1">
                <a:solidFill>
                  <a:schemeClr val="tx1"/>
                </a:solidFill>
                <a:latin typeface="+mn-ea"/>
                <a:cs typeface="Univers 57 Condensed" charset="0"/>
              </a:rPr>
              <a:t>s</a:t>
            </a:r>
            <a:r>
              <a:rPr lang="fi-FI" sz="1200" dirty="0" err="1" smtClean="0">
                <a:solidFill>
                  <a:schemeClr val="tx1"/>
                </a:solidFill>
                <a:latin typeface="+mn-ea"/>
                <a:cs typeface="Univers 57 Condensed" charset="0"/>
              </a:rPr>
              <a:t>ame</a:t>
            </a:r>
            <a:r>
              <a:rPr lang="fi-FI" sz="1200" dirty="0" smtClean="0">
                <a:solidFill>
                  <a:schemeClr val="tx1"/>
                </a:solidFill>
                <a:latin typeface="+mn-ea"/>
                <a:cs typeface="Univers 57 Condensed" charset="0"/>
              </a:rPr>
              <a:t> </a:t>
            </a:r>
            <a:r>
              <a:rPr lang="fi-FI" sz="1200" dirty="0" err="1" smtClean="0">
                <a:solidFill>
                  <a:schemeClr val="tx1"/>
                </a:solidFill>
                <a:latin typeface="+mn-ea"/>
                <a:cs typeface="Univers 57 Condensed" charset="0"/>
              </a:rPr>
              <a:t>speed</a:t>
            </a:r>
            <a:r>
              <a:rPr lang="fi-FI" sz="1200" dirty="0" smtClean="0">
                <a:solidFill>
                  <a:schemeClr val="tx1"/>
                </a:solidFill>
                <a:latin typeface="+mn-ea"/>
                <a:cs typeface="Univers 57 Condensed" charset="0"/>
              </a:rPr>
              <a:t> &amp; </a:t>
            </a:r>
            <a:r>
              <a:rPr lang="fi-FI" sz="1200" dirty="0" err="1" smtClean="0">
                <a:solidFill>
                  <a:schemeClr val="tx1"/>
                </a:solidFill>
                <a:latin typeface="+mn-ea"/>
                <a:cs typeface="Univers 57 Condensed" charset="0"/>
              </a:rPr>
              <a:t>size</a:t>
            </a:r>
            <a:endParaRPr lang="fi-FI" sz="1200" dirty="0">
              <a:solidFill>
                <a:schemeClr val="tx1"/>
              </a:solidFill>
              <a:latin typeface="+mn-ea"/>
              <a:cs typeface="Univers 57 Condensed" charset="0"/>
            </a:endParaRPr>
          </a:p>
        </p:txBody>
      </p:sp>
      <p:sp>
        <p:nvSpPr>
          <p:cNvPr id="9" name="テキスト ボックス 8"/>
          <p:cNvSpPr txBox="1"/>
          <p:nvPr/>
        </p:nvSpPr>
        <p:spPr>
          <a:xfrm>
            <a:off x="2439201" y="1629065"/>
            <a:ext cx="1988783" cy="338554"/>
          </a:xfrm>
          <a:prstGeom prst="rect">
            <a:avLst/>
          </a:prstGeom>
          <a:noFill/>
        </p:spPr>
        <p:txBody>
          <a:bodyPr wrap="square" rtlCol="0">
            <a:spAutoFit/>
          </a:bodyPr>
          <a:lstStyle/>
          <a:p>
            <a:r>
              <a:rPr kumimoji="1" lang="ja-JP" altLang="en-US" sz="1600" b="1" dirty="0" smtClean="0">
                <a:solidFill>
                  <a:srgbClr val="FF0000"/>
                </a:solidFill>
              </a:rPr>
              <a:t>トレイル→リード</a:t>
            </a:r>
            <a:r>
              <a:rPr kumimoji="1" lang="en-US" altLang="ja-JP" sz="1600" b="1" dirty="0" smtClean="0">
                <a:solidFill>
                  <a:srgbClr val="FF0000"/>
                </a:solidFill>
              </a:rPr>
              <a:t> </a:t>
            </a:r>
            <a:r>
              <a:rPr kumimoji="1" lang="ja-JP" altLang="en-US" sz="1600" b="1" dirty="0" smtClean="0">
                <a:solidFill>
                  <a:srgbClr val="FF0000"/>
                </a:solidFill>
              </a:rPr>
              <a:t>４秒</a:t>
            </a:r>
            <a:endParaRPr kumimoji="1" lang="ja-JP" altLang="en-US" sz="1600" b="1" dirty="0">
              <a:solidFill>
                <a:srgbClr val="FF0000"/>
              </a:solidFill>
            </a:endParaRPr>
          </a:p>
        </p:txBody>
      </p:sp>
      <p:sp>
        <p:nvSpPr>
          <p:cNvPr id="25"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TRANSITION TRAIL -&gt; LEAD ANIMATION</a:t>
            </a:r>
            <a:endParaRPr lang="en-US" altLang="ja-JP" sz="2400" b="1" dirty="0">
              <a:latin typeface="Fiba"/>
              <a:cs typeface="Fiba"/>
            </a:endParaRPr>
          </a:p>
        </p:txBody>
      </p:sp>
    </p:spTree>
    <p:extLst>
      <p:ext uri="{BB962C8B-B14F-4D97-AF65-F5344CB8AC3E}">
        <p14:creationId xmlns:p14="http://schemas.microsoft.com/office/powerpoint/2010/main" val="3222338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2000" fill="hold"/>
                                        <p:tgtEl>
                                          <p:spTgt spid="60"/>
                                        </p:tgtEl>
                                        <p:attrNameLst>
                                          <p:attrName>ppt_w</p:attrName>
                                        </p:attrNameLst>
                                      </p:cBhvr>
                                      <p:tavLst>
                                        <p:tav tm="0">
                                          <p:val>
                                            <p:fltVal val="0"/>
                                          </p:val>
                                        </p:tav>
                                        <p:tav tm="100000">
                                          <p:val>
                                            <p:strVal val="#ppt_w"/>
                                          </p:val>
                                        </p:tav>
                                      </p:tavLst>
                                    </p:anim>
                                    <p:anim calcmode="lin" valueType="num">
                                      <p:cBhvr>
                                        <p:cTn id="8" dur="2000" fill="hold"/>
                                        <p:tgtEl>
                                          <p:spTgt spid="6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1.66667E-6 2.59259E-6 L 0.51354 -0.01528 " pathEditMode="relative" rAng="0" ptsTypes="AA">
                                      <p:cBhvr>
                                        <p:cTn id="12" dur="5000" fill="hold"/>
                                        <p:tgtEl>
                                          <p:spTgt spid="8"/>
                                        </p:tgtEl>
                                        <p:attrNameLst>
                                          <p:attrName>ppt_x</p:attrName>
                                          <p:attrName>ppt_y</p:attrName>
                                        </p:attrNameLst>
                                      </p:cBhvr>
                                      <p:rCtr x="25677" y="-764"/>
                                    </p:animMotion>
                                  </p:childTnLst>
                                  <p:subTnLst>
                                    <p:set>
                                      <p:cBhvr override="childStyle">
                                        <p:cTn dur="1" fill="hold" display="0" masterRel="sameClick" afterEffect="1">
                                          <p:stCondLst>
                                            <p:cond evt="end" delay="0">
                                              <p:tn val="11"/>
                                            </p:cond>
                                          </p:stCondLst>
                                        </p:cTn>
                                        <p:tgtEl>
                                          <p:spTgt spid="8"/>
                                        </p:tgtEl>
                                        <p:attrNameLst>
                                          <p:attrName>style.visibility</p:attrName>
                                        </p:attrNameLst>
                                      </p:cBhvr>
                                      <p:to>
                                        <p:strVal val="hidden"/>
                                      </p:to>
                                    </p:set>
                                  </p:subTnLst>
                                </p:cTn>
                              </p:par>
                              <p:par>
                                <p:cTn id="13" presetID="0" presetClass="path" presetSubtype="0" accel="50000" decel="50000" fill="hold" nodeType="withEffect">
                                  <p:stCondLst>
                                    <p:cond delay="0"/>
                                  </p:stCondLst>
                                  <p:childTnLst>
                                    <p:animMotion origin="layout" path="M 3.88889E-6 -1.11111E-6 L 0.55451 -0.05486 " pathEditMode="relative" ptsTypes="AA">
                                      <p:cBhvr>
                                        <p:cTn id="14" dur="5000" fill="hold"/>
                                        <p:tgtEl>
                                          <p:spTgt spid="6"/>
                                        </p:tgtEl>
                                        <p:attrNameLst>
                                          <p:attrName>ppt_x</p:attrName>
                                          <p:attrName>ppt_y</p:attrName>
                                        </p:attrNameLst>
                                      </p:cBhvr>
                                    </p:animMotion>
                                  </p:childTnLst>
                                  <p:subTnLst>
                                    <p:set>
                                      <p:cBhvr override="childStyle">
                                        <p:cTn dur="1" fill="hold" display="0" masterRel="sameClick" afterEffect="1">
                                          <p:stCondLst>
                                            <p:cond evt="end" delay="0">
                                              <p:tn val="13"/>
                                            </p:cond>
                                          </p:stCondLst>
                                        </p:cTn>
                                        <p:tgtEl>
                                          <p:spTgt spid="6"/>
                                        </p:tgtEl>
                                        <p:attrNameLst>
                                          <p:attrName>style.visibility</p:attrName>
                                        </p:attrNameLst>
                                      </p:cBhvr>
                                      <p:to>
                                        <p:strVal val="hidden"/>
                                      </p:to>
                                    </p:set>
                                  </p:subTnLst>
                                </p:cTn>
                              </p:par>
                            </p:childTnLst>
                          </p:cTn>
                        </p:par>
                        <p:par>
                          <p:cTn id="15" fill="hold">
                            <p:stCondLst>
                              <p:cond delay="500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500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5000"/>
                            </p:stCondLst>
                            <p:childTnLst>
                              <p:par>
                                <p:cTn id="22" presetID="23" presetClass="entr" presetSubtype="16"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p:cTn id="24" dur="2000" fill="hold"/>
                                        <p:tgtEl>
                                          <p:spTgt spid="61"/>
                                        </p:tgtEl>
                                        <p:attrNameLst>
                                          <p:attrName>ppt_w</p:attrName>
                                        </p:attrNameLst>
                                      </p:cBhvr>
                                      <p:tavLst>
                                        <p:tav tm="0">
                                          <p:val>
                                            <p:fltVal val="0"/>
                                          </p:val>
                                        </p:tav>
                                        <p:tav tm="100000">
                                          <p:val>
                                            <p:strVal val="#ppt_w"/>
                                          </p:val>
                                        </p:tav>
                                      </p:tavLst>
                                    </p:anim>
                                    <p:anim calcmode="lin" valueType="num">
                                      <p:cBhvr>
                                        <p:cTn id="25" dur="2000" fill="hold"/>
                                        <p:tgtEl>
                                          <p:spTgt spid="61"/>
                                        </p:tgtEl>
                                        <p:attrNameLst>
                                          <p:attrName>ppt_h</p:attrName>
                                        </p:attrNameLst>
                                      </p:cBhvr>
                                      <p:tavLst>
                                        <p:tav tm="0">
                                          <p:val>
                                            <p:fltVal val="0"/>
                                          </p:val>
                                        </p:tav>
                                        <p:tav tm="100000">
                                          <p:val>
                                            <p:strVal val="#ppt_h"/>
                                          </p:val>
                                        </p:tav>
                                      </p:tavLst>
                                    </p:anim>
                                  </p:childTnLst>
                                </p:cTn>
                              </p:par>
                            </p:childTnLst>
                          </p:cTn>
                        </p:par>
                        <p:par>
                          <p:cTn id="26" fill="hold">
                            <p:stCondLst>
                              <p:cond delay="7000"/>
                            </p:stCondLst>
                            <p:childTnLst>
                              <p:par>
                                <p:cTn id="27" presetID="23" presetClass="entr" presetSubtype="16"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000" fill="hold"/>
                                        <p:tgtEl>
                                          <p:spTgt spid="23"/>
                                        </p:tgtEl>
                                        <p:attrNameLst>
                                          <p:attrName>ppt_w</p:attrName>
                                        </p:attrNameLst>
                                      </p:cBhvr>
                                      <p:tavLst>
                                        <p:tav tm="0">
                                          <p:val>
                                            <p:fltVal val="0"/>
                                          </p:val>
                                        </p:tav>
                                        <p:tav tm="100000">
                                          <p:val>
                                            <p:strVal val="#ppt_w"/>
                                          </p:val>
                                        </p:tav>
                                      </p:tavLst>
                                    </p:anim>
                                    <p:anim calcmode="lin" valueType="num">
                                      <p:cBhvr>
                                        <p:cTn id="30" dur="20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217" y="692696"/>
            <a:ext cx="8140664" cy="506756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0" name="Tekstiruutu 59"/>
          <p:cNvSpPr txBox="1"/>
          <p:nvPr/>
        </p:nvSpPr>
        <p:spPr>
          <a:xfrm>
            <a:off x="1033505" y="3724770"/>
            <a:ext cx="1301846" cy="461665"/>
          </a:xfrm>
          <a:prstGeom prst="rect">
            <a:avLst/>
          </a:prstGeom>
          <a:solidFill>
            <a:srgbClr val="008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sz="2400" dirty="0" smtClean="0">
                <a:solidFill>
                  <a:schemeClr val="tx1"/>
                </a:solidFill>
                <a:latin typeface="+mn-ea"/>
                <a:cs typeface="Univers 57 Condensed" charset="0"/>
              </a:rPr>
              <a:t>Outside</a:t>
            </a:r>
            <a:endParaRPr lang="fi-FI" sz="2400" dirty="0">
              <a:solidFill>
                <a:schemeClr val="tx1"/>
              </a:solidFill>
              <a:latin typeface="+mn-ea"/>
              <a:cs typeface="Univers 57 Condensed" charset="0"/>
            </a:endParaRPr>
          </a:p>
        </p:txBody>
      </p:sp>
      <p:sp>
        <p:nvSpPr>
          <p:cNvPr id="61" name="Tekstiruutu 60"/>
          <p:cNvSpPr txBox="1"/>
          <p:nvPr/>
        </p:nvSpPr>
        <p:spPr>
          <a:xfrm>
            <a:off x="6554839" y="2279614"/>
            <a:ext cx="1368152" cy="400110"/>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altLang="ja-JP" sz="2000" dirty="0" smtClean="0">
                <a:solidFill>
                  <a:schemeClr val="tx1"/>
                </a:solidFill>
                <a:latin typeface="+mn-ea"/>
                <a:cs typeface="Univers 57 Condensed" charset="0"/>
              </a:rPr>
              <a:t>×</a:t>
            </a:r>
            <a:r>
              <a:rPr lang="fi-FI" sz="2000" dirty="0" smtClean="0">
                <a:solidFill>
                  <a:schemeClr val="tx1"/>
                </a:solidFill>
                <a:latin typeface="+mn-ea"/>
                <a:cs typeface="Univers 57 Condensed" charset="0"/>
              </a:rPr>
              <a:t>Inside</a:t>
            </a:r>
          </a:p>
        </p:txBody>
      </p:sp>
      <p:sp>
        <p:nvSpPr>
          <p:cNvPr id="28" name="Tekstiruutu 27"/>
          <p:cNvSpPr txBox="1"/>
          <p:nvPr/>
        </p:nvSpPr>
        <p:spPr>
          <a:xfrm>
            <a:off x="556205" y="1015710"/>
            <a:ext cx="1827326" cy="461665"/>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altLang="ja-JP" sz="2400" dirty="0">
                <a:solidFill>
                  <a:srgbClr val="FF0000"/>
                </a:solidFill>
                <a:latin typeface="+mn-ea"/>
                <a:cs typeface="Univers 57 Condensed" charset="0"/>
              </a:rPr>
              <a:t>× </a:t>
            </a:r>
            <a:r>
              <a:rPr lang="fi-FI" sz="2400" dirty="0" err="1" smtClean="0">
                <a:solidFill>
                  <a:srgbClr val="FF0000"/>
                </a:solidFill>
                <a:latin typeface="+mn-ea"/>
                <a:cs typeface="Univers 57 Condensed" charset="0"/>
              </a:rPr>
              <a:t>Incorrect</a:t>
            </a:r>
            <a:endParaRPr lang="fi-FI" sz="2400" dirty="0" smtClean="0">
              <a:solidFill>
                <a:srgbClr val="FF0000"/>
              </a:solidFill>
              <a:latin typeface="+mn-ea"/>
              <a:cs typeface="Univers 57 Condensed" charset="0"/>
            </a:endParaRPr>
          </a:p>
        </p:txBody>
      </p:sp>
      <p:grpSp>
        <p:nvGrpSpPr>
          <p:cNvPr id="8" name="Ryhmitä 7"/>
          <p:cNvGrpSpPr/>
          <p:nvPr/>
        </p:nvGrpSpPr>
        <p:grpSpPr>
          <a:xfrm>
            <a:off x="2240023" y="3103429"/>
            <a:ext cx="797853" cy="465209"/>
            <a:chOff x="2240023" y="4405905"/>
            <a:chExt cx="797853" cy="465209"/>
          </a:xfrm>
        </p:grpSpPr>
        <p:pic>
          <p:nvPicPr>
            <p:cNvPr id="4" name="Kuva 3" descr="A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9973" y="4405905"/>
              <a:ext cx="252000" cy="246099"/>
            </a:xfrm>
            <a:prstGeom prst="rect">
              <a:avLst/>
            </a:prstGeom>
          </p:spPr>
        </p:pic>
        <p:pic>
          <p:nvPicPr>
            <p:cNvPr id="31" name="Picture 12" descr="pilot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40023" y="4511117"/>
              <a:ext cx="443751" cy="359997"/>
            </a:xfrm>
            <a:prstGeom prst="rect">
              <a:avLst/>
            </a:prstGeom>
            <a:noFill/>
            <a:ln w="9525">
              <a:noFill/>
              <a:miter lim="800000"/>
              <a:headEnd/>
              <a:tailEnd/>
            </a:ln>
          </p:spPr>
        </p:pic>
        <p:pic>
          <p:nvPicPr>
            <p:cNvPr id="5" name="Kuva 4" descr="B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5877" y="4539907"/>
              <a:ext cx="251999" cy="246098"/>
            </a:xfrm>
            <a:prstGeom prst="rect">
              <a:avLst/>
            </a:prstGeom>
          </p:spPr>
        </p:pic>
      </p:grpSp>
      <p:pic>
        <p:nvPicPr>
          <p:cNvPr id="6" name="Kuva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038692">
            <a:off x="3032653" y="3902982"/>
            <a:ext cx="360999" cy="323997"/>
          </a:xfrm>
          <a:prstGeom prst="rect">
            <a:avLst/>
          </a:prstGeom>
        </p:spPr>
      </p:pic>
      <p:pic>
        <p:nvPicPr>
          <p:cNvPr id="7" name="Kuva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7969459" y="3116971"/>
            <a:ext cx="360999" cy="323997"/>
          </a:xfrm>
          <a:prstGeom prst="rect">
            <a:avLst/>
          </a:prstGeom>
        </p:spPr>
      </p:pic>
      <p:grpSp>
        <p:nvGrpSpPr>
          <p:cNvPr id="3" name="Ryhmitä 2"/>
          <p:cNvGrpSpPr/>
          <p:nvPr/>
        </p:nvGrpSpPr>
        <p:grpSpPr>
          <a:xfrm rot="20084130">
            <a:off x="7039892" y="3020255"/>
            <a:ext cx="569750" cy="465209"/>
            <a:chOff x="6431842" y="4159807"/>
            <a:chExt cx="569750" cy="465209"/>
          </a:xfrm>
        </p:grpSpPr>
        <p:pic>
          <p:nvPicPr>
            <p:cNvPr id="18" name="Kuva 17" descr="A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1792" y="4159807"/>
              <a:ext cx="252000" cy="246099"/>
            </a:xfrm>
            <a:prstGeom prst="rect">
              <a:avLst/>
            </a:prstGeom>
          </p:spPr>
        </p:pic>
        <p:pic>
          <p:nvPicPr>
            <p:cNvPr id="19" name="Picture 12" descr="pilot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31842" y="4265019"/>
              <a:ext cx="443751" cy="359997"/>
            </a:xfrm>
            <a:prstGeom prst="rect">
              <a:avLst/>
            </a:prstGeom>
            <a:noFill/>
            <a:ln w="9525">
              <a:noFill/>
              <a:miter lim="800000"/>
              <a:headEnd/>
              <a:tailEnd/>
            </a:ln>
          </p:spPr>
        </p:pic>
        <p:pic>
          <p:nvPicPr>
            <p:cNvPr id="20" name="Kuva 19" descr="B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49593" y="4184371"/>
              <a:ext cx="251999" cy="246098"/>
            </a:xfrm>
            <a:prstGeom prst="rect">
              <a:avLst/>
            </a:prstGeom>
          </p:spPr>
        </p:pic>
      </p:grpSp>
      <p:sp>
        <p:nvSpPr>
          <p:cNvPr id="23" name="Tekstiruutu 22"/>
          <p:cNvSpPr txBox="1"/>
          <p:nvPr/>
        </p:nvSpPr>
        <p:spPr>
          <a:xfrm>
            <a:off x="6554839" y="3564686"/>
            <a:ext cx="1433121" cy="646331"/>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sz="1200" dirty="0" err="1">
                <a:solidFill>
                  <a:schemeClr val="tx1"/>
                </a:solidFill>
                <a:latin typeface="+mn-ea"/>
                <a:cs typeface="Univers 57 Condensed" charset="0"/>
              </a:rPr>
              <a:t>s</a:t>
            </a:r>
            <a:r>
              <a:rPr lang="fi-FI" sz="1200" dirty="0" err="1" smtClean="0">
                <a:solidFill>
                  <a:schemeClr val="tx1"/>
                </a:solidFill>
                <a:latin typeface="+mn-ea"/>
                <a:cs typeface="Univers 57 Condensed" charset="0"/>
              </a:rPr>
              <a:t>horter</a:t>
            </a:r>
            <a:r>
              <a:rPr lang="fi-FI" sz="1200" dirty="0" smtClean="0">
                <a:solidFill>
                  <a:schemeClr val="tx1"/>
                </a:solidFill>
                <a:latin typeface="+mn-ea"/>
                <a:cs typeface="Univers 57 Condensed" charset="0"/>
              </a:rPr>
              <a:t> </a:t>
            </a:r>
            <a:r>
              <a:rPr lang="fi-FI" sz="1200" dirty="0" err="1">
                <a:solidFill>
                  <a:schemeClr val="tx1"/>
                </a:solidFill>
                <a:latin typeface="+mn-ea"/>
                <a:cs typeface="Univers 57 Condensed" charset="0"/>
              </a:rPr>
              <a:t>d</a:t>
            </a:r>
            <a:r>
              <a:rPr lang="fi-FI" sz="1200" dirty="0" err="1" smtClean="0">
                <a:solidFill>
                  <a:schemeClr val="tx1"/>
                </a:solidFill>
                <a:latin typeface="+mn-ea"/>
                <a:cs typeface="Univers 57 Condensed" charset="0"/>
              </a:rPr>
              <a:t>istance</a:t>
            </a:r>
            <a:r>
              <a:rPr lang="fi-FI" sz="1200" dirty="0" smtClean="0">
                <a:solidFill>
                  <a:schemeClr val="tx1"/>
                </a:solidFill>
                <a:latin typeface="+mn-ea"/>
                <a:cs typeface="Univers 57 Condensed" charset="0"/>
              </a:rPr>
              <a:t> </a:t>
            </a:r>
            <a:r>
              <a:rPr lang="fi-FI" sz="1200" dirty="0" err="1" smtClean="0">
                <a:solidFill>
                  <a:schemeClr val="tx1"/>
                </a:solidFill>
                <a:latin typeface="+mn-ea"/>
                <a:cs typeface="Univers 57 Condensed" charset="0"/>
              </a:rPr>
              <a:t>narrow</a:t>
            </a:r>
            <a:r>
              <a:rPr lang="fi-FI" sz="1200" dirty="0" smtClean="0">
                <a:solidFill>
                  <a:schemeClr val="tx1"/>
                </a:solidFill>
                <a:latin typeface="+mn-ea"/>
                <a:cs typeface="Univers 57 Condensed" charset="0"/>
              </a:rPr>
              <a:t> </a:t>
            </a:r>
            <a:r>
              <a:rPr lang="fi-FI" sz="1200" dirty="0" err="1" smtClean="0">
                <a:solidFill>
                  <a:schemeClr val="tx1"/>
                </a:solidFill>
                <a:latin typeface="+mn-ea"/>
                <a:cs typeface="Univers 57 Condensed" charset="0"/>
              </a:rPr>
              <a:t>angle</a:t>
            </a:r>
            <a:r>
              <a:rPr lang="fi-FI" sz="1200" dirty="0" smtClean="0">
                <a:solidFill>
                  <a:schemeClr val="tx1"/>
                </a:solidFill>
                <a:latin typeface="+mn-ea"/>
                <a:cs typeface="Univers 57 Condensed" charset="0"/>
              </a:rPr>
              <a:t>,</a:t>
            </a:r>
          </a:p>
          <a:p>
            <a:pPr algn="ctr"/>
            <a:r>
              <a:rPr lang="fi-FI" sz="1200" dirty="0" err="1">
                <a:solidFill>
                  <a:schemeClr val="tx1"/>
                </a:solidFill>
                <a:latin typeface="+mn-ea"/>
                <a:cs typeface="Univers 57 Condensed" charset="0"/>
              </a:rPr>
              <a:t>l</a:t>
            </a:r>
            <a:r>
              <a:rPr lang="fi-FI" sz="1200" dirty="0" err="1" smtClean="0">
                <a:solidFill>
                  <a:schemeClr val="tx1"/>
                </a:solidFill>
                <a:latin typeface="+mn-ea"/>
                <a:cs typeface="Univers 57 Condensed" charset="0"/>
              </a:rPr>
              <a:t>ooks</a:t>
            </a:r>
            <a:r>
              <a:rPr lang="fi-FI" sz="1200" dirty="0" smtClean="0">
                <a:solidFill>
                  <a:schemeClr val="tx1"/>
                </a:solidFill>
                <a:latin typeface="+mn-ea"/>
                <a:cs typeface="Univers 57 Condensed" charset="0"/>
              </a:rPr>
              <a:t> </a:t>
            </a:r>
            <a:r>
              <a:rPr lang="fi-FI" sz="1200" dirty="0" err="1" smtClean="0">
                <a:solidFill>
                  <a:schemeClr val="tx1"/>
                </a:solidFill>
                <a:latin typeface="+mn-ea"/>
                <a:cs typeface="Univers 57 Condensed" charset="0"/>
              </a:rPr>
              <a:t>faster</a:t>
            </a:r>
            <a:r>
              <a:rPr lang="fi-FI" sz="1200" dirty="0" err="1">
                <a:solidFill>
                  <a:schemeClr val="tx1"/>
                </a:solidFill>
                <a:latin typeface="+mn-ea"/>
                <a:cs typeface="Univers 57 Condensed" charset="0"/>
              </a:rPr>
              <a:t>-</a:t>
            </a:r>
            <a:r>
              <a:rPr lang="fi-FI" sz="1200" dirty="0" err="1" smtClean="0">
                <a:solidFill>
                  <a:schemeClr val="tx1"/>
                </a:solidFill>
                <a:latin typeface="+mn-ea"/>
                <a:cs typeface="Univers 57 Condensed" charset="0"/>
              </a:rPr>
              <a:t>bigger</a:t>
            </a:r>
            <a:endParaRPr lang="fi-FI" sz="1200" dirty="0">
              <a:solidFill>
                <a:schemeClr val="tx1"/>
              </a:solidFill>
              <a:latin typeface="+mn-ea"/>
              <a:cs typeface="Univers 57 Condensed" charset="0"/>
            </a:endParaRPr>
          </a:p>
        </p:txBody>
      </p:sp>
      <p:sp>
        <p:nvSpPr>
          <p:cNvPr id="21" name="Sisällön paikkamerkki 2"/>
          <p:cNvSpPr>
            <a:spLocks noGrp="1"/>
          </p:cNvSpPr>
          <p:nvPr>
            <p:ph idx="1"/>
          </p:nvPr>
        </p:nvSpPr>
        <p:spPr>
          <a:xfrm>
            <a:off x="2405973" y="5311750"/>
            <a:ext cx="5460999" cy="569769"/>
          </a:xfrm>
        </p:spPr>
        <p:txBody>
          <a:bodyPr>
            <a:noAutofit/>
          </a:bodyPr>
          <a:lstStyle/>
          <a:p>
            <a:pPr marL="0" indent="0" eaLnBrk="1" hangingPunct="1">
              <a:buNone/>
            </a:pPr>
            <a:r>
              <a:rPr lang="ja-JP" altLang="en-US" sz="1400" dirty="0" smtClean="0">
                <a:latin typeface="+mn-ea"/>
                <a:cs typeface="Univers 57 Condensed" charset="0"/>
              </a:rPr>
              <a:t>インサイド（プレイに近づくこと）でアングルは狭くなり</a:t>
            </a:r>
            <a:endParaRPr lang="en-US" altLang="ja-JP" sz="1400" dirty="0" smtClean="0">
              <a:latin typeface="+mn-ea"/>
              <a:cs typeface="Univers 57 Condensed" charset="0"/>
            </a:endParaRPr>
          </a:p>
          <a:p>
            <a:pPr marL="0" indent="0" eaLnBrk="1" hangingPunct="1">
              <a:buNone/>
            </a:pPr>
            <a:r>
              <a:rPr lang="ja-JP" altLang="en-US" sz="1400" dirty="0">
                <a:latin typeface="+mn-ea"/>
              </a:rPr>
              <a:t>目</a:t>
            </a:r>
            <a:r>
              <a:rPr lang="ja-JP" altLang="en-US" sz="1400" dirty="0" smtClean="0">
                <a:latin typeface="+mn-ea"/>
              </a:rPr>
              <a:t>に映るプレイは実際よりもスピードが速くみえてしまう</a:t>
            </a:r>
            <a:endParaRPr lang="en-US" sz="2800" dirty="0" smtClean="0">
              <a:latin typeface="+mn-ea"/>
              <a:cs typeface="Univers 57 Condensed" charset="0"/>
            </a:endParaRPr>
          </a:p>
        </p:txBody>
      </p:sp>
      <p:sp>
        <p:nvSpPr>
          <p:cNvPr id="9" name="テキスト ボックス 8"/>
          <p:cNvSpPr txBox="1"/>
          <p:nvPr/>
        </p:nvSpPr>
        <p:spPr>
          <a:xfrm>
            <a:off x="2453519" y="1066628"/>
            <a:ext cx="5766427" cy="369332"/>
          </a:xfrm>
          <a:prstGeom prst="rect">
            <a:avLst/>
          </a:prstGeom>
          <a:noFill/>
        </p:spPr>
        <p:txBody>
          <a:bodyPr wrap="square" rtlCol="0">
            <a:spAutoFit/>
          </a:bodyPr>
          <a:lstStyle/>
          <a:p>
            <a:r>
              <a:rPr kumimoji="1" lang="ja-JP" altLang="en-US" b="1" dirty="0" smtClean="0"/>
              <a:t>内側に入らないように</a:t>
            </a:r>
            <a:r>
              <a:rPr kumimoji="1" lang="ja-JP" altLang="en-US" sz="1400" b="1" dirty="0" smtClean="0"/>
              <a:t>アウトサイドから距離とアングルを確保</a:t>
            </a:r>
            <a:endParaRPr kumimoji="1" lang="ja-JP" altLang="en-US" sz="1400" b="1" dirty="0"/>
          </a:p>
        </p:txBody>
      </p:sp>
      <p:sp>
        <p:nvSpPr>
          <p:cNvPr id="22"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TRANSITION TRAIL -&gt; LEAD ANIMATION</a:t>
            </a:r>
            <a:endParaRPr lang="en-US" altLang="ja-JP" sz="2400" b="1" dirty="0">
              <a:latin typeface="Fiba"/>
              <a:cs typeface="Fiba"/>
            </a:endParaRPr>
          </a:p>
        </p:txBody>
      </p:sp>
    </p:spTree>
    <p:extLst>
      <p:ext uri="{BB962C8B-B14F-4D97-AF65-F5344CB8AC3E}">
        <p14:creationId xmlns:p14="http://schemas.microsoft.com/office/powerpoint/2010/main" val="632585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2000" fill="hold"/>
                                        <p:tgtEl>
                                          <p:spTgt spid="60"/>
                                        </p:tgtEl>
                                        <p:attrNameLst>
                                          <p:attrName>ppt_w</p:attrName>
                                        </p:attrNameLst>
                                      </p:cBhvr>
                                      <p:tavLst>
                                        <p:tav tm="0">
                                          <p:val>
                                            <p:fltVal val="0"/>
                                          </p:val>
                                        </p:tav>
                                        <p:tav tm="100000">
                                          <p:val>
                                            <p:strVal val="#ppt_w"/>
                                          </p:val>
                                        </p:tav>
                                      </p:tavLst>
                                    </p:anim>
                                    <p:anim calcmode="lin" valueType="num">
                                      <p:cBhvr>
                                        <p:cTn id="8" dur="2000" fill="hold"/>
                                        <p:tgtEl>
                                          <p:spTgt spid="6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1.66667E-6 2.59259E-6 L 0.51354 -0.01528 " pathEditMode="relative" rAng="0" ptsTypes="AA">
                                      <p:cBhvr>
                                        <p:cTn id="12" dur="5000" fill="hold"/>
                                        <p:tgtEl>
                                          <p:spTgt spid="8"/>
                                        </p:tgtEl>
                                        <p:attrNameLst>
                                          <p:attrName>ppt_x</p:attrName>
                                          <p:attrName>ppt_y</p:attrName>
                                        </p:attrNameLst>
                                      </p:cBhvr>
                                      <p:rCtr x="25677" y="-764"/>
                                    </p:animMotion>
                                  </p:childTnLst>
                                  <p:subTnLst>
                                    <p:set>
                                      <p:cBhvr override="childStyle">
                                        <p:cTn dur="1" fill="hold" display="0" masterRel="sameClick" afterEffect="1">
                                          <p:stCondLst>
                                            <p:cond evt="end" delay="0">
                                              <p:tn val="11"/>
                                            </p:cond>
                                          </p:stCondLst>
                                        </p:cTn>
                                        <p:tgtEl>
                                          <p:spTgt spid="8"/>
                                        </p:tgtEl>
                                        <p:attrNameLst>
                                          <p:attrName>style.visibility</p:attrName>
                                        </p:attrNameLst>
                                      </p:cBhvr>
                                      <p:to>
                                        <p:strVal val="hidden"/>
                                      </p:to>
                                    </p:set>
                                  </p:subTnLst>
                                </p:cTn>
                              </p:par>
                              <p:par>
                                <p:cTn id="13" presetID="0" presetClass="path" presetSubtype="0" accel="50000" decel="50000" fill="hold" nodeType="withEffect">
                                  <p:stCondLst>
                                    <p:cond delay="0"/>
                                  </p:stCondLst>
                                  <p:childTnLst>
                                    <p:animMotion origin="layout" path="M 2.77778E-7 -7.77778E-6 C 0.14062 0.00532 0.28125 0.01087 0.37083 -0.0095 C 0.46041 -0.02987 0.49895 -0.07593 0.5375 -0.12177 " pathEditMode="relative" ptsTypes="aaA">
                                      <p:cBhvr>
                                        <p:cTn id="14" dur="5000" fill="hold"/>
                                        <p:tgtEl>
                                          <p:spTgt spid="6"/>
                                        </p:tgtEl>
                                        <p:attrNameLst>
                                          <p:attrName>ppt_x</p:attrName>
                                          <p:attrName>ppt_y</p:attrName>
                                        </p:attrNameLst>
                                      </p:cBhvr>
                                    </p:animMotion>
                                  </p:childTnLst>
                                  <p:subTnLst>
                                    <p:set>
                                      <p:cBhvr override="childStyle">
                                        <p:cTn dur="1" fill="hold" display="0" masterRel="sameClick" afterEffect="1">
                                          <p:stCondLst>
                                            <p:cond evt="end" delay="0">
                                              <p:tn val="13"/>
                                            </p:cond>
                                          </p:stCondLst>
                                        </p:cTn>
                                        <p:tgtEl>
                                          <p:spTgt spid="6"/>
                                        </p:tgtEl>
                                        <p:attrNameLst>
                                          <p:attrName>style.visibility</p:attrName>
                                        </p:attrNameLst>
                                      </p:cBhvr>
                                      <p:to>
                                        <p:strVal val="hidden"/>
                                      </p:to>
                                    </p:set>
                                  </p:subTnLst>
                                </p:cTn>
                              </p:par>
                            </p:childTnLst>
                          </p:cTn>
                        </p:par>
                        <p:par>
                          <p:cTn id="15" fill="hold">
                            <p:stCondLst>
                              <p:cond delay="500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500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5000"/>
                            </p:stCondLst>
                            <p:childTnLst>
                              <p:par>
                                <p:cTn id="22" presetID="23" presetClass="entr" presetSubtype="16"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p:cTn id="24" dur="2000" fill="hold"/>
                                        <p:tgtEl>
                                          <p:spTgt spid="61"/>
                                        </p:tgtEl>
                                        <p:attrNameLst>
                                          <p:attrName>ppt_w</p:attrName>
                                        </p:attrNameLst>
                                      </p:cBhvr>
                                      <p:tavLst>
                                        <p:tav tm="0">
                                          <p:val>
                                            <p:fltVal val="0"/>
                                          </p:val>
                                        </p:tav>
                                        <p:tav tm="100000">
                                          <p:val>
                                            <p:strVal val="#ppt_w"/>
                                          </p:val>
                                        </p:tav>
                                      </p:tavLst>
                                    </p:anim>
                                    <p:anim calcmode="lin" valueType="num">
                                      <p:cBhvr>
                                        <p:cTn id="25" dur="2000" fill="hold"/>
                                        <p:tgtEl>
                                          <p:spTgt spid="61"/>
                                        </p:tgtEl>
                                        <p:attrNameLst>
                                          <p:attrName>ppt_h</p:attrName>
                                        </p:attrNameLst>
                                      </p:cBhvr>
                                      <p:tavLst>
                                        <p:tav tm="0">
                                          <p:val>
                                            <p:fltVal val="0"/>
                                          </p:val>
                                        </p:tav>
                                        <p:tav tm="100000">
                                          <p:val>
                                            <p:strVal val="#ppt_h"/>
                                          </p:val>
                                        </p:tav>
                                      </p:tavLst>
                                    </p:anim>
                                  </p:childTnLst>
                                </p:cTn>
                              </p:par>
                            </p:childTnLst>
                          </p:cTn>
                        </p:par>
                        <p:par>
                          <p:cTn id="26" fill="hold">
                            <p:stCondLst>
                              <p:cond delay="7000"/>
                            </p:stCondLst>
                            <p:childTnLst>
                              <p:par>
                                <p:cTn id="27" presetID="23" presetClass="entr" presetSubtype="16"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000" fill="hold"/>
                                        <p:tgtEl>
                                          <p:spTgt spid="23"/>
                                        </p:tgtEl>
                                        <p:attrNameLst>
                                          <p:attrName>ppt_w</p:attrName>
                                        </p:attrNameLst>
                                      </p:cBhvr>
                                      <p:tavLst>
                                        <p:tav tm="0">
                                          <p:val>
                                            <p:fltVal val="0"/>
                                          </p:val>
                                        </p:tav>
                                        <p:tav tm="100000">
                                          <p:val>
                                            <p:strVal val="#ppt_w"/>
                                          </p:val>
                                        </p:tav>
                                      </p:tavLst>
                                    </p:anim>
                                    <p:anim calcmode="lin" valueType="num">
                                      <p:cBhvr>
                                        <p:cTn id="30" dur="20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7566" y="692696"/>
            <a:ext cx="4829376" cy="484228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3251" name="Sisällön paikkamerkki 2"/>
          <p:cNvSpPr>
            <a:spLocks noGrp="1"/>
          </p:cNvSpPr>
          <p:nvPr>
            <p:ph idx="1"/>
          </p:nvPr>
        </p:nvSpPr>
        <p:spPr>
          <a:xfrm>
            <a:off x="229611" y="1024183"/>
            <a:ext cx="3803610" cy="3537049"/>
          </a:xfrm>
        </p:spPr>
        <p:txBody>
          <a:bodyPr>
            <a:normAutofit/>
          </a:bodyPr>
          <a:lstStyle/>
          <a:p>
            <a:pPr marL="0" indent="0" eaLnBrk="1" hangingPunct="1">
              <a:buNone/>
            </a:pPr>
            <a:r>
              <a:rPr lang="en-US" sz="1800" b="1" u="sng" dirty="0" smtClean="0">
                <a:latin typeface="+mn-ea"/>
              </a:rPr>
              <a:t>In transition from T to L </a:t>
            </a:r>
          </a:p>
          <a:p>
            <a:pPr>
              <a:buClr>
                <a:srgbClr val="990033"/>
              </a:buClr>
              <a:buFont typeface="Wingdings" charset="2"/>
              <a:buChar char="ü"/>
            </a:pPr>
            <a:endParaRPr lang="en-US" sz="1400" b="1" u="sng" dirty="0" smtClean="0">
              <a:latin typeface="+mn-ea"/>
            </a:endParaRPr>
          </a:p>
          <a:p>
            <a:pPr marL="182563" indent="-182563">
              <a:buClr>
                <a:schemeClr val="tx1"/>
              </a:buClr>
              <a:buFont typeface="Wingdings" charset="2"/>
              <a:buChar char="l"/>
            </a:pPr>
            <a:r>
              <a:rPr lang="en-US" sz="1400" dirty="0" smtClean="0">
                <a:latin typeface="+mn-ea"/>
              </a:rPr>
              <a:t>Ball is advancing on weak side to the front court</a:t>
            </a:r>
            <a:br>
              <a:rPr lang="en-US" sz="1400" dirty="0" smtClean="0">
                <a:latin typeface="+mn-ea"/>
              </a:rPr>
            </a:br>
            <a:r>
              <a:rPr lang="ja-JP" altLang="en-US" sz="1400" dirty="0" smtClean="0">
                <a:latin typeface="+mn-ea"/>
              </a:rPr>
              <a:t>ボールがウィークサイド（</a:t>
            </a:r>
            <a:r>
              <a:rPr lang="en-US" altLang="ja-JP" sz="1400" dirty="0" smtClean="0">
                <a:latin typeface="+mn-ea"/>
              </a:rPr>
              <a:t>C</a:t>
            </a:r>
            <a:r>
              <a:rPr lang="ja-JP" altLang="en-US" sz="1400" dirty="0" smtClean="0">
                <a:latin typeface="+mn-ea"/>
              </a:rPr>
              <a:t>サイド）に</a:t>
            </a:r>
            <a:r>
              <a:rPr lang="en-US" altLang="ja-JP" sz="1400" dirty="0">
                <a:latin typeface="+mn-ea"/>
              </a:rPr>
              <a:t/>
            </a:r>
            <a:br>
              <a:rPr lang="en-US" altLang="ja-JP" sz="1400" dirty="0">
                <a:latin typeface="+mn-ea"/>
              </a:rPr>
            </a:br>
            <a:r>
              <a:rPr lang="ja-JP" altLang="en-US" sz="1400" dirty="0" smtClean="0">
                <a:latin typeface="+mn-ea"/>
              </a:rPr>
              <a:t>進んできたとき</a:t>
            </a:r>
            <a:r>
              <a:rPr lang="en-US" sz="1400" dirty="0" smtClean="0">
                <a:latin typeface="+mn-ea"/>
              </a:rPr>
              <a:t> </a:t>
            </a:r>
          </a:p>
          <a:p>
            <a:pPr marL="182563" indent="-182563">
              <a:buClr>
                <a:schemeClr val="tx1"/>
              </a:buClr>
              <a:buFont typeface="Wingdings" charset="2"/>
              <a:buChar char="l"/>
            </a:pPr>
            <a:endParaRPr lang="en-US" sz="1400" dirty="0" smtClean="0">
              <a:latin typeface="+mn-ea"/>
            </a:endParaRPr>
          </a:p>
          <a:p>
            <a:pPr marL="182563" indent="-182563">
              <a:buClr>
                <a:schemeClr val="tx1"/>
              </a:buClr>
              <a:buFont typeface="Wingdings" charset="2"/>
              <a:buChar char="l"/>
            </a:pPr>
            <a:r>
              <a:rPr lang="en-US" sz="1400" dirty="0" smtClean="0">
                <a:latin typeface="+mn-ea"/>
              </a:rPr>
              <a:t>L can sprint directly to “Close Down” position to anticipate rotation.</a:t>
            </a:r>
            <a:br>
              <a:rPr lang="en-US" sz="1400" dirty="0" smtClean="0">
                <a:latin typeface="+mn-ea"/>
              </a:rPr>
            </a:br>
            <a:r>
              <a:rPr lang="ja-JP" altLang="en-US" sz="1400" dirty="0" smtClean="0">
                <a:latin typeface="+mn-ea"/>
              </a:rPr>
              <a:t>ニューリードはクローズダウン・ポジションにまっすぐ入り、次のケースに備えたポジションを</a:t>
            </a:r>
            <a:endParaRPr lang="en-US" sz="1400" dirty="0" smtClean="0">
              <a:latin typeface="+mn-ea"/>
            </a:endParaRPr>
          </a:p>
        </p:txBody>
      </p:sp>
      <p:pic>
        <p:nvPicPr>
          <p:cNvPr id="27" name="Kuva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9422">
            <a:off x="7072346" y="4531395"/>
            <a:ext cx="360999" cy="323997"/>
          </a:xfrm>
          <a:prstGeom prst="rect">
            <a:avLst/>
          </a:prstGeom>
        </p:spPr>
      </p:pic>
      <p:pic>
        <p:nvPicPr>
          <p:cNvPr id="29" name="Kuva 28" descr="Trail.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085043">
            <a:off x="7560837" y="1681985"/>
            <a:ext cx="379417" cy="323997"/>
          </a:xfrm>
          <a:prstGeom prst="rect">
            <a:avLst/>
          </a:prstGeom>
          <a:noFill/>
        </p:spPr>
      </p:pic>
      <p:cxnSp>
        <p:nvCxnSpPr>
          <p:cNvPr id="40" name="Suora nuoliyhdysviiva 39"/>
          <p:cNvCxnSpPr/>
          <p:nvPr/>
        </p:nvCxnSpPr>
        <p:spPr bwMode="auto">
          <a:xfrm flipH="1">
            <a:off x="7250136" y="2044140"/>
            <a:ext cx="370055" cy="2310850"/>
          </a:xfrm>
          <a:prstGeom prst="straightConnector1">
            <a:avLst/>
          </a:prstGeom>
          <a:gradFill rotWithShape="0">
            <a:gsLst>
              <a:gs pos="0">
                <a:srgbClr val="45A4FD"/>
              </a:gs>
              <a:gs pos="100000">
                <a:srgbClr val="113C83"/>
              </a:gs>
            </a:gsLst>
            <a:lin ang="5400000" scaled="1"/>
          </a:gradFill>
          <a:ln w="57150" cap="flat" cmpd="sng" algn="ctr">
            <a:solidFill>
              <a:srgbClr val="0070C0"/>
            </a:solidFill>
            <a:prstDash val="sysDash"/>
            <a:round/>
            <a:headEnd type="none" w="med" len="med"/>
            <a:tailEnd type="triangle"/>
          </a:ln>
          <a:effectLst/>
        </p:spPr>
      </p:cxnSp>
      <p:pic>
        <p:nvPicPr>
          <p:cNvPr id="17" name="Kuva 16" descr="B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16753">
            <a:off x="5050983" y="2194684"/>
            <a:ext cx="294906" cy="288000"/>
          </a:xfrm>
          <a:prstGeom prst="rect">
            <a:avLst/>
          </a:prstGeom>
        </p:spPr>
      </p:pic>
      <p:pic>
        <p:nvPicPr>
          <p:cNvPr id="4" name="Kuva 3" descr="A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6372" y="1705266"/>
            <a:ext cx="288239" cy="288239"/>
          </a:xfrm>
          <a:prstGeom prst="rect">
            <a:avLst/>
          </a:prstGeom>
        </p:spPr>
      </p:pic>
      <p:pic>
        <p:nvPicPr>
          <p:cNvPr id="16" name="Picture 12" descr="pilota"/>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843207">
            <a:off x="4838848" y="1640423"/>
            <a:ext cx="394547" cy="359997"/>
          </a:xfrm>
          <a:prstGeom prst="rect">
            <a:avLst/>
          </a:prstGeom>
          <a:noFill/>
          <a:ln w="9525">
            <a:noFill/>
            <a:miter lim="800000"/>
            <a:headEnd/>
            <a:tailEnd/>
          </a:ln>
        </p:spPr>
      </p:pic>
      <p:cxnSp>
        <p:nvCxnSpPr>
          <p:cNvPr id="11" name="Suora nuoliyhdysviiva 10"/>
          <p:cNvCxnSpPr/>
          <p:nvPr/>
        </p:nvCxnSpPr>
        <p:spPr bwMode="auto">
          <a:xfrm flipH="1">
            <a:off x="5479144" y="4693393"/>
            <a:ext cx="1455186" cy="1"/>
          </a:xfrm>
          <a:prstGeom prst="straightConnector1">
            <a:avLst/>
          </a:prstGeom>
          <a:gradFill rotWithShape="0">
            <a:gsLst>
              <a:gs pos="0">
                <a:srgbClr val="45A4FD"/>
              </a:gs>
              <a:gs pos="100000">
                <a:srgbClr val="113C83"/>
              </a:gs>
            </a:gsLst>
            <a:lin ang="5400000" scaled="1"/>
          </a:gradFill>
          <a:ln w="57150" cap="flat" cmpd="sng" algn="ctr">
            <a:solidFill>
              <a:srgbClr val="0070C0"/>
            </a:solidFill>
            <a:prstDash val="sysDash"/>
            <a:round/>
            <a:headEnd type="none" w="med" len="med"/>
            <a:tailEnd type="triangle"/>
          </a:ln>
          <a:effectLst/>
        </p:spPr>
      </p:cxnSp>
      <p:sp>
        <p:nvSpPr>
          <p:cNvPr id="15"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LEAD / TRANSITION – 3PO ADVANCED</a:t>
            </a:r>
            <a:endParaRPr lang="en-US" altLang="ja-JP" sz="2400" b="1" dirty="0">
              <a:latin typeface="Fiba"/>
              <a:cs typeface="Fiba"/>
            </a:endParaRPr>
          </a:p>
        </p:txBody>
      </p:sp>
      <p:pic>
        <p:nvPicPr>
          <p:cNvPr id="18" name="Kuva 26"/>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rot="2700000">
            <a:off x="4971913" y="4540612"/>
            <a:ext cx="360999" cy="323997"/>
          </a:xfrm>
          <a:prstGeom prst="rect">
            <a:avLst/>
          </a:prstGeom>
        </p:spPr>
      </p:pic>
    </p:spTree>
    <p:extLst>
      <p:ext uri="{BB962C8B-B14F-4D97-AF65-F5344CB8AC3E}">
        <p14:creationId xmlns:p14="http://schemas.microsoft.com/office/powerpoint/2010/main" val="2808309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251520" y="1638722"/>
            <a:ext cx="8524330" cy="3580556"/>
          </a:xfrm>
        </p:spPr>
        <p:txBody>
          <a:bodyPr/>
          <a:lstStyle/>
          <a:p>
            <a:pPr marL="0" indent="0" algn="ctr" eaLnBrk="1" hangingPunct="1">
              <a:lnSpc>
                <a:spcPts val="6100"/>
              </a:lnSpc>
              <a:buFontTx/>
              <a:buNone/>
            </a:pPr>
            <a:r>
              <a:rPr lang="en-US" sz="6000" i="1" dirty="0" smtClean="0">
                <a:latin typeface="+mn-ea"/>
                <a:cs typeface="Arial Unicode MS"/>
              </a:rPr>
              <a:t>There is </a:t>
            </a:r>
            <a:r>
              <a:rPr lang="en-US" sz="6000" b="1" i="1" dirty="0" smtClean="0">
                <a:solidFill>
                  <a:srgbClr val="FFC000"/>
                </a:solidFill>
                <a:latin typeface="Times" charset="0"/>
                <a:ea typeface="Times" charset="0"/>
                <a:cs typeface="Times" charset="0"/>
              </a:rPr>
              <a:t>one</a:t>
            </a:r>
            <a:r>
              <a:rPr lang="en-US" sz="6000" b="1" i="1" dirty="0" smtClean="0">
                <a:latin typeface="Times" charset="0"/>
                <a:ea typeface="Times" charset="0"/>
                <a:cs typeface="Times" charset="0"/>
              </a:rPr>
              <a:t> </a:t>
            </a:r>
            <a:r>
              <a:rPr lang="en-US" sz="6000" i="1" dirty="0" smtClean="0">
                <a:latin typeface="+mn-ea"/>
                <a:cs typeface="Arial Unicode MS"/>
              </a:rPr>
              <a:t>game,</a:t>
            </a:r>
          </a:p>
          <a:p>
            <a:pPr marL="0" indent="0" algn="ctr" eaLnBrk="1" hangingPunct="1">
              <a:lnSpc>
                <a:spcPts val="6100"/>
              </a:lnSpc>
              <a:buFontTx/>
              <a:buNone/>
            </a:pPr>
            <a:r>
              <a:rPr lang="en-US" sz="6000" b="1" i="1" dirty="0" smtClean="0">
                <a:solidFill>
                  <a:srgbClr val="FFC000"/>
                </a:solidFill>
                <a:latin typeface="Times" charset="0"/>
                <a:ea typeface="Times" charset="0"/>
                <a:cs typeface="Times" charset="0"/>
              </a:rPr>
              <a:t>three </a:t>
            </a:r>
            <a:r>
              <a:rPr lang="en-US" sz="6000" i="1" dirty="0" smtClean="0">
                <a:latin typeface="+mn-ea"/>
                <a:cs typeface="Arial Unicode MS"/>
              </a:rPr>
              <a:t>referees,</a:t>
            </a:r>
          </a:p>
          <a:p>
            <a:pPr marL="0" indent="0" algn="ctr" eaLnBrk="1" hangingPunct="1">
              <a:lnSpc>
                <a:spcPts val="6100"/>
              </a:lnSpc>
              <a:buFontTx/>
              <a:buNone/>
            </a:pPr>
            <a:r>
              <a:rPr lang="en-US" sz="6000" i="1" dirty="0" smtClean="0">
                <a:latin typeface="+mn-ea"/>
                <a:cs typeface="Arial Unicode MS"/>
              </a:rPr>
              <a:t>but still only </a:t>
            </a:r>
            <a:r>
              <a:rPr lang="en-US" sz="6000" b="1" i="1" dirty="0" smtClean="0">
                <a:solidFill>
                  <a:srgbClr val="FFC000"/>
                </a:solidFill>
                <a:latin typeface="Times" charset="0"/>
                <a:ea typeface="Times" charset="0"/>
                <a:cs typeface="Times" charset="0"/>
              </a:rPr>
              <a:t>one officiating </a:t>
            </a:r>
            <a:r>
              <a:rPr lang="en-US" sz="6000" i="1" dirty="0" smtClean="0">
                <a:latin typeface="+mn-ea"/>
                <a:cs typeface="Arial Unicode MS"/>
              </a:rPr>
              <a:t>team.</a:t>
            </a:r>
            <a:endParaRPr lang="en-US" sz="6000" i="1" dirty="0" smtClean="0">
              <a:latin typeface="+mn-ea"/>
            </a:endParaRPr>
          </a:p>
        </p:txBody>
      </p:sp>
      <p:sp>
        <p:nvSpPr>
          <p:cNvPr id="41985" name="Title 1"/>
          <p:cNvSpPr>
            <a:spLocks noGrp="1"/>
          </p:cNvSpPr>
          <p:nvPr>
            <p:ph type="title"/>
          </p:nvPr>
        </p:nvSpPr>
        <p:spPr>
          <a:xfrm>
            <a:off x="344523" y="116633"/>
            <a:ext cx="5672455" cy="360040"/>
          </a:xfrm>
        </p:spPr>
        <p:txBody>
          <a:bodyPr>
            <a:normAutofit fontScale="90000"/>
          </a:bodyPr>
          <a:lstStyle/>
          <a:p>
            <a:pPr algn="l" eaLnBrk="1" hangingPunct="1"/>
            <a:r>
              <a:rPr lang="fr-CH" sz="2400" b="1" dirty="0" smtClean="0">
                <a:solidFill>
                  <a:schemeClr val="tx1"/>
                </a:solidFill>
                <a:latin typeface="Fiba"/>
                <a:cs typeface="Fiba"/>
              </a:rPr>
              <a:t>3PO MECHANICS</a:t>
            </a:r>
            <a:endParaRPr lang="en-US" sz="2400" b="1" dirty="0" smtClean="0">
              <a:solidFill>
                <a:schemeClr val="tx1"/>
              </a:solidFill>
              <a:latin typeface="Fiba"/>
              <a:cs typeface="Fiba"/>
            </a:endParaRPr>
          </a:p>
        </p:txBody>
      </p:sp>
    </p:spTree>
    <p:extLst>
      <p:ext uri="{BB962C8B-B14F-4D97-AF65-F5344CB8AC3E}">
        <p14:creationId xmlns:p14="http://schemas.microsoft.com/office/powerpoint/2010/main" val="20060036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750">
        <p15:prstTrans prst="curtains"/>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Kuva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0914" y="873883"/>
            <a:ext cx="4308476" cy="4319996"/>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9800000" lon="0" rev="0"/>
            </a:camera>
            <a:lightRig rig="twoPt" dir="t">
              <a:rot lat="0" lon="0" rev="7200000"/>
            </a:lightRig>
          </a:scene3d>
          <a:sp3d prstMaterial="matte">
            <a:bevelT w="22860" h="12700"/>
            <a:contourClr>
              <a:srgbClr val="FFFFFF"/>
            </a:contourClr>
          </a:sp3d>
        </p:spPr>
      </p:pic>
      <p:sp>
        <p:nvSpPr>
          <p:cNvPr id="54275" name="Sisällön paikkamerkki 2"/>
          <p:cNvSpPr>
            <a:spLocks noGrp="1"/>
          </p:cNvSpPr>
          <p:nvPr>
            <p:ph idx="1"/>
          </p:nvPr>
        </p:nvSpPr>
        <p:spPr>
          <a:xfrm>
            <a:off x="191970" y="1010964"/>
            <a:ext cx="4316134" cy="5400675"/>
          </a:xfrm>
        </p:spPr>
        <p:txBody>
          <a:bodyPr>
            <a:normAutofit/>
          </a:bodyPr>
          <a:lstStyle/>
          <a:p>
            <a:pPr marL="0" indent="0" eaLnBrk="1" hangingPunct="1">
              <a:buNone/>
            </a:pPr>
            <a:r>
              <a:rPr lang="en-US" sz="2200" b="1" u="sng" dirty="0" smtClean="0">
                <a:latin typeface="+mn-ea"/>
              </a:rPr>
              <a:t>Working on the baseline </a:t>
            </a:r>
          </a:p>
          <a:p>
            <a:pPr>
              <a:buClr>
                <a:srgbClr val="660066"/>
              </a:buClr>
              <a:buFont typeface="Wingdings" charset="2"/>
              <a:buChar char="ü"/>
            </a:pPr>
            <a:endParaRPr lang="en-US" sz="1900" dirty="0" smtClean="0">
              <a:latin typeface="+mn-ea"/>
            </a:endParaRPr>
          </a:p>
          <a:p>
            <a:pPr marL="182563" indent="-182563">
              <a:buClr>
                <a:schemeClr val="tx1"/>
              </a:buClr>
              <a:buFont typeface="Wingdings" charset="2"/>
              <a:buChar char="l"/>
            </a:pPr>
            <a:r>
              <a:rPr lang="en-US" sz="1200" dirty="0" smtClean="0">
                <a:latin typeface="+mn-ea"/>
              </a:rPr>
              <a:t>Lead works outside the court</a:t>
            </a:r>
            <a:br>
              <a:rPr lang="en-US" sz="1200" dirty="0" smtClean="0">
                <a:latin typeface="+mn-ea"/>
              </a:rPr>
            </a:br>
            <a:r>
              <a:rPr lang="ja-JP" altLang="en-US" sz="1200" dirty="0" smtClean="0">
                <a:latin typeface="+mn-ea"/>
              </a:rPr>
              <a:t>リードはコートの外側でポジション</a:t>
            </a:r>
            <a:endParaRPr lang="en-US" sz="1200" dirty="0" smtClean="0">
              <a:latin typeface="+mn-ea"/>
            </a:endParaRPr>
          </a:p>
          <a:p>
            <a:pPr marL="182563" indent="-182563">
              <a:buClr>
                <a:schemeClr val="tx1"/>
              </a:buClr>
              <a:buFont typeface="Wingdings" charset="2"/>
              <a:buChar char="l"/>
            </a:pPr>
            <a:r>
              <a:rPr lang="en-US" sz="1200" dirty="0" smtClean="0">
                <a:latin typeface="+mn-ea"/>
              </a:rPr>
              <a:t>Keep torso toward front of rim (45°)</a:t>
            </a:r>
            <a:br>
              <a:rPr lang="en-US" sz="1200" dirty="0" smtClean="0">
                <a:latin typeface="+mn-ea"/>
              </a:rPr>
            </a:br>
            <a:r>
              <a:rPr lang="ja-JP" altLang="en-US" sz="1200" dirty="0" smtClean="0">
                <a:latin typeface="+mn-ea"/>
              </a:rPr>
              <a:t>トルソーはリングに向け４５度の角度</a:t>
            </a:r>
            <a:endParaRPr lang="en-US" sz="1200" dirty="0" smtClean="0">
              <a:latin typeface="+mn-ea"/>
            </a:endParaRPr>
          </a:p>
          <a:p>
            <a:pPr marL="182563" indent="-182563">
              <a:buClr>
                <a:schemeClr val="tx1"/>
              </a:buClr>
              <a:buFont typeface="Wingdings" charset="2"/>
              <a:buChar char="l"/>
            </a:pPr>
            <a:r>
              <a:rPr lang="en-US" sz="1200" dirty="0">
                <a:latin typeface="+mn-ea"/>
              </a:rPr>
              <a:t>A</a:t>
            </a:r>
            <a:r>
              <a:rPr lang="en-US" sz="1200" dirty="0" smtClean="0">
                <a:latin typeface="+mn-ea"/>
              </a:rPr>
              <a:t>djust position with ball to maintain open (wide, outside-in) angle</a:t>
            </a:r>
            <a:br>
              <a:rPr lang="en-US" sz="1200" dirty="0" smtClean="0">
                <a:latin typeface="+mn-ea"/>
              </a:rPr>
            </a:br>
            <a:r>
              <a:rPr lang="ja-JP" altLang="en-US" sz="1200" dirty="0" smtClean="0">
                <a:latin typeface="+mn-ea"/>
              </a:rPr>
              <a:t>オープン・アングル（ワイド、アウトサイド・イン）を保つためにポジション・アジャスト</a:t>
            </a:r>
            <a:endParaRPr lang="en-US" sz="1200" dirty="0" smtClean="0">
              <a:latin typeface="+mn-ea"/>
            </a:endParaRPr>
          </a:p>
          <a:p>
            <a:pPr marL="182563" indent="-182563">
              <a:buClr>
                <a:schemeClr val="tx1"/>
              </a:buClr>
              <a:buFont typeface="Wingdings" charset="2"/>
              <a:buChar char="l"/>
            </a:pPr>
            <a:r>
              <a:rPr lang="en-US" sz="1200" dirty="0" smtClean="0">
                <a:latin typeface="+mn-ea"/>
              </a:rPr>
              <a:t>Field of vision should enable you to see horizontally and vertically as clearly as possible (keep distance from play)</a:t>
            </a:r>
            <a:br>
              <a:rPr lang="en-US" sz="1200" dirty="0" smtClean="0">
                <a:latin typeface="+mn-ea"/>
              </a:rPr>
            </a:br>
            <a:r>
              <a:rPr lang="ja-JP" altLang="en-US" sz="1200" dirty="0" smtClean="0">
                <a:latin typeface="+mn-ea"/>
              </a:rPr>
              <a:t>縦にも横にもできる限りクリアな視野と景色の確保（プレイに近づき過ぎない）</a:t>
            </a:r>
            <a:endParaRPr lang="en-US" sz="1200" dirty="0" smtClean="0">
              <a:latin typeface="+mn-ea"/>
            </a:endParaRPr>
          </a:p>
          <a:p>
            <a:pPr marL="182563" indent="-182563">
              <a:buClr>
                <a:schemeClr val="tx1"/>
              </a:buClr>
              <a:buFont typeface="Wingdings" charset="2"/>
              <a:buChar char="l"/>
            </a:pPr>
            <a:r>
              <a:rPr lang="en-US" sz="1200" dirty="0" smtClean="0">
                <a:latin typeface="+mn-ea"/>
              </a:rPr>
              <a:t>Find the initial position where you are able to cover the next play situation  (anticipate the next play)</a:t>
            </a:r>
            <a:br>
              <a:rPr lang="en-US" sz="1200" dirty="0" smtClean="0">
                <a:latin typeface="+mn-ea"/>
              </a:rPr>
            </a:br>
            <a:r>
              <a:rPr lang="ja-JP" altLang="en-US" sz="1200" dirty="0" smtClean="0">
                <a:latin typeface="+mn-ea"/>
              </a:rPr>
              <a:t>次に起こりうるプレイに備えた予備ポジションを</a:t>
            </a:r>
            <a:r>
              <a:rPr lang="en-US" altLang="ja-JP" sz="1200" dirty="0" smtClean="0">
                <a:latin typeface="+mn-ea"/>
              </a:rPr>
              <a:t/>
            </a:r>
            <a:br>
              <a:rPr lang="en-US" altLang="ja-JP" sz="1200" dirty="0" smtClean="0">
                <a:latin typeface="+mn-ea"/>
              </a:rPr>
            </a:br>
            <a:r>
              <a:rPr lang="ja-JP" altLang="en-US" sz="1200" dirty="0" smtClean="0">
                <a:latin typeface="+mn-ea"/>
              </a:rPr>
              <a:t>（プレイを予測したポジション）</a:t>
            </a:r>
            <a:endParaRPr lang="en-US" sz="1200" dirty="0" smtClean="0">
              <a:latin typeface="+mn-ea"/>
            </a:endParaRPr>
          </a:p>
          <a:p>
            <a:pPr marL="182563" indent="-182563">
              <a:buClr>
                <a:schemeClr val="tx1"/>
              </a:buClr>
              <a:buFont typeface="Wingdings" charset="2"/>
              <a:buChar char="l"/>
            </a:pPr>
            <a:r>
              <a:rPr lang="en-US" sz="1200" dirty="0" smtClean="0">
                <a:latin typeface="+mn-ea"/>
              </a:rPr>
              <a:t>Control of the Game &amp; Shot Clock</a:t>
            </a:r>
            <a:br>
              <a:rPr lang="en-US" sz="1200" dirty="0" smtClean="0">
                <a:latin typeface="+mn-ea"/>
              </a:rPr>
            </a:br>
            <a:r>
              <a:rPr lang="ja-JP" altLang="en-US" sz="1200" dirty="0" smtClean="0">
                <a:latin typeface="+mn-ea"/>
              </a:rPr>
              <a:t>ゲーム・クロックとショット・クロックの管理</a:t>
            </a:r>
            <a:endParaRPr lang="en-US" sz="1200" dirty="0" smtClean="0">
              <a:latin typeface="+mn-ea"/>
            </a:endParaRPr>
          </a:p>
          <a:p>
            <a:pPr marL="182563" indent="-182563">
              <a:buClr>
                <a:schemeClr val="tx1"/>
              </a:buClr>
              <a:buFont typeface="Wingdings" charset="2"/>
              <a:buChar char="l"/>
            </a:pPr>
            <a:r>
              <a:rPr lang="en-US" sz="1200" dirty="0" smtClean="0">
                <a:latin typeface="+mn-ea"/>
              </a:rPr>
              <a:t>“Close Down” position is for rotation.</a:t>
            </a:r>
            <a:br>
              <a:rPr lang="en-US" sz="1200" dirty="0" smtClean="0">
                <a:latin typeface="+mn-ea"/>
              </a:rPr>
            </a:br>
            <a:r>
              <a:rPr lang="ja-JP" altLang="en-US" sz="1200" dirty="0" smtClean="0">
                <a:latin typeface="+mn-ea"/>
              </a:rPr>
              <a:t>“クローズ・ダウン”はローテーションの予備動作のひとつ</a:t>
            </a:r>
            <a:endParaRPr lang="en-US" sz="1200" dirty="0" smtClean="0">
              <a:latin typeface="+mn-ea"/>
            </a:endParaRPr>
          </a:p>
        </p:txBody>
      </p:sp>
      <p:sp>
        <p:nvSpPr>
          <p:cNvPr id="54277" name="Pyöristetty suorakulmio 1"/>
          <p:cNvSpPr>
            <a:spLocks noChangeArrowheads="1"/>
          </p:cNvSpPr>
          <p:nvPr/>
        </p:nvSpPr>
        <p:spPr bwMode="auto">
          <a:xfrm>
            <a:off x="7122230" y="4572621"/>
            <a:ext cx="1205301" cy="363238"/>
          </a:xfrm>
          <a:prstGeom prst="roundRect">
            <a:avLst>
              <a:gd name="adj" fmla="val 16667"/>
            </a:avLst>
          </a:prstGeom>
          <a:solidFill>
            <a:srgbClr val="3366FF">
              <a:alpha val="70000"/>
            </a:srgbClr>
          </a:solidFill>
          <a:ln w="9525" algn="ctr">
            <a:solidFill>
              <a:srgbClr val="050036"/>
            </a:solidFill>
            <a:round/>
            <a:headEnd/>
            <a:tailEnd/>
          </a:ln>
        </p:spPr>
        <p:txBody>
          <a:bodyPr/>
          <a:lstStyle/>
          <a:p>
            <a:pPr algn="ctr"/>
            <a:endParaRPr lang="en-US"/>
          </a:p>
        </p:txBody>
      </p:sp>
      <p:sp>
        <p:nvSpPr>
          <p:cNvPr id="54279" name="Pyöristetty suorakulmio 28"/>
          <p:cNvSpPr>
            <a:spLocks noChangeArrowheads="1"/>
          </p:cNvSpPr>
          <p:nvPr/>
        </p:nvSpPr>
        <p:spPr bwMode="auto">
          <a:xfrm>
            <a:off x="4959236" y="4572620"/>
            <a:ext cx="1222288" cy="363239"/>
          </a:xfrm>
          <a:prstGeom prst="roundRect">
            <a:avLst>
              <a:gd name="adj" fmla="val 16667"/>
            </a:avLst>
          </a:prstGeom>
          <a:solidFill>
            <a:srgbClr val="3366FF">
              <a:alpha val="70000"/>
            </a:srgbClr>
          </a:solidFill>
          <a:ln w="9525" algn="ctr">
            <a:solidFill>
              <a:srgbClr val="050036"/>
            </a:solidFill>
            <a:round/>
            <a:headEnd/>
            <a:tailEnd/>
          </a:ln>
        </p:spPr>
        <p:txBody>
          <a:bodyPr/>
          <a:lstStyle/>
          <a:p>
            <a:pPr algn="ctr"/>
            <a:endParaRPr lang="en-US"/>
          </a:p>
        </p:txBody>
      </p:sp>
      <p:sp>
        <p:nvSpPr>
          <p:cNvPr id="3" name="TextBox 2"/>
          <p:cNvSpPr txBox="1"/>
          <p:nvPr/>
        </p:nvSpPr>
        <p:spPr>
          <a:xfrm>
            <a:off x="5630471" y="5444458"/>
            <a:ext cx="2039800" cy="646331"/>
          </a:xfrm>
          <a:prstGeom prst="rect">
            <a:avLst/>
          </a:prstGeom>
          <a:solidFill>
            <a:schemeClr val="bg1"/>
          </a:solidFill>
          <a:ln w="28575" cmpd="sng">
            <a:solidFill>
              <a:srgbClr val="FF0000"/>
            </a:solidFill>
          </a:ln>
        </p:spPr>
        <p:txBody>
          <a:bodyPr wrap="square" rtlCol="0">
            <a:spAutoFit/>
          </a:bodyPr>
          <a:lstStyle/>
          <a:p>
            <a:pPr algn="ctr"/>
            <a:r>
              <a:rPr lang="ja-JP" altLang="en-US" b="1" dirty="0" smtClean="0">
                <a:latin typeface="+mn-ea"/>
                <a:cs typeface="Univers 57 Condensed" charset="0"/>
              </a:rPr>
              <a:t>ノン・ワーキング</a:t>
            </a:r>
          </a:p>
          <a:p>
            <a:pPr algn="ctr"/>
            <a:r>
              <a:rPr lang="ja-JP" altLang="en-US" b="1" dirty="0" smtClean="0">
                <a:latin typeface="+mn-ea"/>
                <a:cs typeface="Univers 57 Condensed" charset="0"/>
              </a:rPr>
              <a:t>エリア</a:t>
            </a:r>
            <a:endParaRPr lang="en-US" b="1" dirty="0">
              <a:latin typeface="+mn-ea"/>
              <a:cs typeface="Univers 57 Condensed" charset="0"/>
            </a:endParaRPr>
          </a:p>
        </p:txBody>
      </p:sp>
      <p:sp>
        <p:nvSpPr>
          <p:cNvPr id="18" name="Tekstiruutu 34"/>
          <p:cNvSpPr txBox="1">
            <a:spLocks noChangeArrowheads="1"/>
          </p:cNvSpPr>
          <p:nvPr/>
        </p:nvSpPr>
        <p:spPr bwMode="auto">
          <a:xfrm>
            <a:off x="6012419" y="4416498"/>
            <a:ext cx="323513" cy="369332"/>
          </a:xfrm>
          <a:prstGeom prst="rect">
            <a:avLst/>
          </a:prstGeom>
          <a:noFill/>
          <a:ln w="9525">
            <a:noFill/>
            <a:miter lim="800000"/>
            <a:headEnd/>
            <a:tailEnd/>
          </a:ln>
        </p:spPr>
        <p:txBody>
          <a:bodyPr>
            <a:spAutoFit/>
          </a:bodyPr>
          <a:lstStyle/>
          <a:p>
            <a:pPr algn="ctr"/>
            <a:r>
              <a:rPr lang="fi-FI" b="1" dirty="0">
                <a:solidFill>
                  <a:srgbClr val="FF0000"/>
                </a:solidFill>
              </a:rPr>
              <a:t>x</a:t>
            </a:r>
            <a:endParaRPr lang="en-US" b="1" dirty="0">
              <a:solidFill>
                <a:srgbClr val="FF0000"/>
              </a:solidFill>
            </a:endParaRPr>
          </a:p>
        </p:txBody>
      </p:sp>
      <p:cxnSp>
        <p:nvCxnSpPr>
          <p:cNvPr id="22" name="Straight Connector 7"/>
          <p:cNvCxnSpPr/>
          <p:nvPr/>
        </p:nvCxnSpPr>
        <p:spPr bwMode="auto">
          <a:xfrm>
            <a:off x="6651877" y="5066604"/>
            <a:ext cx="7352" cy="377854"/>
          </a:xfrm>
          <a:prstGeom prst="line">
            <a:avLst/>
          </a:prstGeom>
          <a:gradFill rotWithShape="0">
            <a:gsLst>
              <a:gs pos="0">
                <a:srgbClr val="45A4FD"/>
              </a:gs>
              <a:gs pos="100000">
                <a:srgbClr val="113C83"/>
              </a:gs>
            </a:gsLst>
            <a:lin ang="5400000" scaled="1"/>
          </a:gradFill>
          <a:ln w="41275" cap="flat" cmpd="sng" algn="ctr">
            <a:solidFill>
              <a:srgbClr val="FF0000"/>
            </a:solidFill>
            <a:prstDash val="sysDot"/>
            <a:round/>
            <a:headEnd type="triangle" w="med" len="med"/>
            <a:tailEnd type="none" w="med" len="med"/>
          </a:ln>
          <a:effectLst/>
        </p:spPr>
      </p:cxnSp>
      <p:sp>
        <p:nvSpPr>
          <p:cNvPr id="25" name="Tekstiruutu 34"/>
          <p:cNvSpPr txBox="1">
            <a:spLocks noChangeArrowheads="1"/>
          </p:cNvSpPr>
          <p:nvPr/>
        </p:nvSpPr>
        <p:spPr bwMode="auto">
          <a:xfrm>
            <a:off x="6996888" y="4415336"/>
            <a:ext cx="323513" cy="369332"/>
          </a:xfrm>
          <a:prstGeom prst="rect">
            <a:avLst/>
          </a:prstGeom>
          <a:noFill/>
          <a:ln w="9525">
            <a:noFill/>
            <a:miter lim="800000"/>
            <a:headEnd/>
            <a:tailEnd/>
          </a:ln>
        </p:spPr>
        <p:txBody>
          <a:bodyPr>
            <a:spAutoFit/>
          </a:bodyPr>
          <a:lstStyle/>
          <a:p>
            <a:pPr algn="ctr"/>
            <a:r>
              <a:rPr lang="fi-FI" b="1" dirty="0">
                <a:solidFill>
                  <a:srgbClr val="FF0000"/>
                </a:solidFill>
              </a:rPr>
              <a:t>x</a:t>
            </a:r>
            <a:endParaRPr lang="en-US" b="1" dirty="0">
              <a:solidFill>
                <a:srgbClr val="FF0000"/>
              </a:solidFill>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525" y="4581566"/>
            <a:ext cx="940706" cy="485038"/>
          </a:xfrm>
          <a:prstGeom prst="rect">
            <a:avLst/>
          </a:prstGeom>
        </p:spPr>
      </p:pic>
      <p:pic>
        <p:nvPicPr>
          <p:cNvPr id="27" name="Kuva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51195">
            <a:off x="5563792" y="4570422"/>
            <a:ext cx="320886" cy="287996"/>
          </a:xfrm>
          <a:prstGeom prst="rect">
            <a:avLst/>
          </a:prstGeom>
        </p:spPr>
      </p:pic>
      <p:pic>
        <p:nvPicPr>
          <p:cNvPr id="29" name="Kuva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67390">
            <a:off x="7359797" y="4551403"/>
            <a:ext cx="320886" cy="287996"/>
          </a:xfrm>
          <a:prstGeom prst="rect">
            <a:avLst/>
          </a:prstGeom>
        </p:spPr>
      </p:pic>
      <p:cxnSp>
        <p:nvCxnSpPr>
          <p:cNvPr id="30" name="Straight Connector 7"/>
          <p:cNvCxnSpPr/>
          <p:nvPr/>
        </p:nvCxnSpPr>
        <p:spPr bwMode="auto">
          <a:xfrm flipV="1">
            <a:off x="5860143" y="4188850"/>
            <a:ext cx="709391" cy="446412"/>
          </a:xfrm>
          <a:prstGeom prst="line">
            <a:avLst/>
          </a:prstGeom>
          <a:gradFill rotWithShape="0">
            <a:gsLst>
              <a:gs pos="0">
                <a:srgbClr val="45A4FD"/>
              </a:gs>
              <a:gs pos="100000">
                <a:srgbClr val="113C83"/>
              </a:gs>
            </a:gsLst>
            <a:lin ang="5400000" scaled="1"/>
          </a:gradFill>
          <a:ln w="19050" cap="flat" cmpd="sng" algn="ctr">
            <a:solidFill>
              <a:schemeClr val="bg1"/>
            </a:solidFill>
            <a:prstDash val="solid"/>
            <a:round/>
            <a:headEnd type="none" w="med" len="med"/>
            <a:tailEnd type="triangle" w="med" len="med"/>
          </a:ln>
          <a:effectLst/>
        </p:spPr>
      </p:cxnSp>
      <p:cxnSp>
        <p:nvCxnSpPr>
          <p:cNvPr id="33" name="Straight Connector 7"/>
          <p:cNvCxnSpPr>
            <a:stCxn id="29" idx="0"/>
          </p:cNvCxnSpPr>
          <p:nvPr/>
        </p:nvCxnSpPr>
        <p:spPr bwMode="auto">
          <a:xfrm flipH="1" flipV="1">
            <a:off x="6749302" y="4188850"/>
            <a:ext cx="657142" cy="418314"/>
          </a:xfrm>
          <a:prstGeom prst="line">
            <a:avLst/>
          </a:prstGeom>
          <a:gradFill rotWithShape="0">
            <a:gsLst>
              <a:gs pos="0">
                <a:srgbClr val="45A4FD"/>
              </a:gs>
              <a:gs pos="100000">
                <a:srgbClr val="113C83"/>
              </a:gs>
            </a:gsLst>
            <a:lin ang="5400000" scaled="1"/>
          </a:gradFill>
          <a:ln w="19050" cap="flat" cmpd="sng" algn="ctr">
            <a:solidFill>
              <a:schemeClr val="bg1"/>
            </a:solidFill>
            <a:prstDash val="solid"/>
            <a:round/>
            <a:headEnd type="none" w="med" len="med"/>
            <a:tailEnd type="triangle" w="med" len="med"/>
          </a:ln>
          <a:effectLst/>
        </p:spPr>
      </p:cxnSp>
      <p:sp>
        <p:nvSpPr>
          <p:cNvPr id="24"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a:latin typeface="Fiba"/>
                <a:cs typeface="Fiba"/>
              </a:rPr>
              <a:t>INDIVIDUAL / LEAD</a:t>
            </a:r>
            <a:endParaRPr lang="en-US" altLang="ja-JP" sz="2400" b="1" dirty="0">
              <a:latin typeface="Fiba"/>
              <a:cs typeface="Fiba"/>
            </a:endParaRPr>
          </a:p>
        </p:txBody>
      </p:sp>
      <p:sp>
        <p:nvSpPr>
          <p:cNvPr id="6" name="TextBox 5"/>
          <p:cNvSpPr txBox="1"/>
          <p:nvPr/>
        </p:nvSpPr>
        <p:spPr>
          <a:xfrm>
            <a:off x="7357889" y="2884349"/>
            <a:ext cx="995935" cy="738664"/>
          </a:xfrm>
          <a:prstGeom prst="rect">
            <a:avLst/>
          </a:prstGeom>
          <a:solidFill>
            <a:schemeClr val="bg1"/>
          </a:solidFill>
          <a:ln w="38100">
            <a:solidFill>
              <a:srgbClr val="FF0000"/>
            </a:solidFill>
          </a:ln>
        </p:spPr>
        <p:txBody>
          <a:bodyPr wrap="square" rtlCol="0">
            <a:spAutoFit/>
          </a:bodyPr>
          <a:lstStyle/>
          <a:p>
            <a:pPr algn="ctr"/>
            <a:r>
              <a:rPr lang="en-US" sz="1400" dirty="0">
                <a:latin typeface="+mn-ea"/>
              </a:rPr>
              <a:t>Close Down position</a:t>
            </a:r>
          </a:p>
        </p:txBody>
      </p:sp>
      <p:cxnSp>
        <p:nvCxnSpPr>
          <p:cNvPr id="8" name="Straight Connector 7"/>
          <p:cNvCxnSpPr>
            <a:endCxn id="6" idx="2"/>
          </p:cNvCxnSpPr>
          <p:nvPr/>
        </p:nvCxnSpPr>
        <p:spPr bwMode="auto">
          <a:xfrm flipV="1">
            <a:off x="7214602" y="3623013"/>
            <a:ext cx="641255" cy="901803"/>
          </a:xfrm>
          <a:prstGeom prst="line">
            <a:avLst/>
          </a:prstGeom>
          <a:gradFill rotWithShape="0">
            <a:gsLst>
              <a:gs pos="0">
                <a:srgbClr val="45A4FD"/>
              </a:gs>
              <a:gs pos="100000">
                <a:srgbClr val="113C83"/>
              </a:gs>
            </a:gsLst>
            <a:lin ang="5400000" scaled="1"/>
          </a:gradFill>
          <a:ln w="38100" cap="flat" cmpd="sng" algn="ctr">
            <a:solidFill>
              <a:srgbClr val="FF0000"/>
            </a:solidFill>
            <a:prstDash val="sysDash"/>
            <a:round/>
            <a:headEnd type="triangle" w="med" len="med"/>
            <a:tailEnd type="none" w="med" len="med"/>
          </a:ln>
          <a:effectLst/>
        </p:spPr>
      </p:cxnSp>
    </p:spTree>
    <p:extLst>
      <p:ext uri="{BB962C8B-B14F-4D97-AF65-F5344CB8AC3E}">
        <p14:creationId xmlns:p14="http://schemas.microsoft.com/office/powerpoint/2010/main" val="3937527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sällön paikkamerkki 2" descr="L_45°_position_ref_LOW.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67544" y="1196752"/>
            <a:ext cx="7494270" cy="4133850"/>
          </a:xfrm>
          <a:prstGeom prst="roundRect">
            <a:avLst>
              <a:gd name="adj" fmla="val 11111"/>
            </a:avLst>
          </a:prstGeom>
          <a:ln w="190500" cap="rnd">
            <a:solidFill>
              <a:srgbClr val="3366FF"/>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LEAD – OPEN ANGLE &amp; 45°</a:t>
            </a:r>
            <a:endParaRPr lang="en-US" altLang="ja-JP" sz="2400" b="1" dirty="0">
              <a:latin typeface="Fiba"/>
              <a:cs typeface="Fiba"/>
            </a:endParaRPr>
          </a:p>
        </p:txBody>
      </p:sp>
      <p:pic>
        <p:nvPicPr>
          <p:cNvPr id="2" name="図 1"/>
          <p:cNvPicPr>
            <a:picLocks noChangeAspect="1"/>
          </p:cNvPicPr>
          <p:nvPr/>
        </p:nvPicPr>
        <p:blipFill>
          <a:blip r:embed="rId4"/>
          <a:stretch>
            <a:fillRect/>
          </a:stretch>
        </p:blipFill>
        <p:spPr>
          <a:xfrm>
            <a:off x="5508104" y="3861048"/>
            <a:ext cx="3462398" cy="2022241"/>
          </a:xfrm>
          <a:prstGeom prst="rect">
            <a:avLst/>
          </a:prstGeom>
        </p:spPr>
      </p:pic>
    </p:spTree>
    <p:extLst>
      <p:ext uri="{BB962C8B-B14F-4D97-AF65-F5344CB8AC3E}">
        <p14:creationId xmlns:p14="http://schemas.microsoft.com/office/powerpoint/2010/main" val="2867175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Kuva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448" y="1412666"/>
            <a:ext cx="4816432" cy="3875622"/>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9800000" lon="0" rev="0"/>
            </a:camera>
            <a:lightRig rig="twoPt" dir="t">
              <a:rot lat="0" lon="0" rev="7200000"/>
            </a:lightRig>
          </a:scene3d>
          <a:sp3d prstMaterial="matte">
            <a:bevelT w="22860" h="12700"/>
            <a:contourClr>
              <a:srgbClr val="FFFFFF"/>
            </a:contourClr>
          </a:sp3d>
        </p:spPr>
      </p:pic>
      <p:sp>
        <p:nvSpPr>
          <p:cNvPr id="21" name="Tasakylkinen kolmio 8"/>
          <p:cNvSpPr>
            <a:spLocks noChangeArrowheads="1"/>
          </p:cNvSpPr>
          <p:nvPr/>
        </p:nvSpPr>
        <p:spPr bwMode="auto">
          <a:xfrm rot="3813254">
            <a:off x="6375267" y="2549272"/>
            <a:ext cx="1834439" cy="1839896"/>
          </a:xfrm>
          <a:custGeom>
            <a:avLst/>
            <a:gdLst>
              <a:gd name="connsiteX0" fmla="*/ 0 w 1812507"/>
              <a:gd name="connsiteY0" fmla="*/ 1909512 h 1909512"/>
              <a:gd name="connsiteX1" fmla="*/ 906254 w 1812507"/>
              <a:gd name="connsiteY1" fmla="*/ 0 h 1909512"/>
              <a:gd name="connsiteX2" fmla="*/ 1812507 w 1812507"/>
              <a:gd name="connsiteY2" fmla="*/ 1909512 h 1909512"/>
              <a:gd name="connsiteX3" fmla="*/ 0 w 1812507"/>
              <a:gd name="connsiteY3" fmla="*/ 1909512 h 1909512"/>
              <a:gd name="connsiteX0" fmla="*/ 0 w 1751900"/>
              <a:gd name="connsiteY0" fmla="*/ 1909512 h 1909512"/>
              <a:gd name="connsiteX1" fmla="*/ 906254 w 1751900"/>
              <a:gd name="connsiteY1" fmla="*/ 0 h 1909512"/>
              <a:gd name="connsiteX2" fmla="*/ 1751900 w 1751900"/>
              <a:gd name="connsiteY2" fmla="*/ 1728947 h 1909512"/>
              <a:gd name="connsiteX3" fmla="*/ 0 w 1751900"/>
              <a:gd name="connsiteY3" fmla="*/ 1909512 h 1909512"/>
              <a:gd name="connsiteX0" fmla="*/ 0 w 1834439"/>
              <a:gd name="connsiteY0" fmla="*/ 1852622 h 1852622"/>
              <a:gd name="connsiteX1" fmla="*/ 988793 w 1834439"/>
              <a:gd name="connsiteY1" fmla="*/ 0 h 1852622"/>
              <a:gd name="connsiteX2" fmla="*/ 1834439 w 1834439"/>
              <a:gd name="connsiteY2" fmla="*/ 1728947 h 1852622"/>
              <a:gd name="connsiteX3" fmla="*/ 0 w 1834439"/>
              <a:gd name="connsiteY3" fmla="*/ 1852622 h 1852622"/>
              <a:gd name="connsiteX0" fmla="*/ 0 w 1834439"/>
              <a:gd name="connsiteY0" fmla="*/ 1839896 h 1839896"/>
              <a:gd name="connsiteX1" fmla="*/ 966629 w 1834439"/>
              <a:gd name="connsiteY1" fmla="*/ 0 h 1839896"/>
              <a:gd name="connsiteX2" fmla="*/ 1834439 w 1834439"/>
              <a:gd name="connsiteY2" fmla="*/ 1716221 h 1839896"/>
              <a:gd name="connsiteX3" fmla="*/ 0 w 1834439"/>
              <a:gd name="connsiteY3" fmla="*/ 1839896 h 1839896"/>
              <a:gd name="connsiteX0" fmla="*/ 0 w 1834439"/>
              <a:gd name="connsiteY0" fmla="*/ 1839896 h 1839896"/>
              <a:gd name="connsiteX1" fmla="*/ 966629 w 1834439"/>
              <a:gd name="connsiteY1" fmla="*/ 0 h 1839896"/>
              <a:gd name="connsiteX2" fmla="*/ 1834439 w 1834439"/>
              <a:gd name="connsiteY2" fmla="*/ 1716221 h 1839896"/>
              <a:gd name="connsiteX3" fmla="*/ 0 w 1834439"/>
              <a:gd name="connsiteY3" fmla="*/ 1839896 h 1839896"/>
            </a:gdLst>
            <a:ahLst/>
            <a:cxnLst>
              <a:cxn ang="0">
                <a:pos x="connsiteX0" y="connsiteY0"/>
              </a:cxn>
              <a:cxn ang="0">
                <a:pos x="connsiteX1" y="connsiteY1"/>
              </a:cxn>
              <a:cxn ang="0">
                <a:pos x="connsiteX2" y="connsiteY2"/>
              </a:cxn>
              <a:cxn ang="0">
                <a:pos x="connsiteX3" y="connsiteY3"/>
              </a:cxn>
            </a:cxnLst>
            <a:rect l="l" t="t" r="r" b="b"/>
            <a:pathLst>
              <a:path w="1834439" h="1839896">
                <a:moveTo>
                  <a:pt x="0" y="1839896"/>
                </a:moveTo>
                <a:lnTo>
                  <a:pt x="966629" y="0"/>
                </a:lnTo>
                <a:cubicBezTo>
                  <a:pt x="1271749" y="572042"/>
                  <a:pt x="1545169" y="1144147"/>
                  <a:pt x="1834439" y="1716221"/>
                </a:cubicBezTo>
                <a:lnTo>
                  <a:pt x="0" y="1839896"/>
                </a:lnTo>
                <a:close/>
              </a:path>
            </a:pathLst>
          </a:custGeom>
          <a:solidFill>
            <a:srgbClr val="FF0000">
              <a:alpha val="30196"/>
            </a:srgbClr>
          </a:solidFill>
          <a:ln w="19050" cmpd="sng" algn="ctr">
            <a:solidFill>
              <a:srgbClr val="050036"/>
            </a:solidFill>
            <a:prstDash val="dash"/>
            <a:round/>
            <a:headEnd/>
            <a:tailEnd/>
          </a:ln>
        </p:spPr>
        <p:txBody>
          <a:bodyPr/>
          <a:lstStyle/>
          <a:p>
            <a:pPr algn="ctr"/>
            <a:endParaRPr lang="en-US"/>
          </a:p>
        </p:txBody>
      </p:sp>
      <p:pic>
        <p:nvPicPr>
          <p:cNvPr id="26" name="Kuv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614926">
            <a:off x="7837922" y="2983894"/>
            <a:ext cx="413195" cy="359997"/>
          </a:xfrm>
          <a:prstGeom prst="rect">
            <a:avLst/>
          </a:prstGeom>
        </p:spPr>
      </p:pic>
      <p:pic>
        <p:nvPicPr>
          <p:cNvPr id="29" name="Kuva 28" descr="A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1829" y="2368545"/>
            <a:ext cx="288239" cy="288239"/>
          </a:xfrm>
          <a:prstGeom prst="rect">
            <a:avLst/>
          </a:prstGeom>
        </p:spPr>
      </p:pic>
      <p:pic>
        <p:nvPicPr>
          <p:cNvPr id="30" name="Kuva 29" descr="B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72224" y="2674241"/>
            <a:ext cx="288239" cy="288239"/>
          </a:xfrm>
          <a:prstGeom prst="rect">
            <a:avLst/>
          </a:prstGeom>
        </p:spPr>
      </p:pic>
      <p:pic>
        <p:nvPicPr>
          <p:cNvPr id="31" name="Picture 12" descr="pilot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16626" y="2171898"/>
            <a:ext cx="473442" cy="393293"/>
          </a:xfrm>
          <a:prstGeom prst="rect">
            <a:avLst/>
          </a:prstGeom>
          <a:noFill/>
          <a:ln w="9525">
            <a:noFill/>
            <a:miter lim="800000"/>
            <a:headEnd/>
            <a:tailEnd/>
          </a:ln>
        </p:spPr>
      </p:pic>
      <p:pic>
        <p:nvPicPr>
          <p:cNvPr id="28" name="Kuva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205646">
            <a:off x="5259822" y="4595308"/>
            <a:ext cx="411029" cy="368899"/>
          </a:xfrm>
          <a:prstGeom prst="rect">
            <a:avLst/>
          </a:prstGeom>
        </p:spPr>
      </p:pic>
      <p:pic>
        <p:nvPicPr>
          <p:cNvPr id="27" name="Kuva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818816">
            <a:off x="4896695" y="2108979"/>
            <a:ext cx="401110" cy="359997"/>
          </a:xfrm>
          <a:prstGeom prst="rect">
            <a:avLst/>
          </a:prstGeom>
        </p:spPr>
      </p:pic>
      <p:sp>
        <p:nvSpPr>
          <p:cNvPr id="14" name="Sisällön paikkamerkki 2"/>
          <p:cNvSpPr txBox="1">
            <a:spLocks/>
          </p:cNvSpPr>
          <p:nvPr/>
        </p:nvSpPr>
        <p:spPr>
          <a:xfrm>
            <a:off x="204624" y="980729"/>
            <a:ext cx="3822823" cy="460851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388" indent="-179388">
              <a:lnSpc>
                <a:spcPct val="125000"/>
              </a:lnSpc>
              <a:buClr>
                <a:schemeClr val="tx1"/>
              </a:buClr>
              <a:buSzPct val="125000"/>
              <a:buFont typeface="Wingdings" charset="2"/>
              <a:buChar char="l"/>
            </a:pPr>
            <a:r>
              <a:rPr lang="en-US" sz="1400" dirty="0" smtClean="0">
                <a:latin typeface="+mn-ea"/>
              </a:rPr>
              <a:t>If drives comes through the key from weak side, Center has the primary.</a:t>
            </a:r>
            <a:br>
              <a:rPr lang="en-US" sz="1400" dirty="0" smtClean="0">
                <a:latin typeface="+mn-ea"/>
              </a:rPr>
            </a:br>
            <a:r>
              <a:rPr lang="ja-JP" altLang="en-US" sz="1400" dirty="0" smtClean="0">
                <a:latin typeface="+mn-ea"/>
              </a:rPr>
              <a:t>ドライブがウィークサイドのキーに入ってくるドライブに対しては、</a:t>
            </a:r>
            <a:r>
              <a:rPr lang="en-US" altLang="ja-JP" sz="1400" dirty="0" smtClean="0">
                <a:latin typeface="+mn-ea"/>
              </a:rPr>
              <a:t>C</a:t>
            </a:r>
            <a:r>
              <a:rPr lang="ja-JP" altLang="en-US" sz="1400" dirty="0" smtClean="0">
                <a:latin typeface="+mn-ea"/>
              </a:rPr>
              <a:t>のプライマリ</a:t>
            </a:r>
            <a:endParaRPr lang="en-US" altLang="ja-JP" sz="1400" dirty="0" smtClean="0">
              <a:latin typeface="+mn-ea"/>
            </a:endParaRPr>
          </a:p>
          <a:p>
            <a:pPr marL="179388" indent="-179388">
              <a:lnSpc>
                <a:spcPct val="125000"/>
              </a:lnSpc>
              <a:buClr>
                <a:schemeClr val="tx1"/>
              </a:buClr>
              <a:buSzPct val="125000"/>
              <a:buFont typeface="Wingdings" charset="2"/>
              <a:buChar char="l"/>
            </a:pPr>
            <a:endParaRPr lang="en-US" sz="1400" dirty="0" smtClean="0">
              <a:latin typeface="+mn-ea"/>
            </a:endParaRPr>
          </a:p>
          <a:p>
            <a:pPr marL="179388" indent="-179388">
              <a:lnSpc>
                <a:spcPct val="125000"/>
              </a:lnSpc>
              <a:buClr>
                <a:schemeClr val="tx1"/>
              </a:buClr>
              <a:buSzPct val="125000"/>
              <a:buFont typeface="Wingdings" charset="2"/>
              <a:buChar char="l"/>
            </a:pPr>
            <a:r>
              <a:rPr lang="en-US" sz="1400" dirty="0" smtClean="0">
                <a:latin typeface="+mn-ea"/>
              </a:rPr>
              <a:t>He needs to adjust position (before drive – read the play) one-two steps to the court.</a:t>
            </a:r>
            <a:br>
              <a:rPr lang="en-US" sz="1400" dirty="0" smtClean="0">
                <a:latin typeface="+mn-ea"/>
              </a:rPr>
            </a:br>
            <a:r>
              <a:rPr lang="en-US" altLang="ja-JP" sz="1400" dirty="0" smtClean="0">
                <a:latin typeface="+mn-ea"/>
              </a:rPr>
              <a:t>C</a:t>
            </a:r>
            <a:r>
              <a:rPr lang="ja-JP" altLang="en-US" sz="1400" dirty="0" smtClean="0">
                <a:latin typeface="+mn-ea"/>
              </a:rPr>
              <a:t>はドライブが始まる前にドライブを予測してポジション・アジャストし、コート内に１，２歩入る</a:t>
            </a:r>
            <a:endParaRPr lang="en-US" altLang="ja-JP" sz="1400" dirty="0" smtClean="0">
              <a:latin typeface="+mn-ea"/>
            </a:endParaRPr>
          </a:p>
          <a:p>
            <a:pPr marL="179388" indent="-179388">
              <a:lnSpc>
                <a:spcPct val="125000"/>
              </a:lnSpc>
              <a:buClr>
                <a:schemeClr val="tx1"/>
              </a:buClr>
              <a:buSzPct val="125000"/>
              <a:buFont typeface="Wingdings" charset="2"/>
              <a:buChar char="l"/>
            </a:pPr>
            <a:endParaRPr lang="en-US" sz="1400" dirty="0" smtClean="0">
              <a:latin typeface="+mn-ea"/>
            </a:endParaRPr>
          </a:p>
          <a:p>
            <a:pPr marL="179388" indent="-179388">
              <a:lnSpc>
                <a:spcPct val="125000"/>
              </a:lnSpc>
              <a:buClr>
                <a:schemeClr val="tx1"/>
              </a:buClr>
              <a:buSzPct val="125000"/>
              <a:buFont typeface="Wingdings" charset="2"/>
              <a:buChar char="l"/>
            </a:pPr>
            <a:r>
              <a:rPr lang="en-US" sz="1400" dirty="0" smtClean="0">
                <a:latin typeface="+mn-ea"/>
              </a:rPr>
              <a:t>Normally this play is not for the Lead (no cross call), only if contact is low (hacking) and from Lead side.</a:t>
            </a:r>
            <a:br>
              <a:rPr lang="en-US" sz="1400" dirty="0" smtClean="0">
                <a:latin typeface="+mn-ea"/>
              </a:rPr>
            </a:br>
            <a:r>
              <a:rPr lang="ja-JP" altLang="en-US" sz="1400" dirty="0">
                <a:latin typeface="+mn-ea"/>
              </a:rPr>
              <a:t>起きた</a:t>
            </a:r>
            <a:r>
              <a:rPr lang="ja-JP" altLang="en-US" sz="1400" dirty="0" smtClean="0">
                <a:latin typeface="+mn-ea"/>
              </a:rPr>
              <a:t>接触がハッキングなどのリードからオープン・ルックでない限り、通常これは</a:t>
            </a:r>
            <a:r>
              <a:rPr lang="en-US" altLang="ja-JP" sz="1400" dirty="0" smtClean="0">
                <a:latin typeface="+mn-ea"/>
              </a:rPr>
              <a:t>C</a:t>
            </a:r>
            <a:r>
              <a:rPr lang="ja-JP" altLang="en-US" sz="1400" dirty="0" smtClean="0">
                <a:latin typeface="+mn-ea"/>
              </a:rPr>
              <a:t>のプライマリで</a:t>
            </a:r>
            <a:r>
              <a:rPr lang="en-US" altLang="ja-JP" sz="1400" dirty="0">
                <a:latin typeface="+mn-ea"/>
              </a:rPr>
              <a:t>L</a:t>
            </a:r>
            <a:r>
              <a:rPr lang="ja-JP" altLang="en-US" sz="1400" dirty="0" smtClean="0">
                <a:latin typeface="+mn-ea"/>
              </a:rPr>
              <a:t>のプライマリではない</a:t>
            </a:r>
            <a:endParaRPr lang="en-US" sz="1400" dirty="0">
              <a:latin typeface="+mn-ea"/>
            </a:endParaRPr>
          </a:p>
        </p:txBody>
      </p:sp>
      <p:sp>
        <p:nvSpPr>
          <p:cNvPr id="16" name="Puolivapaa piirto 15"/>
          <p:cNvSpPr/>
          <p:nvPr/>
        </p:nvSpPr>
        <p:spPr>
          <a:xfrm rot="4125265" flipV="1">
            <a:off x="6011652" y="3122265"/>
            <a:ext cx="1257801" cy="657724"/>
          </a:xfrm>
          <a:custGeom>
            <a:avLst/>
            <a:gdLst>
              <a:gd name="connsiteX0" fmla="*/ 0 w 1555047"/>
              <a:gd name="connsiteY0" fmla="*/ 868184 h 868184"/>
              <a:gd name="connsiteX1" fmla="*/ 777523 w 1555047"/>
              <a:gd name="connsiteY1" fmla="*/ 712688 h 868184"/>
              <a:gd name="connsiteX2" fmla="*/ 1360666 w 1555047"/>
              <a:gd name="connsiteY2" fmla="*/ 168454 h 868184"/>
              <a:gd name="connsiteX3" fmla="*/ 1555047 w 1555047"/>
              <a:gd name="connsiteY3" fmla="*/ 0 h 868184"/>
              <a:gd name="connsiteX0" fmla="*/ 0 w 1555047"/>
              <a:gd name="connsiteY0" fmla="*/ 868184 h 868184"/>
              <a:gd name="connsiteX1" fmla="*/ 777523 w 1555047"/>
              <a:gd name="connsiteY1" fmla="*/ 712688 h 868184"/>
              <a:gd name="connsiteX2" fmla="*/ 1422556 w 1555047"/>
              <a:gd name="connsiteY2" fmla="*/ 174025 h 868184"/>
              <a:gd name="connsiteX3" fmla="*/ 1555047 w 1555047"/>
              <a:gd name="connsiteY3" fmla="*/ 0 h 868184"/>
              <a:gd name="connsiteX0" fmla="*/ 0 w 1555047"/>
              <a:gd name="connsiteY0" fmla="*/ 868184 h 868184"/>
              <a:gd name="connsiteX1" fmla="*/ 777523 w 1555047"/>
              <a:gd name="connsiteY1" fmla="*/ 712688 h 868184"/>
              <a:gd name="connsiteX2" fmla="*/ 1422556 w 1555047"/>
              <a:gd name="connsiteY2" fmla="*/ 174025 h 868184"/>
              <a:gd name="connsiteX3" fmla="*/ 1555047 w 1555047"/>
              <a:gd name="connsiteY3" fmla="*/ 0 h 868184"/>
              <a:gd name="connsiteX0" fmla="*/ 0 w 1555047"/>
              <a:gd name="connsiteY0" fmla="*/ 868184 h 868184"/>
              <a:gd name="connsiteX1" fmla="*/ 777523 w 1555047"/>
              <a:gd name="connsiteY1" fmla="*/ 712688 h 868184"/>
              <a:gd name="connsiteX2" fmla="*/ 1555047 w 1555047"/>
              <a:gd name="connsiteY2" fmla="*/ 0 h 868184"/>
              <a:gd name="connsiteX0" fmla="*/ 0 w 1555047"/>
              <a:gd name="connsiteY0" fmla="*/ 868184 h 868184"/>
              <a:gd name="connsiteX1" fmla="*/ 777523 w 1555047"/>
              <a:gd name="connsiteY1" fmla="*/ 712688 h 868184"/>
              <a:gd name="connsiteX2" fmla="*/ 1555047 w 1555047"/>
              <a:gd name="connsiteY2" fmla="*/ 0 h 868184"/>
              <a:gd name="connsiteX0" fmla="*/ 0 w 1555047"/>
              <a:gd name="connsiteY0" fmla="*/ 868184 h 868184"/>
              <a:gd name="connsiteX1" fmla="*/ 820220 w 1555047"/>
              <a:gd name="connsiteY1" fmla="*/ 744697 h 868184"/>
              <a:gd name="connsiteX2" fmla="*/ 1555047 w 1555047"/>
              <a:gd name="connsiteY2" fmla="*/ 0 h 868184"/>
              <a:gd name="connsiteX0" fmla="*/ 0 w 1587186"/>
              <a:gd name="connsiteY0" fmla="*/ 812982 h 812982"/>
              <a:gd name="connsiteX1" fmla="*/ 820220 w 1587186"/>
              <a:gd name="connsiteY1" fmla="*/ 689495 h 812982"/>
              <a:gd name="connsiteX2" fmla="*/ 1587186 w 1587186"/>
              <a:gd name="connsiteY2" fmla="*/ 0 h 812982"/>
              <a:gd name="connsiteX0" fmla="*/ 0 w 1587186"/>
              <a:gd name="connsiteY0" fmla="*/ 812982 h 812982"/>
              <a:gd name="connsiteX1" fmla="*/ 842288 w 1587186"/>
              <a:gd name="connsiteY1" fmla="*/ 719645 h 812982"/>
              <a:gd name="connsiteX2" fmla="*/ 1587186 w 1587186"/>
              <a:gd name="connsiteY2" fmla="*/ 0 h 812982"/>
              <a:gd name="connsiteX0" fmla="*/ 0 w 1700894"/>
              <a:gd name="connsiteY0" fmla="*/ 826886 h 826886"/>
              <a:gd name="connsiteX1" fmla="*/ 955996 w 1700894"/>
              <a:gd name="connsiteY1" fmla="*/ 719645 h 826886"/>
              <a:gd name="connsiteX2" fmla="*/ 1700894 w 1700894"/>
              <a:gd name="connsiteY2" fmla="*/ 0 h 826886"/>
              <a:gd name="connsiteX0" fmla="*/ 0 w 1700894"/>
              <a:gd name="connsiteY0" fmla="*/ 826886 h 882546"/>
              <a:gd name="connsiteX1" fmla="*/ 955996 w 1700894"/>
              <a:gd name="connsiteY1" fmla="*/ 719645 h 882546"/>
              <a:gd name="connsiteX2" fmla="*/ 1700894 w 1700894"/>
              <a:gd name="connsiteY2" fmla="*/ 0 h 882546"/>
              <a:gd name="connsiteX0" fmla="*/ 0 w 1700894"/>
              <a:gd name="connsiteY0" fmla="*/ 826886 h 906114"/>
              <a:gd name="connsiteX1" fmla="*/ 955996 w 1700894"/>
              <a:gd name="connsiteY1" fmla="*/ 719645 h 906114"/>
              <a:gd name="connsiteX2" fmla="*/ 1700894 w 1700894"/>
              <a:gd name="connsiteY2" fmla="*/ 0 h 906114"/>
              <a:gd name="connsiteX0" fmla="*/ 0 w 1700894"/>
              <a:gd name="connsiteY0" fmla="*/ 826886 h 858642"/>
              <a:gd name="connsiteX1" fmla="*/ 1022211 w 1700894"/>
              <a:gd name="connsiteY1" fmla="*/ 637087 h 858642"/>
              <a:gd name="connsiteX2" fmla="*/ 1700894 w 1700894"/>
              <a:gd name="connsiteY2" fmla="*/ 0 h 858642"/>
              <a:gd name="connsiteX0" fmla="*/ 0 w 1700894"/>
              <a:gd name="connsiteY0" fmla="*/ 826886 h 897612"/>
              <a:gd name="connsiteX1" fmla="*/ 940643 w 1700894"/>
              <a:gd name="connsiteY1" fmla="*/ 706192 h 897612"/>
              <a:gd name="connsiteX2" fmla="*/ 1700894 w 1700894"/>
              <a:gd name="connsiteY2" fmla="*/ 0 h 897612"/>
              <a:gd name="connsiteX0" fmla="*/ 0 w 1700894"/>
              <a:gd name="connsiteY0" fmla="*/ 826886 h 834500"/>
              <a:gd name="connsiteX1" fmla="*/ 940643 w 1700894"/>
              <a:gd name="connsiteY1" fmla="*/ 706192 h 834500"/>
              <a:gd name="connsiteX2" fmla="*/ 1700894 w 1700894"/>
              <a:gd name="connsiteY2" fmla="*/ 0 h 834500"/>
              <a:gd name="connsiteX0" fmla="*/ 655 w 1701549"/>
              <a:gd name="connsiteY0" fmla="*/ 826886 h 844895"/>
              <a:gd name="connsiteX1" fmla="*/ 941298 w 1701549"/>
              <a:gd name="connsiteY1" fmla="*/ 706192 h 844895"/>
              <a:gd name="connsiteX2" fmla="*/ 1701549 w 1701549"/>
              <a:gd name="connsiteY2" fmla="*/ 0 h 844895"/>
              <a:gd name="connsiteX0" fmla="*/ 655 w 1701549"/>
              <a:gd name="connsiteY0" fmla="*/ 827831 h 845840"/>
              <a:gd name="connsiteX1" fmla="*/ 941298 w 1701549"/>
              <a:gd name="connsiteY1" fmla="*/ 707137 h 845840"/>
              <a:gd name="connsiteX2" fmla="*/ 1701549 w 1701549"/>
              <a:gd name="connsiteY2" fmla="*/ 945 h 845840"/>
              <a:gd name="connsiteX0" fmla="*/ 722 w 1701616"/>
              <a:gd name="connsiteY0" fmla="*/ 827850 h 849532"/>
              <a:gd name="connsiteX1" fmla="*/ 941365 w 1701616"/>
              <a:gd name="connsiteY1" fmla="*/ 707156 h 849532"/>
              <a:gd name="connsiteX2" fmla="*/ 1701616 w 1701616"/>
              <a:gd name="connsiteY2" fmla="*/ 964 h 849532"/>
              <a:gd name="connsiteX0" fmla="*/ 647 w 1701541"/>
              <a:gd name="connsiteY0" fmla="*/ 827933 h 835241"/>
              <a:gd name="connsiteX1" fmla="*/ 1003664 w 1701541"/>
              <a:gd name="connsiteY1" fmla="*/ 664571 h 835241"/>
              <a:gd name="connsiteX2" fmla="*/ 1701541 w 1701541"/>
              <a:gd name="connsiteY2" fmla="*/ 1047 h 835241"/>
              <a:gd name="connsiteX0" fmla="*/ 647 w 1701541"/>
              <a:gd name="connsiteY0" fmla="*/ 827933 h 835241"/>
              <a:gd name="connsiteX1" fmla="*/ 1003664 w 1701541"/>
              <a:gd name="connsiteY1" fmla="*/ 664571 h 835241"/>
              <a:gd name="connsiteX2" fmla="*/ 1701541 w 1701541"/>
              <a:gd name="connsiteY2" fmla="*/ 1047 h 835241"/>
              <a:gd name="connsiteX0" fmla="*/ 431 w 1852949"/>
              <a:gd name="connsiteY0" fmla="*/ 1019407 h 1019547"/>
              <a:gd name="connsiteX1" fmla="*/ 1155072 w 1852949"/>
              <a:gd name="connsiteY1" fmla="*/ 664491 h 1019547"/>
              <a:gd name="connsiteX2" fmla="*/ 1852949 w 1852949"/>
              <a:gd name="connsiteY2" fmla="*/ 967 h 1019547"/>
              <a:gd name="connsiteX0" fmla="*/ 537 w 1646252"/>
              <a:gd name="connsiteY0" fmla="*/ 816670 h 817553"/>
              <a:gd name="connsiteX1" fmla="*/ 948375 w 1646252"/>
              <a:gd name="connsiteY1" fmla="*/ 664435 h 817553"/>
              <a:gd name="connsiteX2" fmla="*/ 1646252 w 1646252"/>
              <a:gd name="connsiteY2" fmla="*/ 911 h 817553"/>
              <a:gd name="connsiteX0" fmla="*/ 553 w 1646268"/>
              <a:gd name="connsiteY0" fmla="*/ 816643 h 818262"/>
              <a:gd name="connsiteX1" fmla="*/ 925840 w 1646268"/>
              <a:gd name="connsiteY1" fmla="*/ 682495 h 818262"/>
              <a:gd name="connsiteX2" fmla="*/ 1646268 w 1646268"/>
              <a:gd name="connsiteY2" fmla="*/ 884 h 818262"/>
              <a:gd name="connsiteX0" fmla="*/ 553 w 1646268"/>
              <a:gd name="connsiteY0" fmla="*/ 816643 h 818262"/>
              <a:gd name="connsiteX1" fmla="*/ 925840 w 1646268"/>
              <a:gd name="connsiteY1" fmla="*/ 682495 h 818262"/>
              <a:gd name="connsiteX2" fmla="*/ 1646268 w 1646268"/>
              <a:gd name="connsiteY2" fmla="*/ 884 h 818262"/>
              <a:gd name="connsiteX0" fmla="*/ 0 w 1645715"/>
              <a:gd name="connsiteY0" fmla="*/ 816643 h 816643"/>
              <a:gd name="connsiteX1" fmla="*/ 925287 w 1645715"/>
              <a:gd name="connsiteY1" fmla="*/ 682495 h 816643"/>
              <a:gd name="connsiteX2" fmla="*/ 1645715 w 1645715"/>
              <a:gd name="connsiteY2" fmla="*/ 884 h 816643"/>
              <a:gd name="connsiteX0" fmla="*/ 0 w 1645715"/>
              <a:gd name="connsiteY0" fmla="*/ 816666 h 817013"/>
              <a:gd name="connsiteX1" fmla="*/ 925287 w 1645715"/>
              <a:gd name="connsiteY1" fmla="*/ 682518 h 817013"/>
              <a:gd name="connsiteX2" fmla="*/ 1645715 w 1645715"/>
              <a:gd name="connsiteY2" fmla="*/ 907 h 817013"/>
              <a:gd name="connsiteX0" fmla="*/ 0 w 1519125"/>
              <a:gd name="connsiteY0" fmla="*/ 644495 h 644494"/>
              <a:gd name="connsiteX1" fmla="*/ 925287 w 1519125"/>
              <a:gd name="connsiteY1" fmla="*/ 510347 h 644494"/>
              <a:gd name="connsiteX2" fmla="*/ 1519125 w 1519125"/>
              <a:gd name="connsiteY2" fmla="*/ 1168 h 644494"/>
              <a:gd name="connsiteX0" fmla="*/ 0 w 1644212"/>
              <a:gd name="connsiteY0" fmla="*/ 820376 h 820377"/>
              <a:gd name="connsiteX1" fmla="*/ 925287 w 1644212"/>
              <a:gd name="connsiteY1" fmla="*/ 686228 h 820377"/>
              <a:gd name="connsiteX2" fmla="*/ 1644212 w 1644212"/>
              <a:gd name="connsiteY2" fmla="*/ 877 h 820377"/>
              <a:gd name="connsiteX0" fmla="*/ 0 w 1644212"/>
              <a:gd name="connsiteY0" fmla="*/ 820464 h 828033"/>
              <a:gd name="connsiteX1" fmla="*/ 925287 w 1644212"/>
              <a:gd name="connsiteY1" fmla="*/ 686316 h 828033"/>
              <a:gd name="connsiteX2" fmla="*/ 1644212 w 1644212"/>
              <a:gd name="connsiteY2" fmla="*/ 965 h 828033"/>
              <a:gd name="connsiteX0" fmla="*/ 0 w 1644212"/>
              <a:gd name="connsiteY0" fmla="*/ 820485 h 831224"/>
              <a:gd name="connsiteX1" fmla="*/ 925287 w 1644212"/>
              <a:gd name="connsiteY1" fmla="*/ 686337 h 831224"/>
              <a:gd name="connsiteX2" fmla="*/ 1644212 w 1644212"/>
              <a:gd name="connsiteY2" fmla="*/ 986 h 831224"/>
            </a:gdLst>
            <a:ahLst/>
            <a:cxnLst>
              <a:cxn ang="0">
                <a:pos x="connsiteX0" y="connsiteY0"/>
              </a:cxn>
              <a:cxn ang="0">
                <a:pos x="connsiteX1" y="connsiteY1"/>
              </a:cxn>
              <a:cxn ang="0">
                <a:pos x="connsiteX2" y="connsiteY2"/>
              </a:cxn>
            </a:cxnLst>
            <a:rect l="l" t="t" r="r" b="b"/>
            <a:pathLst>
              <a:path w="1644212" h="831224">
                <a:moveTo>
                  <a:pt x="0" y="820485"/>
                </a:moveTo>
                <a:cubicBezTo>
                  <a:pt x="121628" y="819689"/>
                  <a:pt x="521877" y="888771"/>
                  <a:pt x="925287" y="686337"/>
                </a:cubicBezTo>
                <a:cubicBezTo>
                  <a:pt x="1328697" y="483903"/>
                  <a:pt x="1640569" y="-25391"/>
                  <a:pt x="1644212" y="986"/>
                </a:cubicBezTo>
              </a:path>
            </a:pathLst>
          </a:custGeom>
          <a:noFill/>
          <a:ln w="57150" cmpd="sng">
            <a:solidFill>
              <a:srgbClr val="000000"/>
            </a:solidFill>
            <a:prstDash val="sysDash"/>
            <a:headEnd type="none" w="med" len="sm"/>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a:p>
        </p:txBody>
      </p:sp>
      <p:cxnSp>
        <p:nvCxnSpPr>
          <p:cNvPr id="17" name="Suora nuoliyhdysviiva 16"/>
          <p:cNvCxnSpPr>
            <a:endCxn id="26" idx="3"/>
          </p:cNvCxnSpPr>
          <p:nvPr/>
        </p:nvCxnSpPr>
        <p:spPr>
          <a:xfrm>
            <a:off x="7791399" y="2656784"/>
            <a:ext cx="161203" cy="322085"/>
          </a:xfrm>
          <a:prstGeom prst="straightConnector1">
            <a:avLst/>
          </a:prstGeom>
          <a:ln w="57150" cmpd="sng">
            <a:solidFill>
              <a:srgbClr val="000000"/>
            </a:solidFill>
            <a:prstDash val="sysDash"/>
            <a:headEnd type="triangle" w="med" len="sm"/>
            <a:tailEnd type="none"/>
          </a:ln>
          <a:effectLst/>
        </p:spPr>
        <p:style>
          <a:lnRef idx="2">
            <a:schemeClr val="accent1"/>
          </a:lnRef>
          <a:fillRef idx="0">
            <a:schemeClr val="accent1"/>
          </a:fillRef>
          <a:effectRef idx="1">
            <a:schemeClr val="accent1"/>
          </a:effectRef>
          <a:fontRef idx="minor">
            <a:schemeClr val="tx1"/>
          </a:fontRef>
        </p:style>
      </p:cxnSp>
      <p:sp>
        <p:nvSpPr>
          <p:cNvPr id="22"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BASIC COVERAGE Drive to THE KEY / WEAK SIDE</a:t>
            </a:r>
            <a:endParaRPr lang="en-US" altLang="ja-JP" sz="2400" b="1" dirty="0">
              <a:latin typeface="Fiba"/>
              <a:cs typeface="Fiba"/>
            </a:endParaRPr>
          </a:p>
        </p:txBody>
      </p:sp>
      <p:sp>
        <p:nvSpPr>
          <p:cNvPr id="23" name="Title 1"/>
          <p:cNvSpPr txBox="1">
            <a:spLocks/>
          </p:cNvSpPr>
          <p:nvPr/>
        </p:nvSpPr>
        <p:spPr>
          <a:xfrm>
            <a:off x="5292080" y="116633"/>
            <a:ext cx="4104456" cy="36004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000" b="1" dirty="0">
                <a:latin typeface="+mj-ea"/>
                <a:cs typeface="Fiba"/>
              </a:rPr>
              <a:t>キーへのドライブ</a:t>
            </a:r>
            <a:r>
              <a:rPr lang="en-US" altLang="ja-JP" sz="1000" b="1" dirty="0">
                <a:latin typeface="+mj-ea"/>
                <a:cs typeface="Fiba"/>
              </a:rPr>
              <a:t>/</a:t>
            </a:r>
            <a:r>
              <a:rPr lang="ja-JP" altLang="en-US" sz="1000" b="1" dirty="0">
                <a:latin typeface="+mj-ea"/>
                <a:cs typeface="Fiba"/>
              </a:rPr>
              <a:t>ウィークサイドのカバー</a:t>
            </a:r>
            <a:endParaRPr lang="en-US" altLang="ja-JP" sz="1000" b="1" dirty="0">
              <a:latin typeface="+mj-ea"/>
              <a:cs typeface="Fiba"/>
            </a:endParaRPr>
          </a:p>
        </p:txBody>
      </p:sp>
    </p:spTree>
    <p:extLst>
      <p:ext uri="{BB962C8B-B14F-4D97-AF65-F5344CB8AC3E}">
        <p14:creationId xmlns:p14="http://schemas.microsoft.com/office/powerpoint/2010/main" val="49836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Kuva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088781"/>
            <a:ext cx="4816432" cy="3875622"/>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9800000" lon="0" rev="0"/>
            </a:camera>
            <a:lightRig rig="twoPt" dir="t">
              <a:rot lat="0" lon="0" rev="7200000"/>
            </a:lightRig>
          </a:scene3d>
          <a:sp3d prstMaterial="matte">
            <a:bevelT w="22860" h="12700"/>
            <a:contourClr>
              <a:srgbClr val="FFFFFF"/>
            </a:contourClr>
          </a:sp3d>
        </p:spPr>
      </p:pic>
      <p:pic>
        <p:nvPicPr>
          <p:cNvPr id="26" name="Kuv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614926">
            <a:off x="7635825" y="2590439"/>
            <a:ext cx="413195" cy="359997"/>
          </a:xfrm>
          <a:prstGeom prst="rect">
            <a:avLst/>
          </a:prstGeom>
        </p:spPr>
      </p:pic>
      <p:pic>
        <p:nvPicPr>
          <p:cNvPr id="29" name="Kuva 28" descr="A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7832" y="2482198"/>
            <a:ext cx="288239" cy="288239"/>
          </a:xfrm>
          <a:prstGeom prst="rect">
            <a:avLst/>
          </a:prstGeom>
        </p:spPr>
      </p:pic>
      <p:pic>
        <p:nvPicPr>
          <p:cNvPr id="30" name="Kuva 29" descr="B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1573" y="2787894"/>
            <a:ext cx="288239" cy="288239"/>
          </a:xfrm>
          <a:prstGeom prst="rect">
            <a:avLst/>
          </a:prstGeom>
        </p:spPr>
      </p:pic>
      <p:pic>
        <p:nvPicPr>
          <p:cNvPr id="31" name="Picture 12" descr="pilot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30472" y="2481425"/>
            <a:ext cx="473442" cy="393293"/>
          </a:xfrm>
          <a:prstGeom prst="rect">
            <a:avLst/>
          </a:prstGeom>
          <a:noFill/>
          <a:ln w="9525">
            <a:noFill/>
            <a:miter lim="800000"/>
            <a:headEnd/>
            <a:tailEnd/>
          </a:ln>
        </p:spPr>
      </p:pic>
      <p:pic>
        <p:nvPicPr>
          <p:cNvPr id="28" name="Kuva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88976">
            <a:off x="5081499" y="4288641"/>
            <a:ext cx="411029" cy="368899"/>
          </a:xfrm>
          <a:prstGeom prst="rect">
            <a:avLst/>
          </a:prstGeom>
        </p:spPr>
      </p:pic>
      <p:pic>
        <p:nvPicPr>
          <p:cNvPr id="27" name="Kuva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818816">
            <a:off x="4823426" y="1687661"/>
            <a:ext cx="401110" cy="359997"/>
          </a:xfrm>
          <a:prstGeom prst="rect">
            <a:avLst/>
          </a:prstGeom>
        </p:spPr>
      </p:pic>
      <p:cxnSp>
        <p:nvCxnSpPr>
          <p:cNvPr id="17" name="Suora nuoliyhdysviiva 16"/>
          <p:cNvCxnSpPr/>
          <p:nvPr/>
        </p:nvCxnSpPr>
        <p:spPr>
          <a:xfrm>
            <a:off x="7536071" y="2347901"/>
            <a:ext cx="203188" cy="342472"/>
          </a:xfrm>
          <a:prstGeom prst="straightConnector1">
            <a:avLst/>
          </a:prstGeom>
          <a:ln w="57150" cmpd="sng">
            <a:solidFill>
              <a:srgbClr val="000000"/>
            </a:solidFill>
            <a:prstDash val="sysDot"/>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23" name="Kuva 22" descr="Whistle.jpg"/>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49202">
            <a:off x="5348286" y="3975683"/>
            <a:ext cx="285302" cy="285302"/>
          </a:xfrm>
          <a:prstGeom prst="rect">
            <a:avLst/>
          </a:prstGeom>
        </p:spPr>
      </p:pic>
      <p:sp>
        <p:nvSpPr>
          <p:cNvPr id="25" name="Tekstiruutu 24"/>
          <p:cNvSpPr txBox="1"/>
          <p:nvPr/>
        </p:nvSpPr>
        <p:spPr>
          <a:xfrm>
            <a:off x="4506785" y="3354562"/>
            <a:ext cx="1361359" cy="369332"/>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square" rtlCol="0" anchor="ctr">
            <a:spAutoFit/>
          </a:bodyPr>
          <a:lstStyle/>
          <a:p>
            <a:pPr algn="ctr"/>
            <a:r>
              <a:rPr lang="en-US" altLang="ja-JP" dirty="0" smtClean="0">
                <a:solidFill>
                  <a:schemeClr val="tx1"/>
                </a:solidFill>
                <a:latin typeface="+mn-ea"/>
                <a:cs typeface="Fiba" charset="0"/>
              </a:rPr>
              <a:t>×</a:t>
            </a:r>
            <a:r>
              <a:rPr lang="fi-FI" dirty="0" err="1" smtClean="0">
                <a:solidFill>
                  <a:schemeClr val="tx1"/>
                </a:solidFill>
                <a:latin typeface="+mn-ea"/>
                <a:cs typeface="Fiba" charset="0"/>
              </a:rPr>
              <a:t>Incorrect</a:t>
            </a:r>
            <a:endParaRPr lang="fi-FI" dirty="0" smtClean="0">
              <a:solidFill>
                <a:schemeClr val="tx1"/>
              </a:solidFill>
              <a:latin typeface="+mn-ea"/>
              <a:cs typeface="Fiba" charset="0"/>
            </a:endParaRPr>
          </a:p>
        </p:txBody>
      </p:sp>
      <p:cxnSp>
        <p:nvCxnSpPr>
          <p:cNvPr id="32" name="Suora nuoliyhdysviiva 30"/>
          <p:cNvCxnSpPr>
            <a:cxnSpLocks noChangeShapeType="1"/>
          </p:cNvCxnSpPr>
          <p:nvPr/>
        </p:nvCxnSpPr>
        <p:spPr bwMode="auto">
          <a:xfrm flipV="1">
            <a:off x="5498927" y="3905336"/>
            <a:ext cx="938541" cy="487679"/>
          </a:xfrm>
          <a:prstGeom prst="straightConnector1">
            <a:avLst/>
          </a:prstGeom>
          <a:noFill/>
          <a:ln w="38100" cmpd="sng" algn="ctr">
            <a:solidFill>
              <a:srgbClr val="0070C0"/>
            </a:solidFill>
            <a:prstDash val="solid"/>
            <a:round/>
            <a:headEnd type="none"/>
            <a:tailEnd type="triangle" w="med" len="med"/>
          </a:ln>
        </p:spPr>
      </p:cxnSp>
      <p:sp>
        <p:nvSpPr>
          <p:cNvPr id="19" name="Sisällön paikkamerkki 2"/>
          <p:cNvSpPr txBox="1">
            <a:spLocks/>
          </p:cNvSpPr>
          <p:nvPr/>
        </p:nvSpPr>
        <p:spPr>
          <a:xfrm>
            <a:off x="168969" y="1576009"/>
            <a:ext cx="3628849" cy="32074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indent="-227013">
              <a:lnSpc>
                <a:spcPct val="125000"/>
              </a:lnSpc>
              <a:buClr>
                <a:schemeClr val="tx1"/>
              </a:buClr>
              <a:buFont typeface="Wingdings" charset="2"/>
              <a:buChar char="l"/>
            </a:pPr>
            <a:r>
              <a:rPr lang="en-US" sz="1400" dirty="0" smtClean="0">
                <a:latin typeface="+mn-ea"/>
              </a:rPr>
              <a:t>Analyses prove that called made by Lead on weak side drives are 70% incorrect.</a:t>
            </a:r>
            <a:br>
              <a:rPr lang="en-US" sz="1400" dirty="0" smtClean="0">
                <a:latin typeface="+mn-ea"/>
              </a:rPr>
            </a:br>
            <a:r>
              <a:rPr lang="ja-JP" altLang="en-US" sz="1400" dirty="0" smtClean="0">
                <a:latin typeface="+mn-ea"/>
              </a:rPr>
              <a:t>リードがウィークサイドからくるドライブを判定した場合、７０％が的確でない判定につながってしまっているという解析がある</a:t>
            </a:r>
            <a:endParaRPr lang="en-US" altLang="ja-JP" sz="1400" dirty="0" smtClean="0">
              <a:latin typeface="+mn-ea"/>
            </a:endParaRPr>
          </a:p>
          <a:p>
            <a:pPr marL="227013" indent="-227013">
              <a:lnSpc>
                <a:spcPct val="125000"/>
              </a:lnSpc>
              <a:buClr>
                <a:schemeClr val="tx1"/>
              </a:buClr>
              <a:buFont typeface="Wingdings" charset="2"/>
              <a:buChar char="l"/>
            </a:pPr>
            <a:endParaRPr lang="en-US" sz="1400" dirty="0" smtClean="0">
              <a:latin typeface="+mn-ea"/>
            </a:endParaRPr>
          </a:p>
          <a:p>
            <a:pPr marL="227013" indent="-227013">
              <a:lnSpc>
                <a:spcPct val="125000"/>
              </a:lnSpc>
              <a:buClr>
                <a:schemeClr val="tx1"/>
              </a:buClr>
              <a:buFont typeface="Wingdings" charset="2"/>
              <a:buChar char="l"/>
            </a:pPr>
            <a:r>
              <a:rPr lang="en-US" sz="1400" dirty="0" smtClean="0">
                <a:latin typeface="+mn-ea"/>
              </a:rPr>
              <a:t>Lead has to trust that Centre will cover the play</a:t>
            </a:r>
            <a:br>
              <a:rPr lang="en-US" sz="1400" dirty="0" smtClean="0">
                <a:latin typeface="+mn-ea"/>
              </a:rPr>
            </a:br>
            <a:r>
              <a:rPr lang="ja-JP" altLang="en-US" sz="1400" dirty="0" smtClean="0">
                <a:latin typeface="+mn-ea"/>
              </a:rPr>
              <a:t>まずはセンターを信頼し、判定を預けることでプレイをカバーしていく</a:t>
            </a:r>
            <a:endParaRPr lang="en-US" sz="1400" dirty="0">
              <a:latin typeface="+mn-ea"/>
            </a:endParaRPr>
          </a:p>
        </p:txBody>
      </p:sp>
      <p:sp>
        <p:nvSpPr>
          <p:cNvPr id="35"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LEAD– Cross Call SLIDE</a:t>
            </a:r>
            <a:endParaRPr lang="en-US" altLang="ja-JP" sz="2400" b="1" dirty="0">
              <a:latin typeface="Fiba"/>
              <a:cs typeface="Fiba"/>
            </a:endParaRPr>
          </a:p>
        </p:txBody>
      </p:sp>
      <p:sp>
        <p:nvSpPr>
          <p:cNvPr id="36" name="Puolivapaa piirto 15"/>
          <p:cNvSpPr/>
          <p:nvPr/>
        </p:nvSpPr>
        <p:spPr>
          <a:xfrm rot="5946665" flipV="1">
            <a:off x="6403998" y="3019538"/>
            <a:ext cx="1157555" cy="736661"/>
          </a:xfrm>
          <a:custGeom>
            <a:avLst/>
            <a:gdLst>
              <a:gd name="connsiteX0" fmla="*/ 0 w 1555047"/>
              <a:gd name="connsiteY0" fmla="*/ 868184 h 868184"/>
              <a:gd name="connsiteX1" fmla="*/ 777523 w 1555047"/>
              <a:gd name="connsiteY1" fmla="*/ 712688 h 868184"/>
              <a:gd name="connsiteX2" fmla="*/ 1360666 w 1555047"/>
              <a:gd name="connsiteY2" fmla="*/ 168454 h 868184"/>
              <a:gd name="connsiteX3" fmla="*/ 1555047 w 1555047"/>
              <a:gd name="connsiteY3" fmla="*/ 0 h 868184"/>
              <a:gd name="connsiteX0" fmla="*/ 0 w 1555047"/>
              <a:gd name="connsiteY0" fmla="*/ 868184 h 868184"/>
              <a:gd name="connsiteX1" fmla="*/ 777523 w 1555047"/>
              <a:gd name="connsiteY1" fmla="*/ 712688 h 868184"/>
              <a:gd name="connsiteX2" fmla="*/ 1422556 w 1555047"/>
              <a:gd name="connsiteY2" fmla="*/ 174025 h 868184"/>
              <a:gd name="connsiteX3" fmla="*/ 1555047 w 1555047"/>
              <a:gd name="connsiteY3" fmla="*/ 0 h 868184"/>
              <a:gd name="connsiteX0" fmla="*/ 0 w 1555047"/>
              <a:gd name="connsiteY0" fmla="*/ 868184 h 868184"/>
              <a:gd name="connsiteX1" fmla="*/ 777523 w 1555047"/>
              <a:gd name="connsiteY1" fmla="*/ 712688 h 868184"/>
              <a:gd name="connsiteX2" fmla="*/ 1422556 w 1555047"/>
              <a:gd name="connsiteY2" fmla="*/ 174025 h 868184"/>
              <a:gd name="connsiteX3" fmla="*/ 1555047 w 1555047"/>
              <a:gd name="connsiteY3" fmla="*/ 0 h 868184"/>
              <a:gd name="connsiteX0" fmla="*/ 0 w 1555047"/>
              <a:gd name="connsiteY0" fmla="*/ 868184 h 868184"/>
              <a:gd name="connsiteX1" fmla="*/ 777523 w 1555047"/>
              <a:gd name="connsiteY1" fmla="*/ 712688 h 868184"/>
              <a:gd name="connsiteX2" fmla="*/ 1555047 w 1555047"/>
              <a:gd name="connsiteY2" fmla="*/ 0 h 868184"/>
              <a:gd name="connsiteX0" fmla="*/ 0 w 1555047"/>
              <a:gd name="connsiteY0" fmla="*/ 868184 h 868184"/>
              <a:gd name="connsiteX1" fmla="*/ 777523 w 1555047"/>
              <a:gd name="connsiteY1" fmla="*/ 712688 h 868184"/>
              <a:gd name="connsiteX2" fmla="*/ 1555047 w 1555047"/>
              <a:gd name="connsiteY2" fmla="*/ 0 h 868184"/>
              <a:gd name="connsiteX0" fmla="*/ 0 w 1555047"/>
              <a:gd name="connsiteY0" fmla="*/ 868184 h 868184"/>
              <a:gd name="connsiteX1" fmla="*/ 820220 w 1555047"/>
              <a:gd name="connsiteY1" fmla="*/ 744697 h 868184"/>
              <a:gd name="connsiteX2" fmla="*/ 1555047 w 1555047"/>
              <a:gd name="connsiteY2" fmla="*/ 0 h 868184"/>
              <a:gd name="connsiteX0" fmla="*/ 0 w 1587186"/>
              <a:gd name="connsiteY0" fmla="*/ 812982 h 812982"/>
              <a:gd name="connsiteX1" fmla="*/ 820220 w 1587186"/>
              <a:gd name="connsiteY1" fmla="*/ 689495 h 812982"/>
              <a:gd name="connsiteX2" fmla="*/ 1587186 w 1587186"/>
              <a:gd name="connsiteY2" fmla="*/ 0 h 812982"/>
              <a:gd name="connsiteX0" fmla="*/ 0 w 1587186"/>
              <a:gd name="connsiteY0" fmla="*/ 812982 h 812982"/>
              <a:gd name="connsiteX1" fmla="*/ 842288 w 1587186"/>
              <a:gd name="connsiteY1" fmla="*/ 719645 h 812982"/>
              <a:gd name="connsiteX2" fmla="*/ 1587186 w 1587186"/>
              <a:gd name="connsiteY2" fmla="*/ 0 h 812982"/>
              <a:gd name="connsiteX0" fmla="*/ 0 w 1700894"/>
              <a:gd name="connsiteY0" fmla="*/ 826886 h 826886"/>
              <a:gd name="connsiteX1" fmla="*/ 955996 w 1700894"/>
              <a:gd name="connsiteY1" fmla="*/ 719645 h 826886"/>
              <a:gd name="connsiteX2" fmla="*/ 1700894 w 1700894"/>
              <a:gd name="connsiteY2" fmla="*/ 0 h 826886"/>
              <a:gd name="connsiteX0" fmla="*/ 0 w 1700894"/>
              <a:gd name="connsiteY0" fmla="*/ 826886 h 882546"/>
              <a:gd name="connsiteX1" fmla="*/ 955996 w 1700894"/>
              <a:gd name="connsiteY1" fmla="*/ 719645 h 882546"/>
              <a:gd name="connsiteX2" fmla="*/ 1700894 w 1700894"/>
              <a:gd name="connsiteY2" fmla="*/ 0 h 882546"/>
              <a:gd name="connsiteX0" fmla="*/ 0 w 1700894"/>
              <a:gd name="connsiteY0" fmla="*/ 826886 h 906114"/>
              <a:gd name="connsiteX1" fmla="*/ 955996 w 1700894"/>
              <a:gd name="connsiteY1" fmla="*/ 719645 h 906114"/>
              <a:gd name="connsiteX2" fmla="*/ 1700894 w 1700894"/>
              <a:gd name="connsiteY2" fmla="*/ 0 h 906114"/>
              <a:gd name="connsiteX0" fmla="*/ 0 w 1700894"/>
              <a:gd name="connsiteY0" fmla="*/ 826886 h 858642"/>
              <a:gd name="connsiteX1" fmla="*/ 1022211 w 1700894"/>
              <a:gd name="connsiteY1" fmla="*/ 637087 h 858642"/>
              <a:gd name="connsiteX2" fmla="*/ 1700894 w 1700894"/>
              <a:gd name="connsiteY2" fmla="*/ 0 h 858642"/>
              <a:gd name="connsiteX0" fmla="*/ 0 w 1700894"/>
              <a:gd name="connsiteY0" fmla="*/ 826886 h 897612"/>
              <a:gd name="connsiteX1" fmla="*/ 940643 w 1700894"/>
              <a:gd name="connsiteY1" fmla="*/ 706192 h 897612"/>
              <a:gd name="connsiteX2" fmla="*/ 1700894 w 1700894"/>
              <a:gd name="connsiteY2" fmla="*/ 0 h 897612"/>
              <a:gd name="connsiteX0" fmla="*/ 0 w 1700894"/>
              <a:gd name="connsiteY0" fmla="*/ 826886 h 834500"/>
              <a:gd name="connsiteX1" fmla="*/ 940643 w 1700894"/>
              <a:gd name="connsiteY1" fmla="*/ 706192 h 834500"/>
              <a:gd name="connsiteX2" fmla="*/ 1700894 w 1700894"/>
              <a:gd name="connsiteY2" fmla="*/ 0 h 834500"/>
              <a:gd name="connsiteX0" fmla="*/ 655 w 1701549"/>
              <a:gd name="connsiteY0" fmla="*/ 826886 h 844895"/>
              <a:gd name="connsiteX1" fmla="*/ 941298 w 1701549"/>
              <a:gd name="connsiteY1" fmla="*/ 706192 h 844895"/>
              <a:gd name="connsiteX2" fmla="*/ 1701549 w 1701549"/>
              <a:gd name="connsiteY2" fmla="*/ 0 h 844895"/>
              <a:gd name="connsiteX0" fmla="*/ 655 w 1701549"/>
              <a:gd name="connsiteY0" fmla="*/ 827831 h 845840"/>
              <a:gd name="connsiteX1" fmla="*/ 941298 w 1701549"/>
              <a:gd name="connsiteY1" fmla="*/ 707137 h 845840"/>
              <a:gd name="connsiteX2" fmla="*/ 1701549 w 1701549"/>
              <a:gd name="connsiteY2" fmla="*/ 945 h 845840"/>
              <a:gd name="connsiteX0" fmla="*/ 722 w 1701616"/>
              <a:gd name="connsiteY0" fmla="*/ 827850 h 849532"/>
              <a:gd name="connsiteX1" fmla="*/ 941365 w 1701616"/>
              <a:gd name="connsiteY1" fmla="*/ 707156 h 849532"/>
              <a:gd name="connsiteX2" fmla="*/ 1701616 w 1701616"/>
              <a:gd name="connsiteY2" fmla="*/ 964 h 849532"/>
              <a:gd name="connsiteX0" fmla="*/ 647 w 1701541"/>
              <a:gd name="connsiteY0" fmla="*/ 827933 h 835241"/>
              <a:gd name="connsiteX1" fmla="*/ 1003664 w 1701541"/>
              <a:gd name="connsiteY1" fmla="*/ 664571 h 835241"/>
              <a:gd name="connsiteX2" fmla="*/ 1701541 w 1701541"/>
              <a:gd name="connsiteY2" fmla="*/ 1047 h 835241"/>
              <a:gd name="connsiteX0" fmla="*/ 647 w 1701541"/>
              <a:gd name="connsiteY0" fmla="*/ 827933 h 835241"/>
              <a:gd name="connsiteX1" fmla="*/ 1003664 w 1701541"/>
              <a:gd name="connsiteY1" fmla="*/ 664571 h 835241"/>
              <a:gd name="connsiteX2" fmla="*/ 1701541 w 1701541"/>
              <a:gd name="connsiteY2" fmla="*/ 1047 h 835241"/>
              <a:gd name="connsiteX0" fmla="*/ 431 w 1852949"/>
              <a:gd name="connsiteY0" fmla="*/ 1019407 h 1019547"/>
              <a:gd name="connsiteX1" fmla="*/ 1155072 w 1852949"/>
              <a:gd name="connsiteY1" fmla="*/ 664491 h 1019547"/>
              <a:gd name="connsiteX2" fmla="*/ 1852949 w 1852949"/>
              <a:gd name="connsiteY2" fmla="*/ 967 h 1019547"/>
              <a:gd name="connsiteX0" fmla="*/ 537 w 1646252"/>
              <a:gd name="connsiteY0" fmla="*/ 816670 h 817553"/>
              <a:gd name="connsiteX1" fmla="*/ 948375 w 1646252"/>
              <a:gd name="connsiteY1" fmla="*/ 664435 h 817553"/>
              <a:gd name="connsiteX2" fmla="*/ 1646252 w 1646252"/>
              <a:gd name="connsiteY2" fmla="*/ 911 h 817553"/>
              <a:gd name="connsiteX0" fmla="*/ 553 w 1646268"/>
              <a:gd name="connsiteY0" fmla="*/ 816643 h 818262"/>
              <a:gd name="connsiteX1" fmla="*/ 925840 w 1646268"/>
              <a:gd name="connsiteY1" fmla="*/ 682495 h 818262"/>
              <a:gd name="connsiteX2" fmla="*/ 1646268 w 1646268"/>
              <a:gd name="connsiteY2" fmla="*/ 884 h 818262"/>
              <a:gd name="connsiteX0" fmla="*/ 553 w 1646268"/>
              <a:gd name="connsiteY0" fmla="*/ 816643 h 818262"/>
              <a:gd name="connsiteX1" fmla="*/ 925840 w 1646268"/>
              <a:gd name="connsiteY1" fmla="*/ 682495 h 818262"/>
              <a:gd name="connsiteX2" fmla="*/ 1646268 w 1646268"/>
              <a:gd name="connsiteY2" fmla="*/ 884 h 818262"/>
              <a:gd name="connsiteX0" fmla="*/ 0 w 1645715"/>
              <a:gd name="connsiteY0" fmla="*/ 816643 h 816643"/>
              <a:gd name="connsiteX1" fmla="*/ 925287 w 1645715"/>
              <a:gd name="connsiteY1" fmla="*/ 682495 h 816643"/>
              <a:gd name="connsiteX2" fmla="*/ 1645715 w 1645715"/>
              <a:gd name="connsiteY2" fmla="*/ 884 h 816643"/>
              <a:gd name="connsiteX0" fmla="*/ 0 w 1645715"/>
              <a:gd name="connsiteY0" fmla="*/ 816666 h 817013"/>
              <a:gd name="connsiteX1" fmla="*/ 925287 w 1645715"/>
              <a:gd name="connsiteY1" fmla="*/ 682518 h 817013"/>
              <a:gd name="connsiteX2" fmla="*/ 1645715 w 1645715"/>
              <a:gd name="connsiteY2" fmla="*/ 907 h 817013"/>
              <a:gd name="connsiteX0" fmla="*/ 0 w 1519125"/>
              <a:gd name="connsiteY0" fmla="*/ 644495 h 644494"/>
              <a:gd name="connsiteX1" fmla="*/ 925287 w 1519125"/>
              <a:gd name="connsiteY1" fmla="*/ 510347 h 644494"/>
              <a:gd name="connsiteX2" fmla="*/ 1519125 w 1519125"/>
              <a:gd name="connsiteY2" fmla="*/ 1168 h 644494"/>
              <a:gd name="connsiteX0" fmla="*/ 0 w 1644212"/>
              <a:gd name="connsiteY0" fmla="*/ 820376 h 820377"/>
              <a:gd name="connsiteX1" fmla="*/ 925287 w 1644212"/>
              <a:gd name="connsiteY1" fmla="*/ 686228 h 820377"/>
              <a:gd name="connsiteX2" fmla="*/ 1644212 w 1644212"/>
              <a:gd name="connsiteY2" fmla="*/ 877 h 820377"/>
              <a:gd name="connsiteX0" fmla="*/ 0 w 1644212"/>
              <a:gd name="connsiteY0" fmla="*/ 820464 h 828033"/>
              <a:gd name="connsiteX1" fmla="*/ 925287 w 1644212"/>
              <a:gd name="connsiteY1" fmla="*/ 686316 h 828033"/>
              <a:gd name="connsiteX2" fmla="*/ 1644212 w 1644212"/>
              <a:gd name="connsiteY2" fmla="*/ 965 h 828033"/>
              <a:gd name="connsiteX0" fmla="*/ 0 w 1644212"/>
              <a:gd name="connsiteY0" fmla="*/ 820485 h 831224"/>
              <a:gd name="connsiteX1" fmla="*/ 925287 w 1644212"/>
              <a:gd name="connsiteY1" fmla="*/ 686337 h 831224"/>
              <a:gd name="connsiteX2" fmla="*/ 1644212 w 1644212"/>
              <a:gd name="connsiteY2" fmla="*/ 986 h 831224"/>
              <a:gd name="connsiteX0" fmla="*/ 0 w 1644212"/>
              <a:gd name="connsiteY0" fmla="*/ 820336 h 882564"/>
              <a:gd name="connsiteX1" fmla="*/ 1143183 w 1644212"/>
              <a:gd name="connsiteY1" fmla="*/ 781509 h 882564"/>
              <a:gd name="connsiteX2" fmla="*/ 1644212 w 1644212"/>
              <a:gd name="connsiteY2" fmla="*/ 837 h 882564"/>
              <a:gd name="connsiteX0" fmla="*/ 1 w 1358737"/>
              <a:gd name="connsiteY0" fmla="*/ 802686 h 846682"/>
              <a:gd name="connsiteX1" fmla="*/ 857708 w 1358737"/>
              <a:gd name="connsiteY1" fmla="*/ 781427 h 846682"/>
              <a:gd name="connsiteX2" fmla="*/ 1358737 w 1358737"/>
              <a:gd name="connsiteY2" fmla="*/ 755 h 846682"/>
              <a:gd name="connsiteX0" fmla="*/ 0 w 1358736"/>
              <a:gd name="connsiteY0" fmla="*/ 802884 h 802884"/>
              <a:gd name="connsiteX1" fmla="*/ 819901 w 1358736"/>
              <a:gd name="connsiteY1" fmla="*/ 636562 h 802884"/>
              <a:gd name="connsiteX2" fmla="*/ 1358736 w 1358736"/>
              <a:gd name="connsiteY2" fmla="*/ 953 h 802884"/>
              <a:gd name="connsiteX0" fmla="*/ 0 w 1358736"/>
              <a:gd name="connsiteY0" fmla="*/ 803205 h 823459"/>
              <a:gd name="connsiteX1" fmla="*/ 819901 w 1358736"/>
              <a:gd name="connsiteY1" fmla="*/ 636883 h 823459"/>
              <a:gd name="connsiteX2" fmla="*/ 1358736 w 1358736"/>
              <a:gd name="connsiteY2" fmla="*/ 1274 h 823459"/>
              <a:gd name="connsiteX0" fmla="*/ 0 w 1358736"/>
              <a:gd name="connsiteY0" fmla="*/ 803382 h 841482"/>
              <a:gd name="connsiteX1" fmla="*/ 819901 w 1358736"/>
              <a:gd name="connsiteY1" fmla="*/ 637060 h 841482"/>
              <a:gd name="connsiteX2" fmla="*/ 1358736 w 1358736"/>
              <a:gd name="connsiteY2" fmla="*/ 1451 h 841482"/>
              <a:gd name="connsiteX0" fmla="*/ 0 w 1358736"/>
              <a:gd name="connsiteY0" fmla="*/ 803206 h 823460"/>
              <a:gd name="connsiteX1" fmla="*/ 819901 w 1358736"/>
              <a:gd name="connsiteY1" fmla="*/ 636884 h 823460"/>
              <a:gd name="connsiteX2" fmla="*/ 1358736 w 1358736"/>
              <a:gd name="connsiteY2" fmla="*/ 1275 h 823460"/>
            </a:gdLst>
            <a:ahLst/>
            <a:cxnLst>
              <a:cxn ang="0">
                <a:pos x="connsiteX0" y="connsiteY0"/>
              </a:cxn>
              <a:cxn ang="0">
                <a:pos x="connsiteX1" y="connsiteY1"/>
              </a:cxn>
              <a:cxn ang="0">
                <a:pos x="connsiteX2" y="connsiteY2"/>
              </a:cxn>
            </a:cxnLst>
            <a:rect l="l" t="t" r="r" b="b"/>
            <a:pathLst>
              <a:path w="1358736" h="823460">
                <a:moveTo>
                  <a:pt x="0" y="803206"/>
                </a:moveTo>
                <a:cubicBezTo>
                  <a:pt x="121628" y="802410"/>
                  <a:pt x="407270" y="910053"/>
                  <a:pt x="819901" y="636884"/>
                </a:cubicBezTo>
                <a:cubicBezTo>
                  <a:pt x="1232532" y="363715"/>
                  <a:pt x="1355093" y="-25102"/>
                  <a:pt x="1358736" y="1275"/>
                </a:cubicBezTo>
              </a:path>
            </a:pathLst>
          </a:custGeom>
          <a:noFill/>
          <a:ln w="57150" cmpd="sng">
            <a:solidFill>
              <a:srgbClr val="000000"/>
            </a:solidFill>
            <a:prstDash val="sysDash"/>
            <a:headEnd type="none" w="med" len="sm"/>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a:p>
        </p:txBody>
      </p:sp>
    </p:spTree>
    <p:extLst>
      <p:ext uri="{BB962C8B-B14F-4D97-AF65-F5344CB8AC3E}">
        <p14:creationId xmlns:p14="http://schemas.microsoft.com/office/powerpoint/2010/main" val="1775346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Kuva 28"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88024" y="2388092"/>
            <a:ext cx="4039886" cy="331232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8" name="Tasakylkinen kolmio 8"/>
          <p:cNvSpPr>
            <a:spLocks noChangeArrowheads="1"/>
          </p:cNvSpPr>
          <p:nvPr/>
        </p:nvSpPr>
        <p:spPr bwMode="auto">
          <a:xfrm rot="7401262">
            <a:off x="6520111" y="3919340"/>
            <a:ext cx="1333401" cy="1542918"/>
          </a:xfrm>
          <a:prstGeom prst="triangle">
            <a:avLst>
              <a:gd name="adj" fmla="val 50000"/>
            </a:avLst>
          </a:prstGeom>
          <a:solidFill>
            <a:srgbClr val="0000FF">
              <a:alpha val="30196"/>
            </a:srgbClr>
          </a:solidFill>
          <a:ln w="19050" cmpd="sng" algn="ctr">
            <a:solidFill>
              <a:srgbClr val="050036"/>
            </a:solidFill>
            <a:prstDash val="dash"/>
            <a:round/>
            <a:headEnd/>
            <a:tailEnd/>
          </a:ln>
        </p:spPr>
        <p:txBody>
          <a:bodyPr/>
          <a:lstStyle/>
          <a:p>
            <a:pPr algn="ctr"/>
            <a:endParaRPr lang="en-US"/>
          </a:p>
        </p:txBody>
      </p:sp>
      <p:pic>
        <p:nvPicPr>
          <p:cNvPr id="29" name="Kuva 27"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9802" y="2351274"/>
            <a:ext cx="4039886" cy="331232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0" name="Sisällön paikkamerkki 2"/>
          <p:cNvSpPr txBox="1">
            <a:spLocks/>
          </p:cNvSpPr>
          <p:nvPr/>
        </p:nvSpPr>
        <p:spPr>
          <a:xfrm>
            <a:off x="98162" y="767953"/>
            <a:ext cx="3936600" cy="180027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sz="2000" b="1" u="sng" dirty="0" smtClean="0">
                <a:latin typeface="Univers LT Std 57 Cn"/>
              </a:rPr>
              <a:t>Open Angle / Cross Step</a:t>
            </a:r>
          </a:p>
          <a:p>
            <a:pPr lvl="1">
              <a:buFont typeface="Courier New" panose="02070309020205020404" pitchFamily="49" charset="0"/>
              <a:buChar char="o"/>
            </a:pPr>
            <a:r>
              <a:rPr lang="en-US" sz="1400" dirty="0" smtClean="0">
                <a:latin typeface="Univers LT Std 57 Cn"/>
              </a:rPr>
              <a:t>Play in low post </a:t>
            </a:r>
            <a:br>
              <a:rPr lang="en-US" sz="1400" dirty="0" smtClean="0">
                <a:latin typeface="Univers LT Std 57 Cn"/>
              </a:rPr>
            </a:br>
            <a:r>
              <a:rPr lang="ja-JP" altLang="en-US" sz="1400" dirty="0" smtClean="0">
                <a:latin typeface="Univers LT Std 57 Cn"/>
              </a:rPr>
              <a:t>ロー・ポストでのプレイ</a:t>
            </a:r>
            <a:endParaRPr lang="en-US" sz="1400" dirty="0" smtClean="0">
              <a:latin typeface="Univers LT Std 57 Cn"/>
            </a:endParaRPr>
          </a:p>
          <a:p>
            <a:pPr lvl="1">
              <a:buFont typeface="Courier New" panose="02070309020205020404" pitchFamily="49" charset="0"/>
              <a:buChar char="o"/>
            </a:pPr>
            <a:r>
              <a:rPr lang="en-US" sz="1400" dirty="0" smtClean="0">
                <a:latin typeface="Univers LT Std 57 Cn"/>
              </a:rPr>
              <a:t>Find the initial position where you are able to cover the next play situation  (anticipate the next play)</a:t>
            </a:r>
            <a:br>
              <a:rPr lang="en-US" sz="1400" dirty="0" smtClean="0">
                <a:latin typeface="Univers LT Std 57 Cn"/>
              </a:rPr>
            </a:br>
            <a:r>
              <a:rPr lang="ja-JP" altLang="en-US" sz="1400" dirty="0" smtClean="0">
                <a:latin typeface="Univers LT Std 57 Cn"/>
              </a:rPr>
              <a:t>次にそのポスト・プレイがどう展開するかを予測したポジションをとる</a:t>
            </a:r>
            <a:endParaRPr lang="en-US" sz="1400" dirty="0" smtClean="0">
              <a:latin typeface="Univers LT Std 57 Cn"/>
            </a:endParaRPr>
          </a:p>
          <a:p>
            <a:pPr marL="457200" lvl="1" indent="0">
              <a:buFont typeface="Arial" pitchFamily="34" charset="0"/>
              <a:buNone/>
            </a:pPr>
            <a:endParaRPr lang="en-US" sz="2400" dirty="0" smtClean="0">
              <a:latin typeface="Univers LT Std 57 Cn"/>
            </a:endParaRPr>
          </a:p>
          <a:p>
            <a:endParaRPr lang="en-US" sz="2400" dirty="0" smtClean="0">
              <a:latin typeface="Univers LT Std 57 Cn"/>
            </a:endParaRPr>
          </a:p>
        </p:txBody>
      </p:sp>
      <p:sp>
        <p:nvSpPr>
          <p:cNvPr id="31" name="Sisällön paikkamerkki 2"/>
          <p:cNvSpPr txBox="1">
            <a:spLocks/>
          </p:cNvSpPr>
          <p:nvPr/>
        </p:nvSpPr>
        <p:spPr bwMode="auto">
          <a:xfrm>
            <a:off x="4511358" y="692422"/>
            <a:ext cx="3668067" cy="18002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50000"/>
              </a:spcAft>
              <a:buClr>
                <a:srgbClr val="B19E5F"/>
              </a:buClr>
              <a:buChar char="•"/>
              <a:defRPr>
                <a:solidFill>
                  <a:schemeClr val="tx1"/>
                </a:solidFill>
                <a:latin typeface="+mn-lt"/>
                <a:ea typeface="+mn-ea"/>
                <a:cs typeface="+mn-cs"/>
              </a:defRPr>
            </a:lvl1pPr>
            <a:lvl2pPr marL="742950" indent="-285750" algn="l" rtl="0" eaLnBrk="0" fontAlgn="base" hangingPunct="0">
              <a:spcBef>
                <a:spcPct val="20000"/>
              </a:spcBef>
              <a:spcAft>
                <a:spcPct val="50000"/>
              </a:spcAft>
              <a:buClr>
                <a:srgbClr val="B19E5F"/>
              </a:buClr>
              <a:buChar char="•"/>
              <a:defRPr sz="1600">
                <a:solidFill>
                  <a:srgbClr val="333333"/>
                </a:solidFill>
                <a:latin typeface="+mn-lt"/>
              </a:defRPr>
            </a:lvl2pPr>
            <a:lvl3pPr marL="1143000" indent="-228600" algn="l" rtl="0" eaLnBrk="0" fontAlgn="base" hangingPunct="0">
              <a:spcBef>
                <a:spcPct val="20000"/>
              </a:spcBef>
              <a:spcAft>
                <a:spcPct val="50000"/>
              </a:spcAft>
              <a:buClr>
                <a:srgbClr val="B19E5F"/>
              </a:buClr>
              <a:buChar char="•"/>
              <a:defRPr sz="1400">
                <a:solidFill>
                  <a:srgbClr val="4D4D4D"/>
                </a:solidFill>
                <a:latin typeface="+mn-lt"/>
              </a:defRPr>
            </a:lvl3pPr>
            <a:lvl4pPr marL="1600200" indent="-228600" algn="l" rtl="0" eaLnBrk="0" fontAlgn="base" hangingPunct="0">
              <a:spcBef>
                <a:spcPct val="20000"/>
              </a:spcBef>
              <a:spcAft>
                <a:spcPct val="50000"/>
              </a:spcAft>
              <a:buClr>
                <a:srgbClr val="B19E5F"/>
              </a:buClr>
              <a:buChar char="•"/>
              <a:defRPr sz="1200">
                <a:solidFill>
                  <a:srgbClr val="5F5F5F"/>
                </a:solidFill>
                <a:latin typeface="+mn-lt"/>
              </a:defRPr>
            </a:lvl4pPr>
            <a:lvl5pPr marL="2057400" indent="-228600" algn="l" rtl="0" eaLnBrk="0" fontAlgn="base" hangingPunct="0">
              <a:spcBef>
                <a:spcPct val="20000"/>
              </a:spcBef>
              <a:spcAft>
                <a:spcPct val="50000"/>
              </a:spcAft>
              <a:buClr>
                <a:srgbClr val="B19E5F"/>
              </a:buClr>
              <a:buChar char="•"/>
              <a:defRPr sz="1000">
                <a:solidFill>
                  <a:srgbClr val="777777"/>
                </a:solidFill>
                <a:latin typeface="+mn-lt"/>
              </a:defRPr>
            </a:lvl5pPr>
            <a:lvl6pPr marL="2514600" indent="-228600" algn="l" rtl="0" eaLnBrk="1" fontAlgn="base" hangingPunct="1">
              <a:spcBef>
                <a:spcPct val="20000"/>
              </a:spcBef>
              <a:spcAft>
                <a:spcPct val="50000"/>
              </a:spcAft>
              <a:buClr>
                <a:srgbClr val="B19E5F"/>
              </a:buClr>
              <a:buChar char="•"/>
              <a:defRPr sz="1000">
                <a:solidFill>
                  <a:srgbClr val="777777"/>
                </a:solidFill>
                <a:latin typeface="+mn-lt"/>
              </a:defRPr>
            </a:lvl6pPr>
            <a:lvl7pPr marL="2971800" indent="-228600" algn="l" rtl="0" eaLnBrk="1" fontAlgn="base" hangingPunct="1">
              <a:spcBef>
                <a:spcPct val="20000"/>
              </a:spcBef>
              <a:spcAft>
                <a:spcPct val="50000"/>
              </a:spcAft>
              <a:buClr>
                <a:srgbClr val="B19E5F"/>
              </a:buClr>
              <a:buChar char="•"/>
              <a:defRPr sz="1000">
                <a:solidFill>
                  <a:srgbClr val="777777"/>
                </a:solidFill>
                <a:latin typeface="+mn-lt"/>
              </a:defRPr>
            </a:lvl7pPr>
            <a:lvl8pPr marL="3429000" indent="-228600" algn="l" rtl="0" eaLnBrk="1" fontAlgn="base" hangingPunct="1">
              <a:spcBef>
                <a:spcPct val="20000"/>
              </a:spcBef>
              <a:spcAft>
                <a:spcPct val="50000"/>
              </a:spcAft>
              <a:buClr>
                <a:srgbClr val="B19E5F"/>
              </a:buClr>
              <a:buChar char="•"/>
              <a:defRPr sz="1000">
                <a:solidFill>
                  <a:srgbClr val="777777"/>
                </a:solidFill>
                <a:latin typeface="+mn-lt"/>
              </a:defRPr>
            </a:lvl8pPr>
            <a:lvl9pPr marL="3886200" indent="-228600" algn="l" rtl="0" eaLnBrk="1" fontAlgn="base" hangingPunct="1">
              <a:spcBef>
                <a:spcPct val="20000"/>
              </a:spcBef>
              <a:spcAft>
                <a:spcPct val="50000"/>
              </a:spcAft>
              <a:buClr>
                <a:srgbClr val="B19E5F"/>
              </a:buClr>
              <a:buChar char="•"/>
              <a:defRPr sz="1000">
                <a:solidFill>
                  <a:srgbClr val="777777"/>
                </a:solidFill>
                <a:latin typeface="+mn-lt"/>
              </a:defRPr>
            </a:lvl9pPr>
          </a:lstStyle>
          <a:p>
            <a:pPr lvl="1" eaLnBrk="1" hangingPunct="1">
              <a:buClrTx/>
              <a:buFont typeface="Courier New" panose="02070309020205020404" pitchFamily="49" charset="0"/>
              <a:buChar char="o"/>
            </a:pPr>
            <a:endParaRPr lang="en-US" sz="1800" kern="0" dirty="0" smtClean="0">
              <a:latin typeface="Univers LT Std 57 Cn"/>
            </a:endParaRPr>
          </a:p>
          <a:p>
            <a:pPr lvl="1" eaLnBrk="1" hangingPunct="1">
              <a:buClrTx/>
              <a:buFont typeface="Courier New" panose="02070309020205020404" pitchFamily="49" charset="0"/>
              <a:buChar char="o"/>
            </a:pPr>
            <a:r>
              <a:rPr lang="en-US" sz="1400" kern="0" dirty="0" smtClean="0">
                <a:solidFill>
                  <a:schemeClr val="tx1"/>
                </a:solidFill>
                <a:latin typeface="Univers LT Std 57 Cn"/>
              </a:rPr>
              <a:t>Players move to the basket - step wide (Cross Step).</a:t>
            </a:r>
            <a:br>
              <a:rPr lang="en-US" sz="1400" kern="0" dirty="0" smtClean="0">
                <a:solidFill>
                  <a:schemeClr val="tx1"/>
                </a:solidFill>
                <a:latin typeface="Univers LT Std 57 Cn"/>
              </a:rPr>
            </a:br>
            <a:r>
              <a:rPr lang="ja-JP" altLang="en-US" sz="1400" kern="0" dirty="0" smtClean="0">
                <a:solidFill>
                  <a:schemeClr val="tx1"/>
                </a:solidFill>
                <a:latin typeface="Univers LT Std 57 Cn"/>
              </a:rPr>
              <a:t>プレイヤーがバスケットにプレイし始めた時、リードはポジションをワイドに（クロス・ステップ）</a:t>
            </a:r>
            <a:endParaRPr lang="en-US" sz="1800" kern="0" dirty="0" smtClean="0">
              <a:solidFill>
                <a:schemeClr val="tx1"/>
              </a:solidFill>
              <a:latin typeface="Univers LT Std 57 Cn"/>
            </a:endParaRPr>
          </a:p>
          <a:p>
            <a:pPr eaLnBrk="1" hangingPunct="1">
              <a:buClrTx/>
              <a:buFont typeface="Courier New" panose="02070309020205020404" pitchFamily="49" charset="0"/>
              <a:buChar char="o"/>
            </a:pPr>
            <a:endParaRPr lang="en-US" kern="0" dirty="0" smtClean="0">
              <a:latin typeface="Univers LT Std 57 Cn"/>
            </a:endParaRPr>
          </a:p>
        </p:txBody>
      </p:sp>
      <p:cxnSp>
        <p:nvCxnSpPr>
          <p:cNvPr id="32" name="Suora nuoliyhdysviiva 30"/>
          <p:cNvCxnSpPr/>
          <p:nvPr/>
        </p:nvCxnSpPr>
        <p:spPr bwMode="auto">
          <a:xfrm>
            <a:off x="3316602" y="5131536"/>
            <a:ext cx="199196" cy="19476"/>
          </a:xfrm>
          <a:prstGeom prst="straightConnector1">
            <a:avLst/>
          </a:prstGeom>
          <a:gradFill rotWithShape="0">
            <a:gsLst>
              <a:gs pos="0">
                <a:srgbClr val="45A4FD"/>
              </a:gs>
              <a:gs pos="100000">
                <a:srgbClr val="113C83"/>
              </a:gs>
            </a:gsLst>
            <a:lin ang="5400000" scaled="1"/>
          </a:gradFill>
          <a:ln w="63500" cap="flat" cmpd="sng" algn="ctr">
            <a:solidFill>
              <a:srgbClr val="00B0F0"/>
            </a:solidFill>
            <a:prstDash val="sysDash"/>
            <a:round/>
            <a:headEnd type="none" w="med" len="med"/>
            <a:tailEnd type="triangle"/>
          </a:ln>
          <a:effectLst/>
        </p:spPr>
      </p:cxnSp>
      <p:cxnSp>
        <p:nvCxnSpPr>
          <p:cNvPr id="33" name="Suora nuoliyhdysviiva 30"/>
          <p:cNvCxnSpPr/>
          <p:nvPr/>
        </p:nvCxnSpPr>
        <p:spPr bwMode="auto">
          <a:xfrm flipH="1" flipV="1">
            <a:off x="2320300" y="4527699"/>
            <a:ext cx="387134" cy="139703"/>
          </a:xfrm>
          <a:prstGeom prst="straightConnector1">
            <a:avLst/>
          </a:prstGeom>
          <a:gradFill rotWithShape="0">
            <a:gsLst>
              <a:gs pos="0">
                <a:srgbClr val="45A4FD"/>
              </a:gs>
              <a:gs pos="100000">
                <a:srgbClr val="113C83"/>
              </a:gs>
            </a:gsLst>
            <a:lin ang="5400000" scaled="1"/>
          </a:gradFill>
          <a:ln w="63500" cap="flat" cmpd="sng" algn="ctr">
            <a:solidFill>
              <a:schemeClr val="tx1"/>
            </a:solidFill>
            <a:prstDash val="sysDash"/>
            <a:round/>
            <a:headEnd type="none" w="med" len="med"/>
            <a:tailEnd type="triangle"/>
          </a:ln>
          <a:effectLst/>
        </p:spPr>
      </p:cxnSp>
      <p:sp>
        <p:nvSpPr>
          <p:cNvPr id="34" name="Tasakylkinen kolmio 8"/>
          <p:cNvSpPr>
            <a:spLocks noChangeArrowheads="1"/>
          </p:cNvSpPr>
          <p:nvPr/>
        </p:nvSpPr>
        <p:spPr bwMode="auto">
          <a:xfrm rot="9323709">
            <a:off x="2085710" y="3983163"/>
            <a:ext cx="1570836" cy="1517581"/>
          </a:xfrm>
          <a:prstGeom prst="triangle">
            <a:avLst>
              <a:gd name="adj" fmla="val 50000"/>
            </a:avLst>
          </a:prstGeom>
          <a:solidFill>
            <a:srgbClr val="0000FF">
              <a:alpha val="30196"/>
            </a:srgbClr>
          </a:solidFill>
          <a:ln w="19050" cmpd="sng" algn="ctr">
            <a:solidFill>
              <a:srgbClr val="050036"/>
            </a:solidFill>
            <a:prstDash val="dash"/>
            <a:round/>
            <a:headEnd/>
            <a:tailEnd/>
          </a:ln>
        </p:spPr>
        <p:txBody>
          <a:bodyPr/>
          <a:lstStyle/>
          <a:p>
            <a:pPr algn="ctr"/>
            <a:endParaRPr lang="en-US"/>
          </a:p>
        </p:txBody>
      </p:sp>
      <p:pic>
        <p:nvPicPr>
          <p:cNvPr id="35" name="Kuva 34"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073736">
            <a:off x="2854749" y="5015078"/>
            <a:ext cx="432000" cy="368899"/>
          </a:xfrm>
          <a:prstGeom prst="rect">
            <a:avLst/>
          </a:prstGeom>
        </p:spPr>
      </p:pic>
      <p:pic>
        <p:nvPicPr>
          <p:cNvPr id="36" name="Kuva 35" descr="A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4355" y="4417447"/>
            <a:ext cx="288239" cy="288239"/>
          </a:xfrm>
          <a:prstGeom prst="rect">
            <a:avLst/>
          </a:prstGeom>
        </p:spPr>
      </p:pic>
      <p:pic>
        <p:nvPicPr>
          <p:cNvPr id="37" name="Kuva 36" descr="B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3776" y="4485182"/>
            <a:ext cx="288239" cy="288239"/>
          </a:xfrm>
          <a:prstGeom prst="rect">
            <a:avLst/>
          </a:prstGeom>
        </p:spPr>
      </p:pic>
      <p:pic>
        <p:nvPicPr>
          <p:cNvPr id="38"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86796" y="4220800"/>
            <a:ext cx="473442" cy="393293"/>
          </a:xfrm>
          <a:prstGeom prst="rect">
            <a:avLst/>
          </a:prstGeom>
          <a:noFill/>
          <a:ln w="9525">
            <a:noFill/>
            <a:miter lim="800000"/>
            <a:headEnd/>
            <a:tailEnd/>
          </a:ln>
        </p:spPr>
      </p:pic>
      <p:pic>
        <p:nvPicPr>
          <p:cNvPr id="39" name="Kuva 40" descr="Center.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728145" y="3802348"/>
            <a:ext cx="421575" cy="359997"/>
          </a:xfrm>
          <a:prstGeom prst="rect">
            <a:avLst/>
          </a:prstGeom>
        </p:spPr>
      </p:pic>
      <p:pic>
        <p:nvPicPr>
          <p:cNvPr id="40" name="Kuva 41" descr="Trai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3189297">
            <a:off x="3205412" y="3023934"/>
            <a:ext cx="421575" cy="359997"/>
          </a:xfrm>
          <a:prstGeom prst="rect">
            <a:avLst/>
          </a:prstGeom>
        </p:spPr>
      </p:pic>
      <p:pic>
        <p:nvPicPr>
          <p:cNvPr id="41" name="Kuva 46" descr="A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6784" y="4129530"/>
            <a:ext cx="288239" cy="288239"/>
          </a:xfrm>
          <a:prstGeom prst="rect">
            <a:avLst/>
          </a:prstGeom>
        </p:spPr>
      </p:pic>
      <p:pic>
        <p:nvPicPr>
          <p:cNvPr id="42" name="Kuva 47" descr="B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3398" y="4341062"/>
            <a:ext cx="288239" cy="288239"/>
          </a:xfrm>
          <a:prstGeom prst="rect">
            <a:avLst/>
          </a:prstGeom>
        </p:spPr>
      </p:pic>
      <p:pic>
        <p:nvPicPr>
          <p:cNvPr id="43"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83398" y="4020056"/>
            <a:ext cx="473442" cy="393293"/>
          </a:xfrm>
          <a:prstGeom prst="rect">
            <a:avLst/>
          </a:prstGeom>
          <a:noFill/>
          <a:ln w="9525">
            <a:noFill/>
            <a:miter lim="800000"/>
            <a:headEnd/>
            <a:tailEnd/>
          </a:ln>
        </p:spPr>
      </p:pic>
      <p:pic>
        <p:nvPicPr>
          <p:cNvPr id="44" name="Kuva 49" descr="Center.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5192125" y="3825916"/>
            <a:ext cx="421575" cy="359997"/>
          </a:xfrm>
          <a:prstGeom prst="rect">
            <a:avLst/>
          </a:prstGeom>
        </p:spPr>
      </p:pic>
      <p:pic>
        <p:nvPicPr>
          <p:cNvPr id="45" name="Kuva 50" descr="Trai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3320157">
            <a:off x="7709888" y="3064213"/>
            <a:ext cx="421575" cy="359997"/>
          </a:xfrm>
          <a:prstGeom prst="rect">
            <a:avLst/>
          </a:prstGeom>
        </p:spPr>
      </p:pic>
      <p:pic>
        <p:nvPicPr>
          <p:cNvPr id="46" name="Kuva 45"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412630">
            <a:off x="7516445" y="4910785"/>
            <a:ext cx="432000" cy="368899"/>
          </a:xfrm>
          <a:prstGeom prst="rect">
            <a:avLst/>
          </a:prstGeom>
        </p:spPr>
      </p:pic>
      <p:sp>
        <p:nvSpPr>
          <p:cNvPr id="71" name="Title 1"/>
          <p:cNvSpPr txBox="1">
            <a:spLocks/>
          </p:cNvSpPr>
          <p:nvPr/>
        </p:nvSpPr>
        <p:spPr bwMode="auto">
          <a:xfrm>
            <a:off x="273509" y="-243408"/>
            <a:ext cx="8314998" cy="719138"/>
          </a:xfrm>
          <a:prstGeom prst="rect">
            <a:avLst/>
          </a:prstGeom>
          <a:noFill/>
          <a:ln w="9525">
            <a:noFill/>
            <a:miter lim="800000"/>
            <a:headEnd/>
            <a:tailEnd/>
          </a:ln>
        </p:spPr>
        <p:txBody>
          <a:bodyPr/>
          <a:lstStyle/>
          <a:p>
            <a:r>
              <a:rPr lang="fr-CH" sz="2200" b="1" dirty="0" smtClean="0">
                <a:latin typeface="Fiba"/>
                <a:cs typeface="Fiba"/>
              </a:rPr>
              <a:t>LEAD – CROSS STEP, OPEN ANGLE &amp; 45°</a:t>
            </a:r>
          </a:p>
          <a:p>
            <a:r>
              <a:rPr lang="ja-JP" altLang="en-US" sz="2200" b="1" dirty="0" smtClean="0">
                <a:latin typeface="Fiba"/>
                <a:cs typeface="Fiba"/>
              </a:rPr>
              <a:t>リード　</a:t>
            </a:r>
            <a:r>
              <a:rPr lang="en-US" altLang="ja-JP" sz="2200" b="1" dirty="0" smtClean="0">
                <a:latin typeface="Fiba"/>
                <a:cs typeface="Fiba"/>
              </a:rPr>
              <a:t>‐</a:t>
            </a:r>
            <a:r>
              <a:rPr lang="ja-JP" altLang="en-US" sz="2200" b="1" dirty="0" smtClean="0">
                <a:latin typeface="Fiba"/>
                <a:cs typeface="Fiba"/>
              </a:rPr>
              <a:t>　クロス・ステップ、オープン・アングル＆４５</a:t>
            </a:r>
            <a:r>
              <a:rPr lang="en-US" altLang="ja-JP" sz="2200" b="1" dirty="0" smtClean="0">
                <a:latin typeface="Fiba"/>
                <a:cs typeface="Fiba"/>
              </a:rPr>
              <a:t>°</a:t>
            </a:r>
            <a:endParaRPr lang="en-US" sz="2200" b="1" dirty="0">
              <a:latin typeface="Fiba"/>
              <a:cs typeface="Fiba"/>
            </a:endParaRPr>
          </a:p>
        </p:txBody>
      </p:sp>
    </p:spTree>
    <p:extLst>
      <p:ext uri="{BB962C8B-B14F-4D97-AF65-F5344CB8AC3E}">
        <p14:creationId xmlns:p14="http://schemas.microsoft.com/office/powerpoint/2010/main" val="849168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17"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5616" y="433286"/>
            <a:ext cx="6905474" cy="566184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asakylkinen kolmio 8"/>
          <p:cNvSpPr>
            <a:spLocks noChangeArrowheads="1"/>
          </p:cNvSpPr>
          <p:nvPr/>
        </p:nvSpPr>
        <p:spPr bwMode="auto">
          <a:xfrm rot="9323709">
            <a:off x="4812967" y="3663227"/>
            <a:ext cx="1570836" cy="1517581"/>
          </a:xfrm>
          <a:prstGeom prst="triangle">
            <a:avLst>
              <a:gd name="adj" fmla="val 50000"/>
            </a:avLst>
          </a:prstGeom>
          <a:solidFill>
            <a:srgbClr val="0000FF">
              <a:alpha val="30196"/>
            </a:srgbClr>
          </a:solidFill>
          <a:ln w="19050" cmpd="sng" algn="ctr">
            <a:solidFill>
              <a:srgbClr val="050036"/>
            </a:solidFill>
            <a:prstDash val="dash"/>
            <a:round/>
            <a:headEnd/>
            <a:tailEnd/>
          </a:ln>
        </p:spPr>
        <p:txBody>
          <a:bodyPr/>
          <a:lstStyle/>
          <a:p>
            <a:pPr algn="ctr"/>
            <a:endParaRPr lang="en-US"/>
          </a:p>
        </p:txBody>
      </p:sp>
      <p:sp>
        <p:nvSpPr>
          <p:cNvPr id="6" name="Tasakylkinen kolmio 8"/>
          <p:cNvSpPr>
            <a:spLocks noChangeArrowheads="1"/>
          </p:cNvSpPr>
          <p:nvPr/>
        </p:nvSpPr>
        <p:spPr bwMode="auto">
          <a:xfrm rot="7293017">
            <a:off x="4389063" y="3281272"/>
            <a:ext cx="2020390" cy="2235099"/>
          </a:xfrm>
          <a:prstGeom prst="triangle">
            <a:avLst>
              <a:gd name="adj" fmla="val 50000"/>
            </a:avLst>
          </a:prstGeom>
          <a:solidFill>
            <a:srgbClr val="0000FF">
              <a:alpha val="30196"/>
            </a:srgbClr>
          </a:solidFill>
          <a:ln w="19050" cmpd="sng" algn="ctr">
            <a:solidFill>
              <a:srgbClr val="050036"/>
            </a:solidFill>
            <a:prstDash val="dash"/>
            <a:round/>
            <a:headEnd/>
            <a:tailEnd/>
          </a:ln>
        </p:spPr>
        <p:txBody>
          <a:bodyPr/>
          <a:lstStyle/>
          <a:p>
            <a:pPr algn="ctr"/>
            <a:endParaRPr lang="en-US"/>
          </a:p>
        </p:txBody>
      </p:sp>
      <p:pic>
        <p:nvPicPr>
          <p:cNvPr id="8" name="Kuva 21" descr="Lead.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073736">
            <a:off x="5639975" y="4798144"/>
            <a:ext cx="548053" cy="468000"/>
          </a:xfrm>
          <a:prstGeom prst="rect">
            <a:avLst/>
          </a:prstGeom>
        </p:spPr>
      </p:pic>
      <p:pic>
        <p:nvPicPr>
          <p:cNvPr id="9" name="Kuva 22" descr="A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7679" y="4148610"/>
            <a:ext cx="360239" cy="360239"/>
          </a:xfrm>
          <a:prstGeom prst="rect">
            <a:avLst/>
          </a:prstGeom>
        </p:spPr>
      </p:pic>
      <p:pic>
        <p:nvPicPr>
          <p:cNvPr id="10" name="Kuva 23" descr="B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7440" y="4207371"/>
            <a:ext cx="360239" cy="360239"/>
          </a:xfrm>
          <a:prstGeom prst="rect">
            <a:avLst/>
          </a:prstGeom>
        </p:spPr>
      </p:pic>
      <p:pic>
        <p:nvPicPr>
          <p:cNvPr id="11"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05380" y="2793141"/>
            <a:ext cx="516778" cy="429293"/>
          </a:xfrm>
          <a:prstGeom prst="rect">
            <a:avLst/>
          </a:prstGeom>
          <a:noFill/>
          <a:ln w="9525">
            <a:noFill/>
            <a:miter lim="800000"/>
            <a:headEnd/>
            <a:tailEnd/>
          </a:ln>
        </p:spPr>
      </p:pic>
      <p:pic>
        <p:nvPicPr>
          <p:cNvPr id="12" name="Kuva 25" descr="Center.png"/>
          <p:cNvPicPr>
            <a:picLocks noChangeAspect="1"/>
          </p:cNvPicPr>
          <p:nvPr/>
        </p:nvPicPr>
        <p:blipFill>
          <a:blip r:embed="rId7">
            <a:extLst>
              <a:ext uri="{28A0092B-C50C-407E-A947-70E740481C1C}">
                <a14:useLocalDpi xmlns:a14="http://schemas.microsoft.com/office/drawing/2010/main"/>
              </a:ext>
            </a:extLst>
          </a:blip>
          <a:stretch>
            <a:fillRect/>
          </a:stretch>
        </p:blipFill>
        <p:spPr>
          <a:xfrm rot="5827305">
            <a:off x="1994440" y="3074711"/>
            <a:ext cx="548049" cy="467997"/>
          </a:xfrm>
          <a:prstGeom prst="rect">
            <a:avLst/>
          </a:prstGeom>
        </p:spPr>
      </p:pic>
      <p:pic>
        <p:nvPicPr>
          <p:cNvPr id="13" name="Kuva 26" descr="Trail.png"/>
          <p:cNvPicPr>
            <a:picLocks noChangeAspect="1"/>
          </p:cNvPicPr>
          <p:nvPr/>
        </p:nvPicPr>
        <p:blipFill>
          <a:blip r:embed="rId8">
            <a:extLst>
              <a:ext uri="{28A0092B-C50C-407E-A947-70E740481C1C}">
                <a14:useLocalDpi xmlns:a14="http://schemas.microsoft.com/office/drawing/2010/main"/>
              </a:ext>
            </a:extLst>
          </a:blip>
          <a:stretch>
            <a:fillRect/>
          </a:stretch>
        </p:blipFill>
        <p:spPr>
          <a:xfrm rot="14018397">
            <a:off x="6338846" y="1796221"/>
            <a:ext cx="548049" cy="467997"/>
          </a:xfrm>
          <a:prstGeom prst="rect">
            <a:avLst/>
          </a:prstGeom>
        </p:spPr>
      </p:pic>
      <p:pic>
        <p:nvPicPr>
          <p:cNvPr id="14" name="Kuva 28" descr="Lead.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8498191">
            <a:off x="6144820" y="4803804"/>
            <a:ext cx="548053" cy="468000"/>
          </a:xfrm>
          <a:prstGeom prst="rect">
            <a:avLst/>
          </a:prstGeom>
        </p:spPr>
      </p:pic>
      <p:sp>
        <p:nvSpPr>
          <p:cNvPr id="15" name="Tekstiruutu 32"/>
          <p:cNvSpPr txBox="1"/>
          <p:nvPr/>
        </p:nvSpPr>
        <p:spPr>
          <a:xfrm>
            <a:off x="6822395" y="3807261"/>
            <a:ext cx="1671595" cy="400110"/>
          </a:xfrm>
          <a:prstGeom prst="rect">
            <a:avLst/>
          </a:prstGeom>
          <a:solidFill>
            <a:srgbClr val="008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i-FI" sz="2000" dirty="0" err="1" smtClean="0">
                <a:solidFill>
                  <a:schemeClr val="bg1"/>
                </a:solidFill>
                <a:latin typeface="Univers 57 Condensed" charset="0"/>
                <a:ea typeface="Univers 57 Condensed" charset="0"/>
                <a:cs typeface="Univers 57 Condensed" charset="0"/>
              </a:rPr>
              <a:t>Cross</a:t>
            </a:r>
            <a:r>
              <a:rPr lang="fi-FI" sz="2000" dirty="0" smtClean="0">
                <a:solidFill>
                  <a:schemeClr val="bg1"/>
                </a:solidFill>
                <a:latin typeface="Univers 57 Condensed" charset="0"/>
                <a:ea typeface="Univers 57 Condensed" charset="0"/>
                <a:cs typeface="Univers 57 Condensed" charset="0"/>
              </a:rPr>
              <a:t> </a:t>
            </a:r>
            <a:r>
              <a:rPr lang="fi-FI" sz="2000" dirty="0" err="1">
                <a:solidFill>
                  <a:schemeClr val="bg1"/>
                </a:solidFill>
                <a:latin typeface="Univers 57 Condensed" charset="0"/>
                <a:ea typeface="Univers 57 Condensed" charset="0"/>
                <a:cs typeface="Univers 57 Condensed" charset="0"/>
              </a:rPr>
              <a:t>S</a:t>
            </a:r>
            <a:r>
              <a:rPr lang="fi-FI" sz="2000" dirty="0" err="1" smtClean="0">
                <a:solidFill>
                  <a:schemeClr val="bg1"/>
                </a:solidFill>
                <a:latin typeface="Univers 57 Condensed" charset="0"/>
                <a:ea typeface="Univers 57 Condensed" charset="0"/>
                <a:cs typeface="Univers 57 Condensed" charset="0"/>
              </a:rPr>
              <a:t>tep</a:t>
            </a:r>
            <a:endParaRPr lang="fi-FI" sz="2000" dirty="0">
              <a:solidFill>
                <a:schemeClr val="bg1"/>
              </a:solidFill>
              <a:latin typeface="Univers 57 Condensed" charset="0"/>
              <a:ea typeface="Univers 57 Condensed" charset="0"/>
              <a:cs typeface="Univers 57 Condensed" charset="0"/>
            </a:endParaRPr>
          </a:p>
        </p:txBody>
      </p:sp>
      <p:pic>
        <p:nvPicPr>
          <p:cNvPr id="16"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7679" y="3933963"/>
            <a:ext cx="516778" cy="429293"/>
          </a:xfrm>
          <a:prstGeom prst="rect">
            <a:avLst/>
          </a:prstGeom>
          <a:noFill/>
          <a:ln w="9525">
            <a:noFill/>
            <a:miter lim="800000"/>
            <a:headEnd/>
            <a:tailEnd/>
          </a:ln>
        </p:spPr>
      </p:pic>
      <p:sp>
        <p:nvSpPr>
          <p:cNvPr id="18" name="Title 1"/>
          <p:cNvSpPr txBox="1">
            <a:spLocks/>
          </p:cNvSpPr>
          <p:nvPr/>
        </p:nvSpPr>
        <p:spPr bwMode="auto">
          <a:xfrm>
            <a:off x="323528" y="-171400"/>
            <a:ext cx="8314998" cy="719138"/>
          </a:xfrm>
          <a:prstGeom prst="rect">
            <a:avLst/>
          </a:prstGeom>
          <a:noFill/>
          <a:ln w="9525">
            <a:noFill/>
            <a:miter lim="800000"/>
            <a:headEnd/>
            <a:tailEnd/>
          </a:ln>
        </p:spPr>
        <p:txBody>
          <a:bodyPr/>
          <a:lstStyle/>
          <a:p>
            <a:r>
              <a:rPr lang="fr-CH" sz="2400" b="1" dirty="0" smtClean="0">
                <a:latin typeface="Fiba"/>
                <a:cs typeface="Fiba"/>
              </a:rPr>
              <a:t>LEAD – CROSS STEP, OPEN ANGLE &amp; 45°</a:t>
            </a:r>
          </a:p>
          <a:p>
            <a:r>
              <a:rPr lang="fr-CH" sz="2400" b="1" dirty="0" smtClean="0">
                <a:latin typeface="Fiba"/>
                <a:cs typeface="Fiba"/>
              </a:rPr>
              <a:t>animation</a:t>
            </a:r>
            <a:endParaRPr lang="en-US" sz="2400" b="1" dirty="0">
              <a:latin typeface="Fiba"/>
              <a:cs typeface="Fiba"/>
            </a:endParaRPr>
          </a:p>
        </p:txBody>
      </p:sp>
    </p:spTree>
    <p:extLst>
      <p:ext uri="{BB962C8B-B14F-4D97-AF65-F5344CB8AC3E}">
        <p14:creationId xmlns:p14="http://schemas.microsoft.com/office/powerpoint/2010/main" val="389390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85185E-6 L -0.11458 0.16667 " pathEditMode="relative" rAng="0" ptsTypes="AA">
                                      <p:cBhvr>
                                        <p:cTn id="6" dur="5000" fill="hold"/>
                                        <p:tgtEl>
                                          <p:spTgt spid="11"/>
                                        </p:tgtEl>
                                        <p:attrNameLst>
                                          <p:attrName>ppt_x</p:attrName>
                                          <p:attrName>ppt_y</p:attrName>
                                        </p:attrNameLst>
                                      </p:cBhvr>
                                      <p:rCtr x="-5729" y="8333"/>
                                    </p:animMotion>
                                  </p:childTnLst>
                                  <p:subTnLst>
                                    <p:set>
                                      <p:cBhvr override="childStyle">
                                        <p:cTn dur="1" fill="hold" display="0" masterRel="sameClick" afterEffect="1">
                                          <p:stCondLst>
                                            <p:cond evt="end" delay="0">
                                              <p:tn val="5"/>
                                            </p:cond>
                                          </p:stCondLst>
                                        </p:cTn>
                                        <p:tgtEl>
                                          <p:spTgt spid="11"/>
                                        </p:tgtEl>
                                        <p:attrNameLst>
                                          <p:attrName>style.visibility</p:attrName>
                                        </p:attrNameLst>
                                      </p:cBhvr>
                                      <p:to>
                                        <p:strVal val="hidden"/>
                                      </p:to>
                                    </p:set>
                                  </p:sub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2000" fill="hold"/>
                                        <p:tgtEl>
                                          <p:spTgt spid="15"/>
                                        </p:tgtEl>
                                        <p:attrNameLst>
                                          <p:attrName>ppt_w</p:attrName>
                                        </p:attrNameLst>
                                      </p:cBhvr>
                                      <p:tavLst>
                                        <p:tav tm="0">
                                          <p:val>
                                            <p:fltVal val="0"/>
                                          </p:val>
                                        </p:tav>
                                        <p:tav tm="100000">
                                          <p:val>
                                            <p:strVal val="#ppt_w"/>
                                          </p:val>
                                        </p:tav>
                                      </p:tavLst>
                                    </p:anim>
                                    <p:anim calcmode="lin" valueType="num">
                                      <p:cBhvr>
                                        <p:cTn id="19" dur="2000" fill="hold"/>
                                        <p:tgtEl>
                                          <p:spTgt spid="15"/>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2.77778E-7 4.44444E-6 L 0.04948 4.44444E-6 " pathEditMode="relative" rAng="0" ptsTypes="AA">
                                      <p:cBhvr>
                                        <p:cTn id="23" dur="5000" fill="hold"/>
                                        <p:tgtEl>
                                          <p:spTgt spid="8"/>
                                        </p:tgtEl>
                                        <p:attrNameLst>
                                          <p:attrName>ppt_x</p:attrName>
                                          <p:attrName>ppt_y</p:attrName>
                                        </p:attrNameLst>
                                      </p:cBhvr>
                                      <p:rCtr x="2465" y="0"/>
                                    </p:animMotion>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4.72222E-6 -2.59259E-6 L -0.01909 -0.02847 C -0.02291 -0.03426 -0.02899 -0.03773 -0.03524 -0.03773 C -0.04218 -0.03773 -0.04791 -0.03426 -0.05173 -0.02847 L -0.07048 -2.59259E-6 " pathEditMode="relative" rAng="0" ptsTypes="FffFF">
                                      <p:cBhvr>
                                        <p:cTn id="34" dur="5000" fill="hold"/>
                                        <p:tgtEl>
                                          <p:spTgt spid="10"/>
                                        </p:tgtEl>
                                        <p:attrNameLst>
                                          <p:attrName>ppt_x</p:attrName>
                                          <p:attrName>ppt_y</p:attrName>
                                        </p:attrNameLst>
                                      </p:cBhvr>
                                      <p:rCtr x="-3524" y="-1898"/>
                                    </p:animMotion>
                                  </p:childTnLst>
                                </p:cTn>
                              </p:par>
                              <p:par>
                                <p:cTn id="35" presetID="37" presetClass="path" presetSubtype="0" accel="50000" decel="50000" fill="hold" nodeType="withEffect">
                                  <p:stCondLst>
                                    <p:cond delay="0"/>
                                  </p:stCondLst>
                                  <p:childTnLst>
                                    <p:animMotion origin="layout" path="M 0.00869 -0.01574 L -0.02326 -0.05486 C -0.03003 -0.06366 -0.03993 -0.06829 -0.05034 -0.06829 C -0.06215 -0.06829 -0.0717 -0.06366 -0.07829 -0.05486 L -0.10989 -0.01574 " pathEditMode="relative" rAng="0" ptsTypes="FffFF">
                                      <p:cBhvr>
                                        <p:cTn id="36" dur="5000" fill="hold"/>
                                        <p:tgtEl>
                                          <p:spTgt spid="9"/>
                                        </p:tgtEl>
                                        <p:attrNameLst>
                                          <p:attrName>ppt_x</p:attrName>
                                          <p:attrName>ppt_y</p:attrName>
                                        </p:attrNameLst>
                                      </p:cBhvr>
                                      <p:rCtr x="-5937" y="-2639"/>
                                    </p:animMotion>
                                  </p:childTnLst>
                                </p:cTn>
                              </p:par>
                              <p:par>
                                <p:cTn id="37" presetID="37" presetClass="path" presetSubtype="0" accel="50000" decel="50000" fill="hold" nodeType="withEffect">
                                  <p:stCondLst>
                                    <p:cond delay="0"/>
                                  </p:stCondLst>
                                  <p:childTnLst>
                                    <p:animMotion origin="layout" path="M 1.11111E-6 4.07407E-6 L -0.02552 -0.03195 C -0.0309 -0.03889 -0.03889 -0.04213 -0.04705 -0.04213 C -0.05642 -0.04213 -0.06406 -0.03889 -0.06945 -0.03195 L -0.09445 4.07407E-6 " pathEditMode="relative" rAng="0" ptsTypes="FffFF">
                                      <p:cBhvr>
                                        <p:cTn id="38" dur="5000" fill="hold"/>
                                        <p:tgtEl>
                                          <p:spTgt spid="16"/>
                                        </p:tgtEl>
                                        <p:attrNameLst>
                                          <p:attrName>ppt_x</p:attrName>
                                          <p:attrName>ppt_y</p:attrName>
                                        </p:attrNameLst>
                                      </p:cBhvr>
                                      <p:rCtr x="-4722" y="-2106"/>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1" descr="court_vertica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2242" y="-21731"/>
            <a:ext cx="3816034" cy="611998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Sisällön paikkamerkki 2"/>
          <p:cNvSpPr>
            <a:spLocks noGrp="1"/>
          </p:cNvSpPr>
          <p:nvPr>
            <p:ph idx="1"/>
          </p:nvPr>
        </p:nvSpPr>
        <p:spPr>
          <a:xfrm>
            <a:off x="163413" y="1045558"/>
            <a:ext cx="4711700" cy="5400675"/>
          </a:xfrm>
        </p:spPr>
        <p:txBody>
          <a:bodyPr>
            <a:normAutofit/>
          </a:bodyPr>
          <a:lstStyle/>
          <a:p>
            <a:pPr marL="0" indent="0" eaLnBrk="1" hangingPunct="1">
              <a:buNone/>
            </a:pPr>
            <a:r>
              <a:rPr lang="en-US" sz="1400" b="1" u="sng" dirty="0" smtClean="0">
                <a:latin typeface="Univers LT Std 57 Cn"/>
              </a:rPr>
              <a:t>In transition from L to T</a:t>
            </a:r>
          </a:p>
          <a:p>
            <a:pPr marL="457200" indent="-457200">
              <a:buFont typeface="+mj-lt"/>
              <a:buAutoNum type="arabicPeriod"/>
            </a:pPr>
            <a:r>
              <a:rPr lang="en-US" sz="1400" b="1" u="sng" dirty="0" smtClean="0">
                <a:latin typeface="Univers LT Std 57 Cn"/>
              </a:rPr>
              <a:t>Stay behind the baseline </a:t>
            </a:r>
            <a:r>
              <a:rPr lang="en-US" sz="1400" dirty="0" smtClean="0">
                <a:latin typeface="Univers LT Std 57 Cn"/>
              </a:rPr>
              <a:t>(back court) until the ball has been passed from throw-in</a:t>
            </a:r>
            <a:br>
              <a:rPr lang="en-US" sz="1400" dirty="0" smtClean="0">
                <a:latin typeface="Univers LT Std 57 Cn"/>
              </a:rPr>
            </a:br>
            <a:r>
              <a:rPr lang="ja-JP" altLang="en-US" sz="1200" dirty="0" smtClean="0">
                <a:latin typeface="Univers LT Std 57 Cn"/>
              </a:rPr>
              <a:t>ボールがスローインされるまではしっかりとベースラインよりも後ろにステイ</a:t>
            </a:r>
            <a:endParaRPr lang="en-US" sz="1200" dirty="0" smtClean="0">
              <a:latin typeface="Univers LT Std 57 Cn"/>
            </a:endParaRPr>
          </a:p>
          <a:p>
            <a:pPr marL="457200" indent="-457200">
              <a:buFont typeface="+mj-lt"/>
              <a:buAutoNum type="arabicPeriod"/>
            </a:pPr>
            <a:r>
              <a:rPr lang="en-US" sz="1400" dirty="0" smtClean="0">
                <a:latin typeface="Univers LT Std 57 Cn"/>
              </a:rPr>
              <a:t>Trail the play all the time,  2-3 steps  (no overrunning)</a:t>
            </a:r>
            <a:br>
              <a:rPr lang="en-US" sz="1400" dirty="0" smtClean="0">
                <a:latin typeface="Univers LT Std 57 Cn"/>
              </a:rPr>
            </a:br>
            <a:r>
              <a:rPr lang="ja-JP" altLang="en-US" sz="1200" dirty="0" smtClean="0">
                <a:latin typeface="Univers LT Std 57 Cn"/>
              </a:rPr>
              <a:t>トレイルとして２，３歩、常に後ろにポジション</a:t>
            </a:r>
            <a:r>
              <a:rPr lang="en-US" altLang="ja-JP" sz="1200" dirty="0" smtClean="0">
                <a:latin typeface="Univers LT Std 57 Cn"/>
              </a:rPr>
              <a:t/>
            </a:r>
            <a:br>
              <a:rPr lang="en-US" altLang="ja-JP" sz="1200" dirty="0" smtClean="0">
                <a:latin typeface="Univers LT Std 57 Cn"/>
              </a:rPr>
            </a:br>
            <a:r>
              <a:rPr lang="ja-JP" altLang="en-US" sz="1200" dirty="0" smtClean="0">
                <a:latin typeface="Univers LT Std 57 Cn"/>
              </a:rPr>
              <a:t>（ボールよりも先行しないこと）</a:t>
            </a:r>
            <a:endParaRPr lang="en-US" sz="1200" dirty="0" smtClean="0">
              <a:latin typeface="Univers LT Std 57 Cn"/>
            </a:endParaRPr>
          </a:p>
          <a:p>
            <a:pPr marL="457200" indent="-457200">
              <a:buFont typeface="+mj-lt"/>
              <a:buAutoNum type="arabicPeriod"/>
            </a:pPr>
            <a:r>
              <a:rPr lang="en-US" sz="1400" dirty="0" smtClean="0">
                <a:latin typeface="Univers LT Std 57 Cn"/>
              </a:rPr>
              <a:t>Find the initial position where you are able to cover the ball and see possible next play in progress (45°). </a:t>
            </a:r>
            <a:br>
              <a:rPr lang="en-US" sz="1400" dirty="0" smtClean="0">
                <a:latin typeface="Univers LT Std 57 Cn"/>
              </a:rPr>
            </a:br>
            <a:r>
              <a:rPr lang="ja-JP" altLang="en-US" sz="1200" dirty="0" smtClean="0">
                <a:latin typeface="Univers LT Std 57 Cn"/>
              </a:rPr>
              <a:t>次に起こりうるプレイをカバーするためのポジションを</a:t>
            </a:r>
            <a:r>
              <a:rPr lang="en-US" altLang="ja-JP" sz="1200" dirty="0" smtClean="0">
                <a:latin typeface="Univers LT Std 57 Cn"/>
              </a:rPr>
              <a:t/>
            </a:r>
            <a:br>
              <a:rPr lang="en-US" altLang="ja-JP" sz="1200" dirty="0" smtClean="0">
                <a:latin typeface="Univers LT Std 57 Cn"/>
              </a:rPr>
            </a:br>
            <a:r>
              <a:rPr lang="ja-JP" altLang="en-US" sz="1200" dirty="0" smtClean="0">
                <a:latin typeface="Univers LT Std 57 Cn"/>
              </a:rPr>
              <a:t>４５</a:t>
            </a:r>
            <a:r>
              <a:rPr lang="en-US" altLang="ja-JP" sz="1200" dirty="0" smtClean="0">
                <a:latin typeface="Univers LT Std 57 Cn"/>
              </a:rPr>
              <a:t>°</a:t>
            </a:r>
            <a:r>
              <a:rPr lang="ja-JP" altLang="en-US" sz="1200" dirty="0" smtClean="0">
                <a:latin typeface="Univers LT Std 57 Cn"/>
              </a:rPr>
              <a:t>の角度で</a:t>
            </a:r>
            <a:endParaRPr lang="en-US" sz="1200" dirty="0" smtClean="0">
              <a:latin typeface="Univers LT Std 57 Cn"/>
            </a:endParaRPr>
          </a:p>
          <a:p>
            <a:pPr marL="457200" indent="-457200">
              <a:buFont typeface="+mj-lt"/>
              <a:buAutoNum type="arabicPeriod"/>
            </a:pPr>
            <a:r>
              <a:rPr lang="en-US" sz="1400" dirty="0" smtClean="0">
                <a:latin typeface="Univers LT Std 57 Cn"/>
              </a:rPr>
              <a:t>Keep distance from the play </a:t>
            </a:r>
            <a:br>
              <a:rPr lang="en-US" sz="1400" dirty="0" smtClean="0">
                <a:latin typeface="Univers LT Std 57 Cn"/>
              </a:rPr>
            </a:br>
            <a:r>
              <a:rPr lang="ja-JP" altLang="en-US" sz="1200" dirty="0" smtClean="0">
                <a:latin typeface="Univers LT Std 57 Cn"/>
              </a:rPr>
              <a:t>プレイから適度な距離をキープ</a:t>
            </a:r>
            <a:endParaRPr lang="en-US" sz="1200" dirty="0" smtClean="0">
              <a:latin typeface="Univers LT Std 57 Cn"/>
            </a:endParaRPr>
          </a:p>
          <a:p>
            <a:pPr marL="457200" indent="-457200">
              <a:buFont typeface="+mj-lt"/>
              <a:buAutoNum type="arabicPeriod"/>
            </a:pPr>
            <a:r>
              <a:rPr lang="en-US" sz="1400" dirty="0" smtClean="0">
                <a:latin typeface="Univers LT Std 57 Cn"/>
              </a:rPr>
              <a:t>2/3 point shots (read the play)</a:t>
            </a:r>
            <a:br>
              <a:rPr lang="en-US" sz="1400" dirty="0" smtClean="0">
                <a:latin typeface="Univers LT Std 57 Cn"/>
              </a:rPr>
            </a:br>
            <a:r>
              <a:rPr lang="ja-JP" altLang="en-US" sz="1200" dirty="0" smtClean="0">
                <a:latin typeface="Univers LT Std 57 Cn"/>
              </a:rPr>
              <a:t>２ポイントか３ポイントかに準備し、</a:t>
            </a:r>
            <a:r>
              <a:rPr lang="en-US" altLang="ja-JP" sz="1200" dirty="0" smtClean="0">
                <a:latin typeface="Univers LT Std 57 Cn"/>
              </a:rPr>
              <a:t/>
            </a:r>
            <a:br>
              <a:rPr lang="en-US" altLang="ja-JP" sz="1200" dirty="0" smtClean="0">
                <a:latin typeface="Univers LT Std 57 Cn"/>
              </a:rPr>
            </a:br>
            <a:r>
              <a:rPr lang="ja-JP" altLang="en-US" sz="1200" dirty="0" smtClean="0">
                <a:latin typeface="Univers LT Std 57 Cn"/>
              </a:rPr>
              <a:t>ポジションを取ること</a:t>
            </a:r>
            <a:endParaRPr lang="en-US" sz="1200" dirty="0" smtClean="0">
              <a:latin typeface="Univers LT Std 57 Cn"/>
            </a:endParaRPr>
          </a:p>
          <a:p>
            <a:pPr marL="457200" indent="-457200">
              <a:buFont typeface="+mj-lt"/>
              <a:buAutoNum type="arabicPeriod"/>
            </a:pPr>
            <a:r>
              <a:rPr lang="fi-FI" sz="1400" dirty="0" smtClean="0">
                <a:latin typeface="Univers LT Std 57 Cn"/>
              </a:rPr>
              <a:t>Control of the game &amp; shot clock</a:t>
            </a:r>
            <a:br>
              <a:rPr lang="fi-FI" sz="1400" dirty="0" smtClean="0">
                <a:latin typeface="Univers LT Std 57 Cn"/>
              </a:rPr>
            </a:br>
            <a:r>
              <a:rPr lang="ja-JP" altLang="en-US" sz="1200" dirty="0" smtClean="0">
                <a:latin typeface="Univers LT Std 57 Cn"/>
              </a:rPr>
              <a:t>ゲーム・クロック＆ショット・クロックの管理</a:t>
            </a:r>
            <a:endParaRPr lang="en-US" sz="1200" dirty="0" smtClean="0">
              <a:latin typeface="Univers LT Std 57 Cn"/>
            </a:endParaRPr>
          </a:p>
          <a:p>
            <a:pPr marL="971550" lvl="1" indent="-514350" eaLnBrk="1" hangingPunct="1">
              <a:buFont typeface="+mj-lt"/>
              <a:buAutoNum type="arabicPeriod"/>
            </a:pPr>
            <a:endParaRPr lang="en-US" dirty="0" smtClean="0">
              <a:latin typeface="Univers LT Std 57 Cn"/>
            </a:endParaRPr>
          </a:p>
          <a:p>
            <a:pPr eaLnBrk="1" hangingPunct="1"/>
            <a:endParaRPr lang="en-US" sz="2400" dirty="0" smtClean="0">
              <a:latin typeface="Univers LT Std 57 Cn"/>
            </a:endParaRPr>
          </a:p>
          <a:p>
            <a:pPr eaLnBrk="1" hangingPunct="1"/>
            <a:endParaRPr lang="en-US" sz="2400" dirty="0" smtClean="0">
              <a:latin typeface="Univers LT Std 57 Cn"/>
            </a:endParaRPr>
          </a:p>
        </p:txBody>
      </p:sp>
      <p:sp>
        <p:nvSpPr>
          <p:cNvPr id="7" name="Tasakylkinen kolmio 8"/>
          <p:cNvSpPr>
            <a:spLocks noChangeArrowheads="1"/>
          </p:cNvSpPr>
          <p:nvPr/>
        </p:nvSpPr>
        <p:spPr bwMode="auto">
          <a:xfrm rot="1497342">
            <a:off x="5104028" y="1955111"/>
            <a:ext cx="3773835" cy="2991019"/>
          </a:xfrm>
          <a:prstGeom prst="triangle">
            <a:avLst>
              <a:gd name="adj" fmla="val 50000"/>
            </a:avLst>
          </a:prstGeom>
          <a:solidFill>
            <a:srgbClr val="92D050">
              <a:alpha val="30196"/>
            </a:srgbClr>
          </a:solidFill>
          <a:ln w="9525" algn="ctr">
            <a:solidFill>
              <a:srgbClr val="050036"/>
            </a:solidFill>
            <a:round/>
            <a:headEnd/>
            <a:tailEnd/>
          </a:ln>
        </p:spPr>
        <p:txBody>
          <a:bodyPr/>
          <a:lstStyle/>
          <a:p>
            <a:pPr algn="ctr"/>
            <a:endParaRPr lang="en-US"/>
          </a:p>
        </p:txBody>
      </p:sp>
      <p:cxnSp>
        <p:nvCxnSpPr>
          <p:cNvPr id="8" name="Suora nuoliyhdysviiva 24"/>
          <p:cNvCxnSpPr/>
          <p:nvPr/>
        </p:nvCxnSpPr>
        <p:spPr bwMode="auto">
          <a:xfrm flipH="1">
            <a:off x="5548211" y="2468746"/>
            <a:ext cx="101602" cy="1139031"/>
          </a:xfrm>
          <a:prstGeom prst="straightConnector1">
            <a:avLst/>
          </a:prstGeom>
          <a:gradFill rotWithShape="0">
            <a:gsLst>
              <a:gs pos="0">
                <a:srgbClr val="45A4FD"/>
              </a:gs>
              <a:gs pos="100000">
                <a:srgbClr val="113C83"/>
              </a:gs>
            </a:gsLst>
            <a:lin ang="5400000" scaled="1"/>
          </a:gradFill>
          <a:ln w="63500" cap="flat" cmpd="sng" algn="ctr">
            <a:solidFill>
              <a:schemeClr val="tx1"/>
            </a:solidFill>
            <a:prstDash val="solid"/>
            <a:round/>
            <a:headEnd type="none" w="med" len="med"/>
            <a:tailEnd type="triangle"/>
          </a:ln>
          <a:effectLst/>
        </p:spPr>
      </p:cxnSp>
      <p:pic>
        <p:nvPicPr>
          <p:cNvPr id="9" name="Kuva 5" descr="A5.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90482" y="1742577"/>
            <a:ext cx="288238" cy="288238"/>
          </a:xfrm>
          <a:prstGeom prst="rect">
            <a:avLst/>
          </a:prstGeom>
        </p:spPr>
      </p:pic>
      <p:pic>
        <p:nvPicPr>
          <p:cNvPr id="10" name="Kuva 6" descr="A2.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043946" y="1031860"/>
            <a:ext cx="288239" cy="288239"/>
          </a:xfrm>
          <a:prstGeom prst="rect">
            <a:avLst/>
          </a:prstGeom>
        </p:spPr>
      </p:pic>
      <p:pic>
        <p:nvPicPr>
          <p:cNvPr id="11" name="Kuva 7" descr="B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0526" y="3082657"/>
            <a:ext cx="288239" cy="288239"/>
          </a:xfrm>
          <a:prstGeom prst="rect">
            <a:avLst/>
          </a:prstGeom>
        </p:spPr>
      </p:pic>
      <p:pic>
        <p:nvPicPr>
          <p:cNvPr id="12" name="Kuva 28" descr="A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6363" y="2598603"/>
            <a:ext cx="288238" cy="288238"/>
          </a:xfrm>
          <a:prstGeom prst="rect">
            <a:avLst/>
          </a:prstGeom>
        </p:spPr>
      </p:pic>
      <p:pic>
        <p:nvPicPr>
          <p:cNvPr id="13"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57070" y="955660"/>
            <a:ext cx="272370" cy="319088"/>
          </a:xfrm>
          <a:prstGeom prst="rect">
            <a:avLst/>
          </a:prstGeom>
          <a:noFill/>
          <a:ln w="9525">
            <a:noFill/>
            <a:miter lim="800000"/>
            <a:headEnd/>
            <a:tailEnd/>
          </a:ln>
        </p:spPr>
      </p:pic>
      <p:pic>
        <p:nvPicPr>
          <p:cNvPr id="14"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85876" y="2567753"/>
            <a:ext cx="272370" cy="319088"/>
          </a:xfrm>
          <a:prstGeom prst="rect">
            <a:avLst/>
          </a:prstGeom>
          <a:noFill/>
          <a:ln w="9525">
            <a:noFill/>
            <a:miter lim="800000"/>
            <a:headEnd/>
            <a:tailEnd/>
          </a:ln>
        </p:spPr>
      </p:pic>
      <p:pic>
        <p:nvPicPr>
          <p:cNvPr id="15" name="Kuva 8" descr="Trai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2576368">
            <a:off x="7380062" y="2041005"/>
            <a:ext cx="421575" cy="359997"/>
          </a:xfrm>
          <a:prstGeom prst="rect">
            <a:avLst/>
          </a:prstGeom>
        </p:spPr>
      </p:pic>
      <p:pic>
        <p:nvPicPr>
          <p:cNvPr id="16" name="Kuva 31" descr="Trail.png"/>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2576368">
            <a:off x="7576055" y="1043548"/>
            <a:ext cx="421575" cy="359997"/>
          </a:xfrm>
          <a:prstGeom prst="rect">
            <a:avLst/>
          </a:prstGeom>
        </p:spPr>
      </p:pic>
      <p:sp>
        <p:nvSpPr>
          <p:cNvPr id="19" name="Title 1"/>
          <p:cNvSpPr txBox="1">
            <a:spLocks/>
          </p:cNvSpPr>
          <p:nvPr/>
        </p:nvSpPr>
        <p:spPr bwMode="auto">
          <a:xfrm>
            <a:off x="-180481" y="-249319"/>
            <a:ext cx="8314998" cy="719138"/>
          </a:xfrm>
          <a:prstGeom prst="rect">
            <a:avLst/>
          </a:prstGeom>
          <a:noFill/>
          <a:ln w="9525">
            <a:noFill/>
            <a:miter lim="800000"/>
            <a:headEnd/>
            <a:tailEnd/>
          </a:ln>
        </p:spPr>
        <p:txBody>
          <a:bodyPr/>
          <a:lstStyle/>
          <a:p>
            <a:r>
              <a:rPr lang="fr-CH" sz="2400" b="1" dirty="0">
                <a:latin typeface="Fiba"/>
                <a:cs typeface="Fiba"/>
              </a:rPr>
              <a:t>INDIVIDUAL / TRAIL</a:t>
            </a:r>
            <a:endParaRPr lang="en-US" sz="2400" b="1" dirty="0">
              <a:latin typeface="Fiba"/>
              <a:cs typeface="Fiba"/>
            </a:endParaRPr>
          </a:p>
        </p:txBody>
      </p:sp>
    </p:spTree>
    <p:extLst>
      <p:ext uri="{BB962C8B-B14F-4D97-AF65-F5344CB8AC3E}">
        <p14:creationId xmlns:p14="http://schemas.microsoft.com/office/powerpoint/2010/main" val="1436413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829205"/>
            <a:ext cx="8082923" cy="503999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Kuva 3"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47720">
            <a:off x="752656" y="4335447"/>
            <a:ext cx="337257" cy="287995"/>
          </a:xfrm>
          <a:prstGeom prst="rect">
            <a:avLst/>
          </a:prstGeom>
        </p:spPr>
      </p:pic>
      <p:pic>
        <p:nvPicPr>
          <p:cNvPr id="6" name="Kuva 4" descr="Cen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2356777" y="1529023"/>
            <a:ext cx="337258" cy="287996"/>
          </a:xfrm>
          <a:prstGeom prst="rect">
            <a:avLst/>
          </a:prstGeom>
        </p:spPr>
      </p:pic>
      <p:pic>
        <p:nvPicPr>
          <p:cNvPr id="7" name="Kuva 5" descr="A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8576" y="4001860"/>
            <a:ext cx="252238" cy="252238"/>
          </a:xfrm>
          <a:prstGeom prst="rect">
            <a:avLst/>
          </a:prstGeom>
        </p:spPr>
      </p:pic>
      <p:pic>
        <p:nvPicPr>
          <p:cNvPr id="8" name="Kuva 6" descr="A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0708" y="2084160"/>
            <a:ext cx="252238" cy="252238"/>
          </a:xfrm>
          <a:prstGeom prst="rect">
            <a:avLst/>
          </a:prstGeom>
        </p:spPr>
      </p:pic>
      <p:pic>
        <p:nvPicPr>
          <p:cNvPr id="9" name="Kuva 7" descr="A4.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59670" y="3880013"/>
            <a:ext cx="252238" cy="252238"/>
          </a:xfrm>
          <a:prstGeom prst="rect">
            <a:avLst/>
          </a:prstGeom>
        </p:spPr>
      </p:pic>
      <p:pic>
        <p:nvPicPr>
          <p:cNvPr id="10" name="Kuva 9" descr="A3.png"/>
          <p:cNvPicPr>
            <a:picLocks noChangeAspect="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089478" y="4127979"/>
            <a:ext cx="252238" cy="252238"/>
          </a:xfrm>
          <a:prstGeom prst="rect">
            <a:avLst/>
          </a:prstGeom>
        </p:spPr>
      </p:pic>
      <p:pic>
        <p:nvPicPr>
          <p:cNvPr id="11" name="Kuva 11" descr="A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10956" y="2401663"/>
            <a:ext cx="252238" cy="252238"/>
          </a:xfrm>
          <a:prstGeom prst="rect">
            <a:avLst/>
          </a:prstGeom>
        </p:spPr>
      </p:pic>
      <p:pic>
        <p:nvPicPr>
          <p:cNvPr id="12" name="Kuva 12" descr="B1.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84837" y="3924899"/>
            <a:ext cx="252238" cy="252238"/>
          </a:xfrm>
          <a:prstGeom prst="rect">
            <a:avLst/>
          </a:prstGeom>
        </p:spPr>
      </p:pic>
      <p:pic>
        <p:nvPicPr>
          <p:cNvPr id="13" name="Kuva 13" descr="B5.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98522" y="2465707"/>
            <a:ext cx="252238" cy="252238"/>
          </a:xfrm>
          <a:prstGeom prst="rect">
            <a:avLst/>
          </a:prstGeom>
        </p:spPr>
      </p:pic>
      <p:pic>
        <p:nvPicPr>
          <p:cNvPr id="14" name="Kuva 14" descr="B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35949" y="1950780"/>
            <a:ext cx="252238" cy="252238"/>
          </a:xfrm>
          <a:prstGeom prst="rect">
            <a:avLst/>
          </a:prstGeom>
        </p:spPr>
      </p:pic>
      <p:pic>
        <p:nvPicPr>
          <p:cNvPr id="15" name="Kuva 15" descr="B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04092" y="3996757"/>
            <a:ext cx="252238" cy="252238"/>
          </a:xfrm>
          <a:prstGeom prst="rect">
            <a:avLst/>
          </a:prstGeom>
        </p:spPr>
      </p:pic>
      <p:pic>
        <p:nvPicPr>
          <p:cNvPr id="16" name="Kuva 16" descr="B4.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41963" y="4177137"/>
            <a:ext cx="252238" cy="252238"/>
          </a:xfrm>
          <a:prstGeom prst="rect">
            <a:avLst/>
          </a:prstGeom>
        </p:spPr>
      </p:pic>
      <p:pic>
        <p:nvPicPr>
          <p:cNvPr id="17" name="Kuva 27" descr="Trail.png"/>
          <p:cNvPicPr>
            <a:picLocks noChangeAspect="1"/>
          </p:cNvPicPr>
          <p:nvPr/>
        </p:nvPicPr>
        <p:blipFill>
          <a:blip r:embed="rId1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984756">
            <a:off x="8046968" y="4642673"/>
            <a:ext cx="337258" cy="287996"/>
          </a:xfrm>
          <a:prstGeom prst="rect">
            <a:avLst/>
          </a:prstGeom>
        </p:spPr>
      </p:pic>
      <p:pic>
        <p:nvPicPr>
          <p:cNvPr id="18" name="Picture 12" descr="pilota"/>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440784" y="4015138"/>
            <a:ext cx="338365" cy="323997"/>
          </a:xfrm>
          <a:prstGeom prst="rect">
            <a:avLst/>
          </a:prstGeom>
          <a:noFill/>
          <a:ln w="9525">
            <a:noFill/>
            <a:miter lim="800000"/>
            <a:headEnd/>
            <a:tailEnd/>
          </a:ln>
        </p:spPr>
      </p:pic>
      <p:cxnSp>
        <p:nvCxnSpPr>
          <p:cNvPr id="19" name="Suora nuoliyhdysviiva 8"/>
          <p:cNvCxnSpPr/>
          <p:nvPr/>
        </p:nvCxnSpPr>
        <p:spPr>
          <a:xfrm flipH="1" flipV="1">
            <a:off x="6130211" y="4555494"/>
            <a:ext cx="586021" cy="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0" name="Kuva 28" descr="A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29834" y="4254098"/>
            <a:ext cx="252238" cy="252238"/>
          </a:xfrm>
          <a:prstGeom prst="rect">
            <a:avLst/>
          </a:prstGeom>
        </p:spPr>
      </p:pic>
      <p:pic>
        <p:nvPicPr>
          <p:cNvPr id="21" name="Kuva 31" descr="Trail.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395323">
            <a:off x="7432569" y="4678146"/>
            <a:ext cx="337258" cy="287996"/>
          </a:xfrm>
          <a:prstGeom prst="rect">
            <a:avLst/>
          </a:prstGeom>
        </p:spPr>
      </p:pic>
      <p:sp>
        <p:nvSpPr>
          <p:cNvPr id="24" name="Title 1"/>
          <p:cNvSpPr txBox="1">
            <a:spLocks/>
          </p:cNvSpPr>
          <p:nvPr/>
        </p:nvSpPr>
        <p:spPr bwMode="auto">
          <a:xfrm>
            <a:off x="-15398" y="-359569"/>
            <a:ext cx="8314998" cy="719138"/>
          </a:xfrm>
          <a:prstGeom prst="rect">
            <a:avLst/>
          </a:prstGeom>
          <a:noFill/>
          <a:ln w="9525">
            <a:noFill/>
            <a:miter lim="800000"/>
            <a:headEnd/>
            <a:tailEnd/>
          </a:ln>
        </p:spPr>
        <p:txBody>
          <a:bodyPr/>
          <a:lstStyle/>
          <a:p>
            <a:r>
              <a:rPr lang="fr-CH" sz="2400" b="1" dirty="0" smtClean="0">
                <a:latin typeface="Fiba"/>
                <a:cs typeface="Fiba"/>
              </a:rPr>
              <a:t>3PO </a:t>
            </a:r>
            <a:r>
              <a:rPr lang="en-US" altLang="ja-JP" sz="2400" b="1" dirty="0" smtClean="0">
                <a:latin typeface="Fiba"/>
                <a:cs typeface="Fiba"/>
              </a:rPr>
              <a:t>B</a:t>
            </a:r>
            <a:r>
              <a:rPr lang="fr-CH" sz="2400" b="1" dirty="0" smtClean="0">
                <a:latin typeface="Fiba"/>
                <a:cs typeface="Fiba"/>
              </a:rPr>
              <a:t>asic: </a:t>
            </a:r>
          </a:p>
          <a:p>
            <a:r>
              <a:rPr lang="fr-CH" sz="2400" b="1" dirty="0" smtClean="0">
                <a:latin typeface="Fiba"/>
                <a:cs typeface="Fiba"/>
              </a:rPr>
              <a:t>TRAIL – </a:t>
            </a:r>
            <a:r>
              <a:rPr lang="fr-CH" sz="2400" b="1" dirty="0">
                <a:latin typeface="Fiba"/>
                <a:cs typeface="Fiba"/>
              </a:rPr>
              <a:t>I</a:t>
            </a:r>
            <a:r>
              <a:rPr lang="fr-CH" sz="2400" b="1" dirty="0" smtClean="0">
                <a:latin typeface="Fiba"/>
                <a:cs typeface="Fiba"/>
              </a:rPr>
              <a:t>ndividual </a:t>
            </a:r>
            <a:r>
              <a:rPr lang="fr-CH" sz="2400" b="1" dirty="0">
                <a:latin typeface="Fiba"/>
                <a:cs typeface="Fiba"/>
              </a:rPr>
              <a:t>T</a:t>
            </a:r>
            <a:r>
              <a:rPr lang="fr-CH" sz="2400" b="1" dirty="0" smtClean="0">
                <a:latin typeface="Fiba"/>
                <a:cs typeface="Fiba"/>
              </a:rPr>
              <a:t>ransition</a:t>
            </a:r>
            <a:endParaRPr lang="en-US" sz="2400" b="1" dirty="0">
              <a:latin typeface="Fiba"/>
              <a:cs typeface="Fiba"/>
            </a:endParaRPr>
          </a:p>
        </p:txBody>
      </p:sp>
    </p:spTree>
    <p:extLst>
      <p:ext uri="{BB962C8B-B14F-4D97-AF65-F5344CB8AC3E}">
        <p14:creationId xmlns:p14="http://schemas.microsoft.com/office/powerpoint/2010/main" val="633953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981" y="869104"/>
            <a:ext cx="8082923" cy="503999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asakylkinen kolmio 8"/>
          <p:cNvSpPr>
            <a:spLocks noChangeArrowheads="1"/>
          </p:cNvSpPr>
          <p:nvPr/>
        </p:nvSpPr>
        <p:spPr bwMode="auto">
          <a:xfrm rot="7025854">
            <a:off x="2688176" y="1383998"/>
            <a:ext cx="3843624" cy="4392946"/>
          </a:xfrm>
          <a:prstGeom prst="triangle">
            <a:avLst>
              <a:gd name="adj" fmla="val 50000"/>
            </a:avLst>
          </a:prstGeom>
          <a:solidFill>
            <a:srgbClr val="92D050">
              <a:alpha val="30196"/>
            </a:srgbClr>
          </a:solidFill>
          <a:ln w="9525" algn="ctr">
            <a:solidFill>
              <a:srgbClr val="050036"/>
            </a:solidFill>
            <a:round/>
            <a:headEnd/>
            <a:tailEnd/>
          </a:ln>
        </p:spPr>
        <p:txBody>
          <a:bodyPr/>
          <a:lstStyle/>
          <a:p>
            <a:pPr algn="ctr"/>
            <a:endParaRPr lang="en-US"/>
          </a:p>
        </p:txBody>
      </p:sp>
      <p:pic>
        <p:nvPicPr>
          <p:cNvPr id="29" name="Kuva 3"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47720">
            <a:off x="746085" y="4375346"/>
            <a:ext cx="337257" cy="287995"/>
          </a:xfrm>
          <a:prstGeom prst="rect">
            <a:avLst/>
          </a:prstGeom>
        </p:spPr>
      </p:pic>
      <p:pic>
        <p:nvPicPr>
          <p:cNvPr id="30" name="Kuva 4" descr="Cen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2350206" y="1568922"/>
            <a:ext cx="337258" cy="287996"/>
          </a:xfrm>
          <a:prstGeom prst="rect">
            <a:avLst/>
          </a:prstGeom>
        </p:spPr>
      </p:pic>
      <p:pic>
        <p:nvPicPr>
          <p:cNvPr id="31" name="Kuva 5" descr="A1.png"/>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024137" y="4041759"/>
            <a:ext cx="252238" cy="252238"/>
          </a:xfrm>
          <a:prstGeom prst="rect">
            <a:avLst/>
          </a:prstGeom>
        </p:spPr>
      </p:pic>
      <p:pic>
        <p:nvPicPr>
          <p:cNvPr id="32" name="Kuva 6" descr="A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4137" y="2124059"/>
            <a:ext cx="252238" cy="252238"/>
          </a:xfrm>
          <a:prstGeom prst="rect">
            <a:avLst/>
          </a:prstGeom>
        </p:spPr>
      </p:pic>
      <p:pic>
        <p:nvPicPr>
          <p:cNvPr id="33" name="Kuva 7" descr="A4.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53099" y="3919912"/>
            <a:ext cx="252238" cy="252238"/>
          </a:xfrm>
          <a:prstGeom prst="rect">
            <a:avLst/>
          </a:prstGeom>
        </p:spPr>
      </p:pic>
      <p:pic>
        <p:nvPicPr>
          <p:cNvPr id="34" name="Kuva 9" descr="A3.png"/>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082907" y="4167878"/>
            <a:ext cx="252238" cy="252238"/>
          </a:xfrm>
          <a:prstGeom prst="rect">
            <a:avLst/>
          </a:prstGeom>
        </p:spPr>
      </p:pic>
      <p:pic>
        <p:nvPicPr>
          <p:cNvPr id="35" name="Kuva 11" descr="A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4385" y="2441562"/>
            <a:ext cx="252238" cy="252238"/>
          </a:xfrm>
          <a:prstGeom prst="rect">
            <a:avLst/>
          </a:prstGeom>
        </p:spPr>
      </p:pic>
      <p:pic>
        <p:nvPicPr>
          <p:cNvPr id="36" name="Kuva 12" descr="B1.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78266" y="3964798"/>
            <a:ext cx="252238" cy="252238"/>
          </a:xfrm>
          <a:prstGeom prst="rect">
            <a:avLst/>
          </a:prstGeom>
        </p:spPr>
      </p:pic>
      <p:pic>
        <p:nvPicPr>
          <p:cNvPr id="37" name="Kuva 13" descr="B5.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91951" y="2505606"/>
            <a:ext cx="252238" cy="252238"/>
          </a:xfrm>
          <a:prstGeom prst="rect">
            <a:avLst/>
          </a:prstGeom>
        </p:spPr>
      </p:pic>
      <p:pic>
        <p:nvPicPr>
          <p:cNvPr id="38" name="Kuva 14" descr="B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29378" y="1990679"/>
            <a:ext cx="252238" cy="252238"/>
          </a:xfrm>
          <a:prstGeom prst="rect">
            <a:avLst/>
          </a:prstGeom>
        </p:spPr>
      </p:pic>
      <p:pic>
        <p:nvPicPr>
          <p:cNvPr id="39" name="Kuva 15" descr="B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72640" y="4051089"/>
            <a:ext cx="252238" cy="252238"/>
          </a:xfrm>
          <a:prstGeom prst="rect">
            <a:avLst/>
          </a:prstGeom>
        </p:spPr>
      </p:pic>
      <p:pic>
        <p:nvPicPr>
          <p:cNvPr id="40" name="Kuva 16" descr="B4.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35392" y="4217036"/>
            <a:ext cx="252238" cy="252238"/>
          </a:xfrm>
          <a:prstGeom prst="rect">
            <a:avLst/>
          </a:prstGeom>
        </p:spPr>
      </p:pic>
      <p:pic>
        <p:nvPicPr>
          <p:cNvPr id="41" name="Kuva 24" descr="A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3021" y="3376900"/>
            <a:ext cx="252238" cy="252238"/>
          </a:xfrm>
          <a:prstGeom prst="rect">
            <a:avLst/>
          </a:prstGeom>
        </p:spPr>
      </p:pic>
      <p:pic>
        <p:nvPicPr>
          <p:cNvPr id="42" name="Kuva 25" descr="B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86292" y="3376900"/>
            <a:ext cx="252238" cy="252238"/>
          </a:xfrm>
          <a:prstGeom prst="rect">
            <a:avLst/>
          </a:prstGeom>
        </p:spPr>
      </p:pic>
      <p:pic>
        <p:nvPicPr>
          <p:cNvPr id="43" name="Kuva 2" descr="Trail.png"/>
          <p:cNvPicPr>
            <a:picLocks noChangeAspect="1"/>
          </p:cNvPicPr>
          <p:nvPr/>
        </p:nvPicPr>
        <p:blipFill>
          <a:blip r:embed="rId1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7932276">
            <a:off x="8040397" y="4633326"/>
            <a:ext cx="337258" cy="287996"/>
          </a:xfrm>
          <a:prstGeom prst="rect">
            <a:avLst/>
          </a:prstGeom>
        </p:spPr>
      </p:pic>
      <p:pic>
        <p:nvPicPr>
          <p:cNvPr id="44" name="Picture 12" descr="pilota"/>
          <p:cNvPicPr>
            <a:picLocks noChangeAspect="1" noChangeArrowheads="1"/>
          </p:cNvPicPr>
          <p:nvPr/>
        </p:nvPicPr>
        <p:blipFill>
          <a:blip r:embed="rId16"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27873" y="4131998"/>
            <a:ext cx="338365" cy="323997"/>
          </a:xfrm>
          <a:prstGeom prst="rect">
            <a:avLst/>
          </a:prstGeom>
          <a:noFill/>
          <a:ln w="9525">
            <a:noFill/>
            <a:miter lim="800000"/>
            <a:headEnd/>
            <a:tailEnd/>
          </a:ln>
        </p:spPr>
      </p:pic>
      <p:pic>
        <p:nvPicPr>
          <p:cNvPr id="45" name="Kuva 27" descr="Trail.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7932276">
            <a:off x="6298321" y="4367196"/>
            <a:ext cx="337258" cy="287996"/>
          </a:xfrm>
          <a:prstGeom prst="rect">
            <a:avLst/>
          </a:prstGeom>
        </p:spPr>
      </p:pic>
      <p:pic>
        <p:nvPicPr>
          <p:cNvPr id="46" name="Picture 12" descr="pilota"/>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438530" y="3470408"/>
            <a:ext cx="338365" cy="323997"/>
          </a:xfrm>
          <a:prstGeom prst="rect">
            <a:avLst/>
          </a:prstGeom>
          <a:noFill/>
          <a:ln w="9525">
            <a:noFill/>
            <a:miter lim="800000"/>
            <a:headEnd/>
            <a:tailEnd/>
          </a:ln>
        </p:spPr>
      </p:pic>
      <p:sp>
        <p:nvSpPr>
          <p:cNvPr id="49" name="Title 1"/>
          <p:cNvSpPr txBox="1">
            <a:spLocks/>
          </p:cNvSpPr>
          <p:nvPr/>
        </p:nvSpPr>
        <p:spPr bwMode="auto">
          <a:xfrm>
            <a:off x="14436" y="-315416"/>
            <a:ext cx="8314998" cy="719138"/>
          </a:xfrm>
          <a:prstGeom prst="rect">
            <a:avLst/>
          </a:prstGeom>
          <a:noFill/>
          <a:ln w="9525">
            <a:noFill/>
            <a:miter lim="800000"/>
            <a:headEnd/>
            <a:tailEnd/>
          </a:ln>
        </p:spPr>
        <p:txBody>
          <a:bodyPr/>
          <a:lstStyle/>
          <a:p>
            <a:r>
              <a:rPr lang="fr-CH" sz="2400" b="1" dirty="0" smtClean="0">
                <a:latin typeface="Fiba"/>
                <a:cs typeface="Fiba"/>
              </a:rPr>
              <a:t>3PO Basic: </a:t>
            </a:r>
          </a:p>
          <a:p>
            <a:r>
              <a:rPr lang="fr-CH" sz="2400" b="1" dirty="0" smtClean="0">
                <a:latin typeface="Fiba"/>
                <a:cs typeface="Fiba"/>
              </a:rPr>
              <a:t>TRAIL – </a:t>
            </a:r>
            <a:r>
              <a:rPr lang="fr-CH" sz="2400" b="1" dirty="0">
                <a:latin typeface="Fiba"/>
                <a:cs typeface="Fiba"/>
              </a:rPr>
              <a:t>I</a:t>
            </a:r>
            <a:r>
              <a:rPr lang="fr-CH" sz="2400" b="1" dirty="0" smtClean="0">
                <a:latin typeface="Fiba"/>
                <a:cs typeface="Fiba"/>
              </a:rPr>
              <a:t>ndividual </a:t>
            </a:r>
            <a:r>
              <a:rPr lang="fr-CH" sz="2400" b="1" dirty="0">
                <a:latin typeface="Fiba"/>
                <a:cs typeface="Fiba"/>
              </a:rPr>
              <a:t>T</a:t>
            </a:r>
            <a:r>
              <a:rPr lang="fr-CH" sz="2400" b="1" dirty="0" smtClean="0">
                <a:latin typeface="Fiba"/>
                <a:cs typeface="Fiba"/>
              </a:rPr>
              <a:t>ransition</a:t>
            </a:r>
            <a:endParaRPr lang="en-US" sz="2400" b="1" dirty="0">
              <a:latin typeface="Fiba"/>
              <a:cs typeface="Fiba"/>
            </a:endParaRPr>
          </a:p>
        </p:txBody>
      </p:sp>
    </p:spTree>
    <p:extLst>
      <p:ext uri="{BB962C8B-B14F-4D97-AF65-F5344CB8AC3E}">
        <p14:creationId xmlns:p14="http://schemas.microsoft.com/office/powerpoint/2010/main" val="77302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1"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09523" y="1628800"/>
            <a:ext cx="4629669" cy="3959996"/>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Puolivapaa piirto 12"/>
          <p:cNvSpPr/>
          <p:nvPr/>
        </p:nvSpPr>
        <p:spPr>
          <a:xfrm>
            <a:off x="7430988" y="2462693"/>
            <a:ext cx="792480" cy="873760"/>
          </a:xfrm>
          <a:custGeom>
            <a:avLst/>
            <a:gdLst>
              <a:gd name="connsiteX0" fmla="*/ 101600 w 762000"/>
              <a:gd name="connsiteY0" fmla="*/ 0 h 863600"/>
              <a:gd name="connsiteX1" fmla="*/ 0 w 762000"/>
              <a:gd name="connsiteY1" fmla="*/ 863600 h 863600"/>
              <a:gd name="connsiteX2" fmla="*/ 741680 w 762000"/>
              <a:gd name="connsiteY2" fmla="*/ 833120 h 863600"/>
              <a:gd name="connsiteX3" fmla="*/ 762000 w 762000"/>
              <a:gd name="connsiteY3" fmla="*/ 50800 h 863600"/>
              <a:gd name="connsiteX4" fmla="*/ 101600 w 762000"/>
              <a:gd name="connsiteY4" fmla="*/ 0 h 863600"/>
              <a:gd name="connsiteX0" fmla="*/ 101600 w 772160"/>
              <a:gd name="connsiteY0" fmla="*/ 0 h 863600"/>
              <a:gd name="connsiteX1" fmla="*/ 0 w 772160"/>
              <a:gd name="connsiteY1" fmla="*/ 863600 h 863600"/>
              <a:gd name="connsiteX2" fmla="*/ 741680 w 772160"/>
              <a:gd name="connsiteY2" fmla="*/ 833120 h 863600"/>
              <a:gd name="connsiteX3" fmla="*/ 772160 w 772160"/>
              <a:gd name="connsiteY3" fmla="*/ 20320 h 863600"/>
              <a:gd name="connsiteX4" fmla="*/ 101600 w 772160"/>
              <a:gd name="connsiteY4" fmla="*/ 0 h 863600"/>
              <a:gd name="connsiteX0" fmla="*/ 91440 w 772160"/>
              <a:gd name="connsiteY0" fmla="*/ 10160 h 843280"/>
              <a:gd name="connsiteX1" fmla="*/ 0 w 772160"/>
              <a:gd name="connsiteY1" fmla="*/ 843280 h 843280"/>
              <a:gd name="connsiteX2" fmla="*/ 741680 w 772160"/>
              <a:gd name="connsiteY2" fmla="*/ 812800 h 843280"/>
              <a:gd name="connsiteX3" fmla="*/ 772160 w 772160"/>
              <a:gd name="connsiteY3" fmla="*/ 0 h 843280"/>
              <a:gd name="connsiteX4" fmla="*/ 91440 w 772160"/>
              <a:gd name="connsiteY4" fmla="*/ 10160 h 843280"/>
              <a:gd name="connsiteX0" fmla="*/ 91440 w 883920"/>
              <a:gd name="connsiteY0" fmla="*/ 10160 h 843280"/>
              <a:gd name="connsiteX1" fmla="*/ 0 w 883920"/>
              <a:gd name="connsiteY1" fmla="*/ 843280 h 843280"/>
              <a:gd name="connsiteX2" fmla="*/ 883920 w 883920"/>
              <a:gd name="connsiteY2" fmla="*/ 822960 h 843280"/>
              <a:gd name="connsiteX3" fmla="*/ 772160 w 883920"/>
              <a:gd name="connsiteY3" fmla="*/ 0 h 843280"/>
              <a:gd name="connsiteX4" fmla="*/ 91440 w 883920"/>
              <a:gd name="connsiteY4" fmla="*/ 10160 h 843280"/>
              <a:gd name="connsiteX0" fmla="*/ 0 w 792480"/>
              <a:gd name="connsiteY0" fmla="*/ 10160 h 873760"/>
              <a:gd name="connsiteX1" fmla="*/ 60960 w 792480"/>
              <a:gd name="connsiteY1" fmla="*/ 873760 h 873760"/>
              <a:gd name="connsiteX2" fmla="*/ 792480 w 792480"/>
              <a:gd name="connsiteY2" fmla="*/ 822960 h 873760"/>
              <a:gd name="connsiteX3" fmla="*/ 680720 w 792480"/>
              <a:gd name="connsiteY3" fmla="*/ 0 h 873760"/>
              <a:gd name="connsiteX4" fmla="*/ 0 w 792480"/>
              <a:gd name="connsiteY4" fmla="*/ 10160 h 873760"/>
              <a:gd name="connsiteX0" fmla="*/ 0 w 792480"/>
              <a:gd name="connsiteY0" fmla="*/ 10160 h 873760"/>
              <a:gd name="connsiteX1" fmla="*/ 60960 w 792480"/>
              <a:gd name="connsiteY1" fmla="*/ 873760 h 873760"/>
              <a:gd name="connsiteX2" fmla="*/ 792480 w 792480"/>
              <a:gd name="connsiteY2" fmla="*/ 873760 h 873760"/>
              <a:gd name="connsiteX3" fmla="*/ 680720 w 792480"/>
              <a:gd name="connsiteY3" fmla="*/ 0 h 873760"/>
              <a:gd name="connsiteX4" fmla="*/ 0 w 792480"/>
              <a:gd name="connsiteY4" fmla="*/ 10160 h 87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873760">
                <a:moveTo>
                  <a:pt x="0" y="10160"/>
                </a:moveTo>
                <a:lnTo>
                  <a:pt x="60960" y="873760"/>
                </a:lnTo>
                <a:lnTo>
                  <a:pt x="792480" y="873760"/>
                </a:lnTo>
                <a:lnTo>
                  <a:pt x="680720" y="0"/>
                </a:lnTo>
                <a:lnTo>
                  <a:pt x="0" y="10160"/>
                </a:lnTo>
                <a:close/>
              </a:path>
            </a:pathLst>
          </a:custGeom>
          <a:solidFill>
            <a:srgbClr val="00B05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Puolivapaa piirto 2"/>
          <p:cNvSpPr/>
          <p:nvPr/>
        </p:nvSpPr>
        <p:spPr>
          <a:xfrm>
            <a:off x="4886255" y="2462693"/>
            <a:ext cx="772160" cy="843280"/>
          </a:xfrm>
          <a:custGeom>
            <a:avLst/>
            <a:gdLst>
              <a:gd name="connsiteX0" fmla="*/ 101600 w 762000"/>
              <a:gd name="connsiteY0" fmla="*/ 0 h 863600"/>
              <a:gd name="connsiteX1" fmla="*/ 0 w 762000"/>
              <a:gd name="connsiteY1" fmla="*/ 863600 h 863600"/>
              <a:gd name="connsiteX2" fmla="*/ 741680 w 762000"/>
              <a:gd name="connsiteY2" fmla="*/ 833120 h 863600"/>
              <a:gd name="connsiteX3" fmla="*/ 762000 w 762000"/>
              <a:gd name="connsiteY3" fmla="*/ 50800 h 863600"/>
              <a:gd name="connsiteX4" fmla="*/ 101600 w 762000"/>
              <a:gd name="connsiteY4" fmla="*/ 0 h 863600"/>
              <a:gd name="connsiteX0" fmla="*/ 101600 w 772160"/>
              <a:gd name="connsiteY0" fmla="*/ 0 h 863600"/>
              <a:gd name="connsiteX1" fmla="*/ 0 w 772160"/>
              <a:gd name="connsiteY1" fmla="*/ 863600 h 863600"/>
              <a:gd name="connsiteX2" fmla="*/ 741680 w 772160"/>
              <a:gd name="connsiteY2" fmla="*/ 833120 h 863600"/>
              <a:gd name="connsiteX3" fmla="*/ 772160 w 772160"/>
              <a:gd name="connsiteY3" fmla="*/ 20320 h 863600"/>
              <a:gd name="connsiteX4" fmla="*/ 101600 w 772160"/>
              <a:gd name="connsiteY4" fmla="*/ 0 h 863600"/>
              <a:gd name="connsiteX0" fmla="*/ 91440 w 772160"/>
              <a:gd name="connsiteY0" fmla="*/ 10160 h 843280"/>
              <a:gd name="connsiteX1" fmla="*/ 0 w 772160"/>
              <a:gd name="connsiteY1" fmla="*/ 843280 h 843280"/>
              <a:gd name="connsiteX2" fmla="*/ 741680 w 772160"/>
              <a:gd name="connsiteY2" fmla="*/ 812800 h 843280"/>
              <a:gd name="connsiteX3" fmla="*/ 772160 w 772160"/>
              <a:gd name="connsiteY3" fmla="*/ 0 h 843280"/>
              <a:gd name="connsiteX4" fmla="*/ 91440 w 772160"/>
              <a:gd name="connsiteY4" fmla="*/ 10160 h 843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60" h="843280">
                <a:moveTo>
                  <a:pt x="91440" y="10160"/>
                </a:moveTo>
                <a:lnTo>
                  <a:pt x="0" y="843280"/>
                </a:lnTo>
                <a:lnTo>
                  <a:pt x="741680" y="812800"/>
                </a:lnTo>
                <a:lnTo>
                  <a:pt x="772160" y="0"/>
                </a:lnTo>
                <a:lnTo>
                  <a:pt x="91440" y="10160"/>
                </a:lnTo>
                <a:close/>
              </a:path>
            </a:pathLst>
          </a:custGeom>
          <a:solidFill>
            <a:srgbClr val="00B05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Sisällön paikkamerkki 2"/>
          <p:cNvSpPr>
            <a:spLocks noGrp="1"/>
          </p:cNvSpPr>
          <p:nvPr>
            <p:ph idx="1"/>
          </p:nvPr>
        </p:nvSpPr>
        <p:spPr>
          <a:xfrm>
            <a:off x="29716" y="636115"/>
            <a:ext cx="4054075" cy="5400675"/>
          </a:xfrm>
        </p:spPr>
        <p:txBody>
          <a:bodyPr>
            <a:normAutofit/>
          </a:bodyPr>
          <a:lstStyle/>
          <a:p>
            <a:pPr marL="0" indent="0" eaLnBrk="1" hangingPunct="1">
              <a:buNone/>
            </a:pPr>
            <a:r>
              <a:rPr lang="fi-FI" sz="2000" b="1" u="sng" dirty="0" smtClean="0">
                <a:latin typeface="Univers LT Std 57 Cn"/>
              </a:rPr>
              <a:t>Half-court coverage</a:t>
            </a:r>
            <a:endParaRPr lang="en-US" sz="2000" b="1" u="sng" dirty="0" smtClean="0">
              <a:latin typeface="Univers LT Std 57 Cn"/>
            </a:endParaRPr>
          </a:p>
          <a:p>
            <a:pPr marL="457200" indent="-457200">
              <a:buFont typeface="+mj-lt"/>
              <a:buAutoNum type="arabicPeriod"/>
            </a:pPr>
            <a:r>
              <a:rPr lang="en-US" sz="1400" dirty="0" smtClean="0">
                <a:latin typeface="Univers LT Std 57 Cn"/>
              </a:rPr>
              <a:t>Find the initial position where you are able to see the defensive player when refereeing on ball</a:t>
            </a:r>
            <a:br>
              <a:rPr lang="en-US" sz="1400" dirty="0" smtClean="0">
                <a:latin typeface="Univers LT Std 57 Cn"/>
              </a:rPr>
            </a:br>
            <a:r>
              <a:rPr lang="ja-JP" altLang="en-US" sz="1200" dirty="0" smtClean="0">
                <a:latin typeface="Univers LT Std 57 Cn"/>
              </a:rPr>
              <a:t>オンボール時、ディフェンスを見ることができるポジションを</a:t>
            </a:r>
            <a:endParaRPr lang="en-US" sz="1200" dirty="0" smtClean="0">
              <a:latin typeface="Univers LT Std 57 Cn"/>
            </a:endParaRPr>
          </a:p>
          <a:p>
            <a:pPr marL="457200" indent="-457200">
              <a:buFont typeface="+mj-lt"/>
              <a:buAutoNum type="arabicPeriod"/>
            </a:pPr>
            <a:r>
              <a:rPr lang="en-US" sz="1400" dirty="0" smtClean="0">
                <a:latin typeface="Univers LT Std 57 Cn"/>
              </a:rPr>
              <a:t>When the ball is near the sideline, </a:t>
            </a:r>
            <a:r>
              <a:rPr lang="en-US" sz="1400" b="1" u="sng" dirty="0" smtClean="0">
                <a:latin typeface="Univers LT Std 57 Cn"/>
              </a:rPr>
              <a:t>move onto the court to maintain open look</a:t>
            </a:r>
            <a:br>
              <a:rPr lang="en-US" sz="1400" b="1" u="sng" dirty="0" smtClean="0">
                <a:latin typeface="Univers LT Std 57 Cn"/>
              </a:rPr>
            </a:br>
            <a:r>
              <a:rPr lang="ja-JP" altLang="en-US" sz="1200" dirty="0" smtClean="0">
                <a:latin typeface="Univers LT Std 57 Cn"/>
              </a:rPr>
              <a:t>ボールがサイドラインに近くスペースがない時、</a:t>
            </a:r>
            <a:r>
              <a:rPr lang="ja-JP" altLang="en-US" sz="1200" b="1" u="sng" dirty="0" smtClean="0">
                <a:latin typeface="Univers LT Std 57 Cn"/>
              </a:rPr>
              <a:t>コート内にポジションを取りオープン・ルックを</a:t>
            </a:r>
            <a:endParaRPr lang="en-US" sz="1200" b="1" u="sng" dirty="0" smtClean="0">
              <a:latin typeface="Univers LT Std 57 Cn"/>
            </a:endParaRPr>
          </a:p>
          <a:p>
            <a:pPr marL="457200" indent="-457200">
              <a:buFont typeface="+mj-lt"/>
              <a:buAutoNum type="arabicPeriod"/>
            </a:pPr>
            <a:r>
              <a:rPr lang="en-US" sz="1400" dirty="0" smtClean="0">
                <a:latin typeface="Univers LT Std 57 Cn"/>
              </a:rPr>
              <a:t>Find the initial position where you are able to see as many players as possible when refereeing off ball</a:t>
            </a:r>
            <a:br>
              <a:rPr lang="en-US" sz="1400" dirty="0" smtClean="0">
                <a:latin typeface="Univers LT Std 57 Cn"/>
              </a:rPr>
            </a:br>
            <a:r>
              <a:rPr lang="ja-JP" altLang="en-US" sz="1200" dirty="0" smtClean="0">
                <a:latin typeface="Univers LT Std 57 Cn"/>
              </a:rPr>
              <a:t>オフボール時、できるだけ多くのプレイヤーを見ることができるポジションを</a:t>
            </a:r>
            <a:endParaRPr lang="en-US" sz="1200" dirty="0" smtClean="0">
              <a:latin typeface="Univers LT Std 57 Cn"/>
            </a:endParaRPr>
          </a:p>
          <a:p>
            <a:pPr marL="457200" indent="-457200">
              <a:buFont typeface="+mj-lt"/>
              <a:buAutoNum type="arabicPeriod"/>
            </a:pPr>
            <a:r>
              <a:rPr lang="en-US" sz="1400" dirty="0" smtClean="0">
                <a:latin typeface="Univers LT Std 57 Cn"/>
              </a:rPr>
              <a:t>Keep distance from the play</a:t>
            </a:r>
            <a:br>
              <a:rPr lang="en-US" sz="1400" dirty="0" smtClean="0">
                <a:latin typeface="Univers LT Std 57 Cn"/>
              </a:rPr>
            </a:br>
            <a:r>
              <a:rPr lang="ja-JP" altLang="en-US" sz="1200" dirty="0">
                <a:latin typeface="Univers LT Std 57 Cn"/>
              </a:rPr>
              <a:t>プレイから適度な距離を</a:t>
            </a:r>
            <a:r>
              <a:rPr lang="ja-JP" altLang="en-US" sz="1200" dirty="0" smtClean="0">
                <a:latin typeface="Univers LT Std 57 Cn"/>
              </a:rPr>
              <a:t>キープ</a:t>
            </a:r>
            <a:endParaRPr lang="en-US" sz="1200" dirty="0" smtClean="0">
              <a:latin typeface="Univers LT Std 57 Cn"/>
            </a:endParaRPr>
          </a:p>
          <a:p>
            <a:pPr marL="457200" indent="-457200">
              <a:buFont typeface="+mj-lt"/>
              <a:buAutoNum type="arabicPeriod"/>
            </a:pPr>
            <a:r>
              <a:rPr lang="en-US" sz="1400" dirty="0" smtClean="0">
                <a:latin typeface="Univers LT Std 57 Cn"/>
              </a:rPr>
              <a:t>Adjust your position according the play, read the play and react in time (one step ahead of the play) </a:t>
            </a:r>
            <a:br>
              <a:rPr lang="en-US" sz="1400" dirty="0" smtClean="0">
                <a:latin typeface="Univers LT Std 57 Cn"/>
              </a:rPr>
            </a:br>
            <a:r>
              <a:rPr lang="ja-JP" altLang="en-US" sz="1200" dirty="0" smtClean="0">
                <a:latin typeface="Univers LT Std 57 Cn"/>
              </a:rPr>
              <a:t>プレイに合わせ、予測し、十分なタイミングをもってポジションをアジャスト</a:t>
            </a:r>
            <a:r>
              <a:rPr lang="en-US" altLang="ja-JP" sz="1200" dirty="0" smtClean="0">
                <a:latin typeface="Univers LT Std 57 Cn"/>
              </a:rPr>
              <a:t/>
            </a:r>
            <a:br>
              <a:rPr lang="en-US" altLang="ja-JP" sz="1200" dirty="0" smtClean="0">
                <a:latin typeface="Univers LT Std 57 Cn"/>
              </a:rPr>
            </a:br>
            <a:r>
              <a:rPr lang="ja-JP" altLang="en-US" sz="1200" dirty="0" smtClean="0">
                <a:latin typeface="Univers LT Std 57 Cn"/>
              </a:rPr>
              <a:t>（プレイがおきるひとつ前のタイミングで良いポジションに移動）</a:t>
            </a:r>
            <a:endParaRPr lang="en-US" sz="1200" dirty="0" smtClean="0">
              <a:latin typeface="Univers LT Std 57 Cn"/>
            </a:endParaRPr>
          </a:p>
          <a:p>
            <a:pPr lvl="1" eaLnBrk="1" hangingPunct="1"/>
            <a:endParaRPr lang="en-US" sz="1400" dirty="0" smtClean="0">
              <a:latin typeface="Univers LT Std 57 Cn"/>
            </a:endParaRPr>
          </a:p>
          <a:p>
            <a:pPr eaLnBrk="1" hangingPunct="1"/>
            <a:endParaRPr lang="en-US" sz="2000" dirty="0" smtClean="0">
              <a:latin typeface="Univers LT Std 57 Cn"/>
            </a:endParaRPr>
          </a:p>
          <a:p>
            <a:pPr eaLnBrk="1" hangingPunct="1"/>
            <a:endParaRPr lang="en-US" sz="2000" dirty="0" smtClean="0">
              <a:latin typeface="Univers LT Std 57 Cn"/>
            </a:endParaRPr>
          </a:p>
        </p:txBody>
      </p:sp>
      <p:pic>
        <p:nvPicPr>
          <p:cNvPr id="8" name="Kuva 9"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998865">
            <a:off x="7652776" y="2621364"/>
            <a:ext cx="379417" cy="323997"/>
          </a:xfrm>
          <a:prstGeom prst="rect">
            <a:avLst/>
          </a:prstGeom>
        </p:spPr>
      </p:pic>
      <p:pic>
        <p:nvPicPr>
          <p:cNvPr id="9" name="Kuva 28"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910827">
            <a:off x="5034472" y="2615511"/>
            <a:ext cx="379417" cy="323997"/>
          </a:xfrm>
          <a:prstGeom prst="rect">
            <a:avLst/>
          </a:prstGeom>
        </p:spPr>
      </p:pic>
      <p:sp>
        <p:nvSpPr>
          <p:cNvPr id="12" name="Title 1"/>
          <p:cNvSpPr txBox="1">
            <a:spLocks/>
          </p:cNvSpPr>
          <p:nvPr/>
        </p:nvSpPr>
        <p:spPr bwMode="auto">
          <a:xfrm>
            <a:off x="71794" y="-353814"/>
            <a:ext cx="8314998" cy="719138"/>
          </a:xfrm>
          <a:prstGeom prst="rect">
            <a:avLst/>
          </a:prstGeom>
          <a:noFill/>
          <a:ln w="9525">
            <a:noFill/>
            <a:miter lim="800000"/>
            <a:headEnd/>
            <a:tailEnd/>
          </a:ln>
        </p:spPr>
        <p:txBody>
          <a:bodyPr/>
          <a:lstStyle/>
          <a:p>
            <a:r>
              <a:rPr lang="fr-CH" sz="2400" b="1" dirty="0">
                <a:latin typeface="Fiba"/>
                <a:cs typeface="Fiba"/>
              </a:rPr>
              <a:t>INDIVIDUAL / TRAIL</a:t>
            </a:r>
            <a:endParaRPr lang="en-US" sz="2400" b="1" dirty="0">
              <a:latin typeface="Fiba"/>
              <a:cs typeface="Fiba"/>
            </a:endParaRPr>
          </a:p>
        </p:txBody>
      </p:sp>
    </p:spTree>
    <p:extLst>
      <p:ext uri="{BB962C8B-B14F-4D97-AF65-F5344CB8AC3E}">
        <p14:creationId xmlns:p14="http://schemas.microsoft.com/office/powerpoint/2010/main" val="1087188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252000" y="116632"/>
            <a:ext cx="8640000" cy="360040"/>
          </a:xfrm>
        </p:spPr>
        <p:txBody>
          <a:bodyPr>
            <a:normAutofit fontScale="90000"/>
          </a:bodyPr>
          <a:lstStyle/>
          <a:p>
            <a:pPr algn="l"/>
            <a:r>
              <a:rPr lang="fr-CH" altLang="ja-JP" sz="2400" b="1" dirty="0">
                <a:latin typeface="Fiba"/>
                <a:cs typeface="Fiba"/>
              </a:rPr>
              <a:t>TERMINOLOGY 1</a:t>
            </a:r>
            <a:endParaRPr lang="en-US" altLang="ja-JP" sz="2400" b="1" dirty="0">
              <a:latin typeface="Fiba"/>
              <a:cs typeface="Fiba"/>
            </a:endParaRPr>
          </a:p>
        </p:txBody>
      </p:sp>
      <p:pic>
        <p:nvPicPr>
          <p:cNvPr id="7" name="図 6"/>
          <p:cNvPicPr>
            <a:picLocks noChangeAspect="1"/>
          </p:cNvPicPr>
          <p:nvPr/>
        </p:nvPicPr>
        <p:blipFill>
          <a:blip r:embed="rId3"/>
          <a:stretch>
            <a:fillRect/>
          </a:stretch>
        </p:blipFill>
        <p:spPr>
          <a:xfrm>
            <a:off x="612000" y="1052736"/>
            <a:ext cx="7920000" cy="4502012"/>
          </a:xfrm>
          <a:prstGeom prst="rect">
            <a:avLst/>
          </a:prstGeom>
        </p:spPr>
      </p:pic>
    </p:spTree>
    <p:extLst>
      <p:ext uri="{BB962C8B-B14F-4D97-AF65-F5344CB8AC3E}">
        <p14:creationId xmlns:p14="http://schemas.microsoft.com/office/powerpoint/2010/main" val="300785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611505"/>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5" name="Kuva 3"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397989">
            <a:off x="991087" y="2184038"/>
            <a:ext cx="337257" cy="287995"/>
          </a:xfrm>
          <a:prstGeom prst="rect">
            <a:avLst/>
          </a:prstGeom>
        </p:spPr>
      </p:pic>
      <p:pic>
        <p:nvPicPr>
          <p:cNvPr id="16" name="Kuva 4" descr="Cen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8710">
            <a:off x="2192929" y="4181299"/>
            <a:ext cx="337258" cy="287996"/>
          </a:xfrm>
          <a:prstGeom prst="rect">
            <a:avLst/>
          </a:prstGeom>
        </p:spPr>
      </p:pic>
      <p:pic>
        <p:nvPicPr>
          <p:cNvPr id="17" name="Kuva 5" descr="A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1557" y="2419339"/>
            <a:ext cx="252238" cy="252238"/>
          </a:xfrm>
          <a:prstGeom prst="rect">
            <a:avLst/>
          </a:prstGeom>
        </p:spPr>
      </p:pic>
      <p:pic>
        <p:nvPicPr>
          <p:cNvPr id="18" name="Kuva 6" descr="A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2687" y="4180301"/>
            <a:ext cx="252238" cy="252238"/>
          </a:xfrm>
          <a:prstGeom prst="rect">
            <a:avLst/>
          </a:prstGeom>
        </p:spPr>
      </p:pic>
      <p:pic>
        <p:nvPicPr>
          <p:cNvPr id="19" name="Kuva 7" descr="A4.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4958" y="3569211"/>
            <a:ext cx="252238" cy="252238"/>
          </a:xfrm>
          <a:prstGeom prst="rect">
            <a:avLst/>
          </a:prstGeom>
        </p:spPr>
      </p:pic>
      <p:pic>
        <p:nvPicPr>
          <p:cNvPr id="20" name="Kuva 9" descr="A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31257" y="3096344"/>
            <a:ext cx="252238" cy="252238"/>
          </a:xfrm>
          <a:prstGeom prst="rect">
            <a:avLst/>
          </a:prstGeom>
        </p:spPr>
      </p:pic>
      <p:pic>
        <p:nvPicPr>
          <p:cNvPr id="21" name="Kuva 11" descr="A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63242" y="2306835"/>
            <a:ext cx="252060" cy="252238"/>
          </a:xfrm>
          <a:prstGeom prst="rect">
            <a:avLst/>
          </a:prstGeom>
        </p:spPr>
      </p:pic>
      <p:pic>
        <p:nvPicPr>
          <p:cNvPr id="22" name="Kuva 12" descr="B1.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28839" y="3427883"/>
            <a:ext cx="252238" cy="252238"/>
          </a:xfrm>
          <a:prstGeom prst="rect">
            <a:avLst/>
          </a:prstGeom>
        </p:spPr>
      </p:pic>
      <p:pic>
        <p:nvPicPr>
          <p:cNvPr id="23" name="Kuva 13" descr="B5.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54958" y="2684020"/>
            <a:ext cx="252238" cy="252238"/>
          </a:xfrm>
          <a:prstGeom prst="rect">
            <a:avLst/>
          </a:prstGeom>
        </p:spPr>
      </p:pic>
      <p:pic>
        <p:nvPicPr>
          <p:cNvPr id="24" name="Kuva 14" descr="B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04988" y="4121742"/>
            <a:ext cx="252238" cy="252238"/>
          </a:xfrm>
          <a:prstGeom prst="rect">
            <a:avLst/>
          </a:prstGeom>
        </p:spPr>
      </p:pic>
      <p:pic>
        <p:nvPicPr>
          <p:cNvPr id="25" name="Kuva 15" descr="B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25759" y="3111782"/>
            <a:ext cx="252238" cy="252238"/>
          </a:xfrm>
          <a:prstGeom prst="rect">
            <a:avLst/>
          </a:prstGeom>
        </p:spPr>
      </p:pic>
      <p:pic>
        <p:nvPicPr>
          <p:cNvPr id="26" name="Kuva 16" descr="B4.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05439" y="2384562"/>
            <a:ext cx="252238" cy="252238"/>
          </a:xfrm>
          <a:prstGeom prst="rect">
            <a:avLst/>
          </a:prstGeom>
        </p:spPr>
      </p:pic>
      <p:cxnSp>
        <p:nvCxnSpPr>
          <p:cNvPr id="27" name="Suora nuoliyhdysviiva 30"/>
          <p:cNvCxnSpPr>
            <a:cxnSpLocks noChangeShapeType="1"/>
          </p:cNvCxnSpPr>
          <p:nvPr/>
        </p:nvCxnSpPr>
        <p:spPr bwMode="auto">
          <a:xfrm flipH="1">
            <a:off x="3331558" y="2636800"/>
            <a:ext cx="199700" cy="324540"/>
          </a:xfrm>
          <a:prstGeom prst="straightConnector1">
            <a:avLst/>
          </a:prstGeom>
          <a:noFill/>
          <a:ln w="38100" cmpd="sng" algn="ctr">
            <a:solidFill>
              <a:schemeClr val="tx1"/>
            </a:solidFill>
            <a:prstDash val="dash"/>
            <a:round/>
            <a:headEnd type="none"/>
            <a:tailEnd type="triangle" w="med" len="med"/>
          </a:ln>
        </p:spPr>
      </p:cxnSp>
      <p:sp>
        <p:nvSpPr>
          <p:cNvPr id="28" name="Suorakulmio 27"/>
          <p:cNvSpPr/>
          <p:nvPr/>
        </p:nvSpPr>
        <p:spPr>
          <a:xfrm>
            <a:off x="3645476" y="1910410"/>
            <a:ext cx="906614" cy="444437"/>
          </a:xfrm>
          <a:prstGeom prst="rect">
            <a:avLst/>
          </a:prstGeom>
          <a:solidFill>
            <a:srgbClr val="92D050">
              <a:alpha val="14902"/>
            </a:srgb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29" name="Kuva 2" descr="Trail.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4036789">
            <a:off x="4093258" y="1954216"/>
            <a:ext cx="337258" cy="287996"/>
          </a:xfrm>
          <a:prstGeom prst="rect">
            <a:avLst/>
          </a:prstGeom>
        </p:spPr>
      </p:pic>
      <p:pic>
        <p:nvPicPr>
          <p:cNvPr id="30" name="Picture 12" descr="pilota"/>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510488" y="2186684"/>
            <a:ext cx="338365" cy="323997"/>
          </a:xfrm>
          <a:prstGeom prst="rect">
            <a:avLst/>
          </a:prstGeom>
          <a:noFill/>
          <a:ln w="9525">
            <a:noFill/>
            <a:miter lim="800000"/>
            <a:headEnd/>
            <a:tailEnd/>
          </a:ln>
        </p:spPr>
      </p:pic>
      <p:cxnSp>
        <p:nvCxnSpPr>
          <p:cNvPr id="31" name="Suora nuoliyhdysviiva 30"/>
          <p:cNvCxnSpPr>
            <a:cxnSpLocks noChangeShapeType="1"/>
          </p:cNvCxnSpPr>
          <p:nvPr/>
        </p:nvCxnSpPr>
        <p:spPr bwMode="auto">
          <a:xfrm flipH="1" flipV="1">
            <a:off x="3057226" y="2146044"/>
            <a:ext cx="349648" cy="137803"/>
          </a:xfrm>
          <a:prstGeom prst="straightConnector1">
            <a:avLst/>
          </a:prstGeom>
          <a:noFill/>
          <a:ln w="38100" cmpd="sng" algn="ctr">
            <a:solidFill>
              <a:srgbClr val="FF0000"/>
            </a:solidFill>
            <a:prstDash val="dash"/>
            <a:round/>
            <a:headEnd type="none"/>
            <a:tailEnd type="triangle" w="med" len="med"/>
          </a:ln>
        </p:spPr>
      </p:cxnSp>
      <p:cxnSp>
        <p:nvCxnSpPr>
          <p:cNvPr id="32" name="Suora nuoliyhdysviiva 30"/>
          <p:cNvCxnSpPr>
            <a:cxnSpLocks noChangeShapeType="1"/>
          </p:cNvCxnSpPr>
          <p:nvPr/>
        </p:nvCxnSpPr>
        <p:spPr bwMode="auto">
          <a:xfrm>
            <a:off x="4308936" y="2243937"/>
            <a:ext cx="53233" cy="248999"/>
          </a:xfrm>
          <a:prstGeom prst="straightConnector1">
            <a:avLst/>
          </a:prstGeom>
          <a:noFill/>
          <a:ln w="38100" cmpd="sng" algn="ctr">
            <a:solidFill>
              <a:srgbClr val="FF0000"/>
            </a:solidFill>
            <a:prstDash val="solid"/>
            <a:round/>
            <a:headEnd type="none"/>
            <a:tailEnd type="triangle" w="med" len="med"/>
          </a:ln>
        </p:spPr>
      </p:cxnSp>
      <p:cxnSp>
        <p:nvCxnSpPr>
          <p:cNvPr id="33" name="Suora nuoliyhdysviiva 30"/>
          <p:cNvCxnSpPr>
            <a:cxnSpLocks noChangeShapeType="1"/>
          </p:cNvCxnSpPr>
          <p:nvPr/>
        </p:nvCxnSpPr>
        <p:spPr bwMode="auto">
          <a:xfrm flipH="1" flipV="1">
            <a:off x="3866957" y="1983339"/>
            <a:ext cx="252058" cy="14056"/>
          </a:xfrm>
          <a:prstGeom prst="straightConnector1">
            <a:avLst/>
          </a:prstGeom>
          <a:noFill/>
          <a:ln w="38100" cmpd="sng" algn="ctr">
            <a:solidFill>
              <a:schemeClr val="tx1"/>
            </a:solidFill>
            <a:prstDash val="sysDash"/>
            <a:round/>
            <a:headEnd type="none"/>
            <a:tailEnd type="triangle" w="med" len="med"/>
          </a:ln>
        </p:spPr>
      </p:cxnSp>
      <p:pic>
        <p:nvPicPr>
          <p:cNvPr id="34" name="Kuva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5467" y="2492936"/>
            <a:ext cx="2151661" cy="1454363"/>
          </a:xfrm>
          <a:prstGeom prst="rect">
            <a:avLst/>
          </a:prstGeom>
          <a:solidFill>
            <a:srgbClr val="000000">
              <a:shade val="95000"/>
            </a:srgbClr>
          </a:solidFill>
          <a:ln w="38100" cap="sq">
            <a:solidFill>
              <a:srgbClr val="FF0000"/>
            </a:solidFill>
            <a:miter lim="800000"/>
          </a:ln>
          <a:effectLst>
            <a:outerShdw blurRad="254000" dist="190500" dir="2700000" sy="90000" algn="bl" rotWithShape="0">
              <a:srgbClr val="000000">
                <a:alpha val="40000"/>
              </a:srgbClr>
            </a:outerShdw>
          </a:effectLst>
        </p:spPr>
      </p:pic>
      <p:sp>
        <p:nvSpPr>
          <p:cNvPr id="37" name="Tekstiruutu 22"/>
          <p:cNvSpPr txBox="1"/>
          <p:nvPr/>
        </p:nvSpPr>
        <p:spPr>
          <a:xfrm>
            <a:off x="-211481" y="-267653"/>
            <a:ext cx="5579291" cy="430887"/>
          </a:xfrm>
          <a:prstGeom prst="rect">
            <a:avLst/>
          </a:prstGeom>
          <a:noFill/>
        </p:spPr>
        <p:txBody>
          <a:bodyPr wrap="square" rtlCol="0">
            <a:spAutoFit/>
          </a:bodyPr>
          <a:lstStyle/>
          <a:p>
            <a:r>
              <a:rPr lang="fi-FI" sz="2200" dirty="0" smtClean="0">
                <a:latin typeface="Fiba" charset="0"/>
                <a:ea typeface="Fiba" charset="0"/>
                <a:cs typeface="Fiba" charset="0"/>
              </a:rPr>
              <a:t>T</a:t>
            </a:r>
            <a:r>
              <a:rPr lang="en-US" altLang="ja-JP" sz="2200" dirty="0" smtClean="0">
                <a:latin typeface="Fiba" charset="0"/>
                <a:ea typeface="Fiba" charset="0"/>
                <a:cs typeface="Fiba" charset="0"/>
              </a:rPr>
              <a:t>RAIL</a:t>
            </a:r>
            <a:r>
              <a:rPr lang="fi-FI" sz="2200" dirty="0" smtClean="0">
                <a:latin typeface="Fiba" charset="0"/>
                <a:ea typeface="Fiba" charset="0"/>
                <a:cs typeface="Fiba" charset="0"/>
              </a:rPr>
              <a:t> / Cross </a:t>
            </a:r>
            <a:r>
              <a:rPr lang="fi-FI" sz="2200" dirty="0">
                <a:latin typeface="Fiba" charset="0"/>
                <a:ea typeface="Fiba" charset="0"/>
                <a:cs typeface="Fiba" charset="0"/>
              </a:rPr>
              <a:t>S</a:t>
            </a:r>
            <a:r>
              <a:rPr lang="fi-FI" sz="2200" dirty="0" smtClean="0">
                <a:latin typeface="Fiba" charset="0"/>
                <a:ea typeface="Fiba" charset="0"/>
                <a:cs typeface="Fiba" charset="0"/>
              </a:rPr>
              <a:t>tep</a:t>
            </a:r>
            <a:endParaRPr lang="fi-FI" sz="2200" dirty="0">
              <a:latin typeface="Fiba" charset="0"/>
              <a:ea typeface="Fiba" charset="0"/>
              <a:cs typeface="Fiba" charset="0"/>
            </a:endParaRPr>
          </a:p>
        </p:txBody>
      </p:sp>
    </p:spTree>
    <p:extLst>
      <p:ext uri="{BB962C8B-B14F-4D97-AF65-F5344CB8AC3E}">
        <p14:creationId xmlns:p14="http://schemas.microsoft.com/office/powerpoint/2010/main" val="3139490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Kuva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436" y="381440"/>
            <a:ext cx="8082923" cy="503161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1" name="Tekstiruutu 10"/>
          <p:cNvSpPr txBox="1"/>
          <p:nvPr/>
        </p:nvSpPr>
        <p:spPr>
          <a:xfrm>
            <a:off x="628650" y="5111586"/>
            <a:ext cx="7563629" cy="523220"/>
          </a:xfrm>
          <a:prstGeom prst="rect">
            <a:avLst/>
          </a:prstGeom>
          <a:noFill/>
        </p:spPr>
        <p:txBody>
          <a:bodyPr wrap="square" rtlCol="0">
            <a:spAutoFit/>
          </a:bodyPr>
          <a:lstStyle/>
          <a:p>
            <a:r>
              <a:rPr lang="fi-FI" sz="1400" dirty="0" smtClean="0">
                <a:latin typeface="+mn-ea"/>
                <a:cs typeface="Fiba"/>
              </a:rPr>
              <a:t>Normal position: Last free throw</a:t>
            </a:r>
            <a:br>
              <a:rPr lang="fi-FI" sz="1400" dirty="0" smtClean="0">
                <a:latin typeface="+mn-ea"/>
                <a:cs typeface="Fiba"/>
              </a:rPr>
            </a:br>
            <a:r>
              <a:rPr lang="en-US" altLang="ja-JP" sz="1400" dirty="0" smtClean="0">
                <a:latin typeface="+mn-ea"/>
                <a:cs typeface="Fiba"/>
              </a:rPr>
              <a:t>L</a:t>
            </a:r>
            <a:r>
              <a:rPr lang="ja-JP" altLang="en-US" sz="1400" dirty="0" smtClean="0">
                <a:latin typeface="+mn-ea"/>
                <a:cs typeface="Fiba"/>
              </a:rPr>
              <a:t>と</a:t>
            </a:r>
            <a:r>
              <a:rPr lang="en-US" altLang="ja-JP" sz="1400" dirty="0" smtClean="0">
                <a:latin typeface="+mn-ea"/>
                <a:cs typeface="Fiba"/>
              </a:rPr>
              <a:t>C</a:t>
            </a:r>
            <a:r>
              <a:rPr lang="ja-JP" altLang="en-US" sz="1400" dirty="0" smtClean="0">
                <a:latin typeface="+mn-ea"/>
                <a:cs typeface="Fiba"/>
              </a:rPr>
              <a:t>は対角線上の</a:t>
            </a:r>
            <a:r>
              <a:rPr lang="en-US" altLang="ja-JP" sz="1400" dirty="0" smtClean="0">
                <a:latin typeface="+mn-ea"/>
                <a:cs typeface="Fiba"/>
              </a:rPr>
              <a:t>FT</a:t>
            </a:r>
            <a:r>
              <a:rPr lang="ja-JP" altLang="en-US" sz="1400" dirty="0" smtClean="0">
                <a:latin typeface="+mn-ea"/>
                <a:cs typeface="Fiba"/>
              </a:rPr>
              <a:t>レーンに並んでいるプレイヤーをカバー、</a:t>
            </a:r>
            <a:r>
              <a:rPr lang="en-US" altLang="ja-JP" sz="1400" dirty="0" smtClean="0">
                <a:latin typeface="+mn-ea"/>
                <a:cs typeface="Fiba"/>
              </a:rPr>
              <a:t>C</a:t>
            </a:r>
            <a:r>
              <a:rPr lang="ja-JP" altLang="en-US" sz="1400" dirty="0" smtClean="0">
                <a:latin typeface="+mn-ea"/>
                <a:cs typeface="Fiba"/>
              </a:rPr>
              <a:t>はシューターもあわせてカバー</a:t>
            </a:r>
            <a:endParaRPr lang="fi-FI" sz="1400" dirty="0">
              <a:latin typeface="+mn-ea"/>
              <a:cs typeface="Fiba"/>
            </a:endParaRPr>
          </a:p>
        </p:txBody>
      </p:sp>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85843">
            <a:off x="3929426" y="1745626"/>
            <a:ext cx="320886" cy="287996"/>
          </a:xfrm>
          <a:prstGeom prst="rect">
            <a:avLst/>
          </a:prstGeom>
        </p:spPr>
      </p:pic>
      <p:pic>
        <p:nvPicPr>
          <p:cNvPr id="4" name="Kuva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397989">
            <a:off x="957157" y="1949785"/>
            <a:ext cx="320885" cy="287995"/>
          </a:xfrm>
          <a:prstGeom prst="rect">
            <a:avLst/>
          </a:prstGeom>
        </p:spPr>
      </p:pic>
      <p:pic>
        <p:nvPicPr>
          <p:cNvPr id="5" name="Kuva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8710">
            <a:off x="2154165" y="3947046"/>
            <a:ext cx="330554" cy="287996"/>
          </a:xfrm>
          <a:prstGeom prst="rect">
            <a:avLst/>
          </a:prstGeom>
        </p:spPr>
      </p:pic>
      <p:pic>
        <p:nvPicPr>
          <p:cNvPr id="6" name="Kuva 5" descr="A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9441" y="2185086"/>
            <a:ext cx="252238" cy="252238"/>
          </a:xfrm>
          <a:prstGeom prst="rect">
            <a:avLst/>
          </a:prstGeom>
        </p:spPr>
      </p:pic>
      <p:pic>
        <p:nvPicPr>
          <p:cNvPr id="7" name="Kuva 6" descr="A2.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53940" y="2656590"/>
            <a:ext cx="252238" cy="252238"/>
          </a:xfrm>
          <a:prstGeom prst="rect">
            <a:avLst/>
          </a:prstGeom>
        </p:spPr>
      </p:pic>
      <p:pic>
        <p:nvPicPr>
          <p:cNvPr id="33" name="Picture 12" descr="pilota"/>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15237" y="2514911"/>
            <a:ext cx="338365" cy="323997"/>
          </a:xfrm>
          <a:prstGeom prst="rect">
            <a:avLst/>
          </a:prstGeom>
          <a:noFill/>
          <a:ln w="9525">
            <a:noFill/>
            <a:miter lim="800000"/>
            <a:headEnd/>
            <a:tailEnd/>
          </a:ln>
        </p:spPr>
      </p:pic>
      <p:pic>
        <p:nvPicPr>
          <p:cNvPr id="8" name="Kuva 7" descr="A4.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2842" y="3334958"/>
            <a:ext cx="252238" cy="252238"/>
          </a:xfrm>
          <a:prstGeom prst="rect">
            <a:avLst/>
          </a:prstGeom>
        </p:spPr>
      </p:pic>
      <p:pic>
        <p:nvPicPr>
          <p:cNvPr id="10" name="Kuva 9" descr="A3.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21039" y="3587196"/>
            <a:ext cx="252238" cy="252238"/>
          </a:xfrm>
          <a:prstGeom prst="rect">
            <a:avLst/>
          </a:prstGeom>
        </p:spPr>
      </p:pic>
      <p:pic>
        <p:nvPicPr>
          <p:cNvPr id="12" name="Kuva 11" descr="A5.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83676" y="2262673"/>
            <a:ext cx="252238" cy="252238"/>
          </a:xfrm>
          <a:prstGeom prst="rect">
            <a:avLst/>
          </a:prstGeom>
        </p:spPr>
      </p:pic>
      <p:pic>
        <p:nvPicPr>
          <p:cNvPr id="13" name="Kuva 12" descr="B1.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68258" y="3345118"/>
            <a:ext cx="252238" cy="252238"/>
          </a:xfrm>
          <a:prstGeom prst="rect">
            <a:avLst/>
          </a:prstGeom>
        </p:spPr>
      </p:pic>
      <p:pic>
        <p:nvPicPr>
          <p:cNvPr id="14" name="Kuva 13" descr="B5.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00176" y="2174926"/>
            <a:ext cx="252238" cy="252238"/>
          </a:xfrm>
          <a:prstGeom prst="rect">
            <a:avLst/>
          </a:prstGeom>
        </p:spPr>
      </p:pic>
      <p:pic>
        <p:nvPicPr>
          <p:cNvPr id="15" name="Kuva 14" descr="B3.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22359" y="2185086"/>
            <a:ext cx="252238" cy="252238"/>
          </a:xfrm>
          <a:prstGeom prst="rect">
            <a:avLst/>
          </a:prstGeom>
        </p:spPr>
      </p:pic>
      <p:pic>
        <p:nvPicPr>
          <p:cNvPr id="16" name="Kuva 15" descr="B2.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905761" y="3461077"/>
            <a:ext cx="252238" cy="252238"/>
          </a:xfrm>
          <a:prstGeom prst="rect">
            <a:avLst/>
          </a:prstGeom>
        </p:spPr>
      </p:pic>
      <p:pic>
        <p:nvPicPr>
          <p:cNvPr id="17" name="Kuva 16" descr="B4.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031438" y="2010435"/>
            <a:ext cx="252238" cy="252238"/>
          </a:xfrm>
          <a:prstGeom prst="rect">
            <a:avLst/>
          </a:prstGeom>
        </p:spPr>
      </p:pic>
      <p:cxnSp>
        <p:nvCxnSpPr>
          <p:cNvPr id="19" name="Suora nuoliyhdysviiva 30"/>
          <p:cNvCxnSpPr>
            <a:cxnSpLocks noChangeShapeType="1"/>
          </p:cNvCxnSpPr>
          <p:nvPr/>
        </p:nvCxnSpPr>
        <p:spPr bwMode="auto">
          <a:xfrm flipV="1">
            <a:off x="2374597" y="2908828"/>
            <a:ext cx="190281" cy="1011680"/>
          </a:xfrm>
          <a:prstGeom prst="straightConnector1">
            <a:avLst/>
          </a:prstGeom>
          <a:noFill/>
          <a:ln w="38100" cmpd="sng" algn="ctr">
            <a:solidFill>
              <a:srgbClr val="FF4D0F"/>
            </a:solidFill>
            <a:prstDash val="solid"/>
            <a:round/>
            <a:headEnd type="none"/>
            <a:tailEnd type="triangle" w="med" len="med"/>
          </a:ln>
        </p:spPr>
      </p:cxnSp>
      <p:cxnSp>
        <p:nvCxnSpPr>
          <p:cNvPr id="20" name="Suora nuoliyhdysviiva 30"/>
          <p:cNvCxnSpPr>
            <a:cxnSpLocks noChangeShapeType="1"/>
          </p:cNvCxnSpPr>
          <p:nvPr/>
        </p:nvCxnSpPr>
        <p:spPr bwMode="auto">
          <a:xfrm flipH="1" flipV="1">
            <a:off x="1965080" y="2514912"/>
            <a:ext cx="354362" cy="1405596"/>
          </a:xfrm>
          <a:prstGeom prst="straightConnector1">
            <a:avLst/>
          </a:prstGeom>
          <a:noFill/>
          <a:ln w="38100" cmpd="sng" algn="ctr">
            <a:solidFill>
              <a:srgbClr val="FF4D0F"/>
            </a:solidFill>
            <a:prstDash val="solid"/>
            <a:round/>
            <a:headEnd type="none"/>
            <a:tailEnd type="triangle" w="med" len="med"/>
          </a:ln>
        </p:spPr>
      </p:cxnSp>
      <p:cxnSp>
        <p:nvCxnSpPr>
          <p:cNvPr id="22" name="Suora nuoliyhdysviiva 30"/>
          <p:cNvCxnSpPr>
            <a:cxnSpLocks noChangeShapeType="1"/>
          </p:cNvCxnSpPr>
          <p:nvPr/>
        </p:nvCxnSpPr>
        <p:spPr bwMode="auto">
          <a:xfrm>
            <a:off x="1209040" y="2292851"/>
            <a:ext cx="472179" cy="1052267"/>
          </a:xfrm>
          <a:prstGeom prst="straightConnector1">
            <a:avLst/>
          </a:prstGeom>
          <a:noFill/>
          <a:ln w="38100" cmpd="sng" algn="ctr">
            <a:solidFill>
              <a:srgbClr val="00B0F0"/>
            </a:solidFill>
            <a:prstDash val="solid"/>
            <a:round/>
            <a:headEnd type="none"/>
            <a:tailEnd type="triangle" w="med" len="med"/>
          </a:ln>
        </p:spPr>
      </p:cxnSp>
      <p:cxnSp>
        <p:nvCxnSpPr>
          <p:cNvPr id="25" name="Suora nuoliyhdysviiva 30"/>
          <p:cNvCxnSpPr>
            <a:cxnSpLocks noChangeShapeType="1"/>
          </p:cNvCxnSpPr>
          <p:nvPr/>
        </p:nvCxnSpPr>
        <p:spPr bwMode="auto">
          <a:xfrm flipH="1">
            <a:off x="3334478" y="1971062"/>
            <a:ext cx="489129" cy="250971"/>
          </a:xfrm>
          <a:prstGeom prst="straightConnector1">
            <a:avLst/>
          </a:prstGeom>
          <a:noFill/>
          <a:ln w="38100" cmpd="sng" algn="ctr">
            <a:solidFill>
              <a:srgbClr val="00C826"/>
            </a:solidFill>
            <a:prstDash val="solid"/>
            <a:round/>
            <a:headEnd type="none"/>
            <a:tailEnd type="triangle" w="med" len="med"/>
          </a:ln>
        </p:spPr>
      </p:cxnSp>
      <p:cxnSp>
        <p:nvCxnSpPr>
          <p:cNvPr id="29" name="Suora nuoliyhdysviiva 30"/>
          <p:cNvCxnSpPr>
            <a:cxnSpLocks noChangeShapeType="1"/>
          </p:cNvCxnSpPr>
          <p:nvPr/>
        </p:nvCxnSpPr>
        <p:spPr bwMode="auto">
          <a:xfrm flipH="1">
            <a:off x="3283676" y="2010435"/>
            <a:ext cx="645002" cy="1576761"/>
          </a:xfrm>
          <a:prstGeom prst="straightConnector1">
            <a:avLst/>
          </a:prstGeom>
          <a:noFill/>
          <a:ln w="38100" cmpd="sng" algn="ctr">
            <a:solidFill>
              <a:srgbClr val="00C826"/>
            </a:solidFill>
            <a:prstDash val="solid"/>
            <a:round/>
            <a:headEnd type="none"/>
            <a:tailEnd type="triangle" w="med" len="med"/>
          </a:ln>
        </p:spPr>
      </p:cxnSp>
      <p:sp>
        <p:nvSpPr>
          <p:cNvPr id="27"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3PO </a:t>
            </a:r>
            <a:r>
              <a:rPr lang="fr-CH" altLang="ja-JP" sz="2400" b="1" dirty="0" err="1">
                <a:latin typeface="Fiba"/>
                <a:cs typeface="Fiba"/>
              </a:rPr>
              <a:t>Basic:Free</a:t>
            </a:r>
            <a:r>
              <a:rPr lang="fr-CH" altLang="ja-JP" sz="2400" b="1" dirty="0">
                <a:latin typeface="Fiba"/>
                <a:cs typeface="Fiba"/>
              </a:rPr>
              <a:t> </a:t>
            </a:r>
            <a:r>
              <a:rPr lang="fr-CH" altLang="ja-JP" sz="2400" b="1" dirty="0" err="1">
                <a:latin typeface="Fiba"/>
                <a:cs typeface="Fiba"/>
              </a:rPr>
              <a:t>Throws</a:t>
            </a:r>
            <a:r>
              <a:rPr lang="fr-CH" altLang="ja-JP" sz="2400" b="1" dirty="0">
                <a:latin typeface="Fiba"/>
                <a:cs typeface="Fiba"/>
              </a:rPr>
              <a:t> – Positions &amp; COVERAGE</a:t>
            </a:r>
            <a:endParaRPr lang="en-US" altLang="ja-JP" sz="2400" b="1" dirty="0">
              <a:latin typeface="Fiba"/>
              <a:cs typeface="Fiba"/>
            </a:endParaRPr>
          </a:p>
        </p:txBody>
      </p:sp>
    </p:spTree>
    <p:extLst>
      <p:ext uri="{BB962C8B-B14F-4D97-AF65-F5344CB8AC3E}">
        <p14:creationId xmlns:p14="http://schemas.microsoft.com/office/powerpoint/2010/main" val="1391499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856" y="1027906"/>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ekstiruutu 10"/>
          <p:cNvSpPr txBox="1"/>
          <p:nvPr/>
        </p:nvSpPr>
        <p:spPr>
          <a:xfrm>
            <a:off x="807379" y="747232"/>
            <a:ext cx="7772400" cy="1169551"/>
          </a:xfrm>
          <a:prstGeom prst="rect">
            <a:avLst/>
          </a:prstGeom>
          <a:noFill/>
        </p:spPr>
        <p:txBody>
          <a:bodyPr wrap="square" rtlCol="0">
            <a:spAutoFit/>
          </a:bodyPr>
          <a:lstStyle/>
          <a:p>
            <a:r>
              <a:rPr lang="fi-FI" sz="1400" dirty="0" smtClean="0">
                <a:latin typeface="Fiba"/>
                <a:cs typeface="Fiba"/>
              </a:rPr>
              <a:t>Last free throw - players in the new front court</a:t>
            </a:r>
            <a:endParaRPr lang="fi-FI" sz="1400" dirty="0">
              <a:latin typeface="Fiba"/>
              <a:cs typeface="Fiba"/>
            </a:endParaRPr>
          </a:p>
          <a:p>
            <a:r>
              <a:rPr lang="fi-FI" sz="1400" dirty="0">
                <a:latin typeface="Fiba"/>
                <a:cs typeface="Fiba"/>
              </a:rPr>
              <a:t>T</a:t>
            </a:r>
            <a:r>
              <a:rPr lang="fi-FI" sz="1400" dirty="0" smtClean="0">
                <a:latin typeface="Fiba"/>
                <a:cs typeface="Fiba"/>
              </a:rPr>
              <a:t>rail adjusts towards to the new front court </a:t>
            </a:r>
          </a:p>
          <a:p>
            <a:r>
              <a:rPr lang="fi-FI" sz="1400" dirty="0" smtClean="0">
                <a:latin typeface="Fiba"/>
                <a:cs typeface="Fiba"/>
              </a:rPr>
              <a:t>(position depends on the number of the players in the frontcourt &amp; time</a:t>
            </a:r>
            <a:r>
              <a:rPr lang="fi-FI" sz="1400" dirty="0">
                <a:latin typeface="Fiba"/>
                <a:cs typeface="Fiba"/>
              </a:rPr>
              <a:t> </a:t>
            </a:r>
            <a:r>
              <a:rPr lang="fi-FI" sz="1400" dirty="0" smtClean="0">
                <a:latin typeface="Fiba"/>
                <a:cs typeface="Fiba"/>
              </a:rPr>
              <a:t>of the game)</a:t>
            </a:r>
            <a:br>
              <a:rPr lang="fi-FI" sz="1400" dirty="0" smtClean="0">
                <a:latin typeface="Fiba"/>
                <a:cs typeface="Fiba"/>
              </a:rPr>
            </a:br>
            <a:r>
              <a:rPr lang="ja-JP" altLang="en-US" sz="1400" dirty="0" smtClean="0">
                <a:latin typeface="Fiba"/>
                <a:cs typeface="Fiba"/>
              </a:rPr>
              <a:t>ラスト</a:t>
            </a:r>
            <a:r>
              <a:rPr lang="en-US" altLang="ja-JP" sz="1400" dirty="0" smtClean="0">
                <a:latin typeface="Fiba"/>
                <a:cs typeface="Fiba"/>
              </a:rPr>
              <a:t>FT</a:t>
            </a:r>
            <a:r>
              <a:rPr lang="ja-JP" altLang="en-US" sz="1400" dirty="0" smtClean="0">
                <a:latin typeface="Fiba"/>
                <a:cs typeface="Fiba"/>
              </a:rPr>
              <a:t>時、ニュー・フロントコートにプレイヤーがいる場合、トレイルがアジャストしカバー</a:t>
            </a:r>
            <a:endParaRPr lang="en-US" altLang="ja-JP" sz="1400" dirty="0" smtClean="0">
              <a:latin typeface="Fiba"/>
              <a:cs typeface="Fiba"/>
            </a:endParaRPr>
          </a:p>
          <a:p>
            <a:r>
              <a:rPr lang="ja-JP" altLang="en-US" sz="1400" dirty="0">
                <a:latin typeface="Fiba"/>
                <a:cs typeface="Fiba"/>
              </a:rPr>
              <a:t>その時</a:t>
            </a:r>
            <a:r>
              <a:rPr lang="ja-JP" altLang="en-US" sz="1400" dirty="0" smtClean="0">
                <a:latin typeface="Fiba"/>
                <a:cs typeface="Fiba"/>
              </a:rPr>
              <a:t>のポジションはフロントコートに存在するプレイヤーの数やポジションにアジャスト</a:t>
            </a:r>
            <a:endParaRPr lang="fi-FI" sz="1400" dirty="0">
              <a:latin typeface="Fiba"/>
              <a:cs typeface="Fiba"/>
            </a:endParaRPr>
          </a:p>
        </p:txBody>
      </p:sp>
      <p:pic>
        <p:nvPicPr>
          <p:cNvPr id="6" name="Kuva 3"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397989">
            <a:off x="948391" y="2600439"/>
            <a:ext cx="337257" cy="287995"/>
          </a:xfrm>
          <a:prstGeom prst="rect">
            <a:avLst/>
          </a:prstGeom>
        </p:spPr>
      </p:pic>
      <p:pic>
        <p:nvPicPr>
          <p:cNvPr id="7" name="Kuva 4" descr="Cen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8710">
            <a:off x="2150233" y="4597700"/>
            <a:ext cx="337258" cy="287996"/>
          </a:xfrm>
          <a:prstGeom prst="rect">
            <a:avLst/>
          </a:prstGeom>
        </p:spPr>
      </p:pic>
      <p:pic>
        <p:nvPicPr>
          <p:cNvPr id="8" name="Kuva 5" descr="A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8861" y="2835740"/>
            <a:ext cx="252238" cy="252238"/>
          </a:xfrm>
          <a:prstGeom prst="rect">
            <a:avLst/>
          </a:prstGeom>
        </p:spPr>
      </p:pic>
      <p:pic>
        <p:nvPicPr>
          <p:cNvPr id="9" name="Kuva 6" descr="A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3360" y="3307244"/>
            <a:ext cx="252238" cy="252238"/>
          </a:xfrm>
          <a:prstGeom prst="rect">
            <a:avLst/>
          </a:prstGeom>
        </p:spPr>
      </p:pic>
      <p:pic>
        <p:nvPicPr>
          <p:cNvPr id="10" name="Picture 12" descr="pilot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14657" y="3165565"/>
            <a:ext cx="338365" cy="323997"/>
          </a:xfrm>
          <a:prstGeom prst="rect">
            <a:avLst/>
          </a:prstGeom>
          <a:noFill/>
          <a:ln w="9525">
            <a:noFill/>
            <a:miter lim="800000"/>
            <a:headEnd/>
            <a:tailEnd/>
          </a:ln>
        </p:spPr>
      </p:pic>
      <p:pic>
        <p:nvPicPr>
          <p:cNvPr id="11" name="Kuva 7" descr="A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12262" y="3985612"/>
            <a:ext cx="252238" cy="252238"/>
          </a:xfrm>
          <a:prstGeom prst="rect">
            <a:avLst/>
          </a:prstGeom>
        </p:spPr>
      </p:pic>
      <p:pic>
        <p:nvPicPr>
          <p:cNvPr id="12" name="Kuva 9" descr="A3.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81740" y="4297930"/>
            <a:ext cx="252238" cy="252238"/>
          </a:xfrm>
          <a:prstGeom prst="rect">
            <a:avLst/>
          </a:prstGeom>
        </p:spPr>
      </p:pic>
      <p:pic>
        <p:nvPicPr>
          <p:cNvPr id="13" name="Kuva 11" descr="A5.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24906" y="4104010"/>
            <a:ext cx="252238" cy="252238"/>
          </a:xfrm>
          <a:prstGeom prst="rect">
            <a:avLst/>
          </a:prstGeom>
        </p:spPr>
      </p:pic>
      <p:pic>
        <p:nvPicPr>
          <p:cNvPr id="14" name="Kuva 12" descr="B1.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67678" y="3995772"/>
            <a:ext cx="252238" cy="252238"/>
          </a:xfrm>
          <a:prstGeom prst="rect">
            <a:avLst/>
          </a:prstGeom>
        </p:spPr>
      </p:pic>
      <p:pic>
        <p:nvPicPr>
          <p:cNvPr id="15" name="Kuva 13" descr="B5.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99596" y="2825580"/>
            <a:ext cx="252238" cy="252238"/>
          </a:xfrm>
          <a:prstGeom prst="rect">
            <a:avLst/>
          </a:prstGeom>
        </p:spPr>
      </p:pic>
      <p:pic>
        <p:nvPicPr>
          <p:cNvPr id="16" name="Kuva 14" descr="B3.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21779" y="2835740"/>
            <a:ext cx="252238" cy="252238"/>
          </a:xfrm>
          <a:prstGeom prst="rect">
            <a:avLst/>
          </a:prstGeom>
        </p:spPr>
      </p:pic>
      <p:pic>
        <p:nvPicPr>
          <p:cNvPr id="17" name="Kuva 15" descr="B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959802" y="3131816"/>
            <a:ext cx="252238" cy="252238"/>
          </a:xfrm>
          <a:prstGeom prst="rect">
            <a:avLst/>
          </a:prstGeom>
        </p:spPr>
      </p:pic>
      <p:pic>
        <p:nvPicPr>
          <p:cNvPr id="18" name="Kuva 16" descr="B4.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133978" y="4045692"/>
            <a:ext cx="252238" cy="252238"/>
          </a:xfrm>
          <a:prstGeom prst="rect">
            <a:avLst/>
          </a:prstGeom>
        </p:spPr>
      </p:pic>
      <p:cxnSp>
        <p:nvCxnSpPr>
          <p:cNvPr id="19" name="Suora nuoliyhdysviiva 30"/>
          <p:cNvCxnSpPr>
            <a:cxnSpLocks noChangeShapeType="1"/>
          </p:cNvCxnSpPr>
          <p:nvPr/>
        </p:nvCxnSpPr>
        <p:spPr bwMode="auto">
          <a:xfrm flipV="1">
            <a:off x="2316215" y="3559482"/>
            <a:ext cx="180090" cy="983886"/>
          </a:xfrm>
          <a:prstGeom prst="straightConnector1">
            <a:avLst/>
          </a:prstGeom>
          <a:noFill/>
          <a:ln w="38100" cmpd="sng" algn="ctr">
            <a:solidFill>
              <a:srgbClr val="FF0000"/>
            </a:solidFill>
            <a:prstDash val="solid"/>
            <a:round/>
            <a:headEnd type="none"/>
            <a:tailEnd type="triangle" w="med" len="med"/>
          </a:ln>
        </p:spPr>
      </p:cxnSp>
      <p:cxnSp>
        <p:nvCxnSpPr>
          <p:cNvPr id="20" name="Suora nuoliyhdysviiva 30"/>
          <p:cNvCxnSpPr>
            <a:cxnSpLocks noChangeShapeType="1"/>
          </p:cNvCxnSpPr>
          <p:nvPr/>
        </p:nvCxnSpPr>
        <p:spPr bwMode="auto">
          <a:xfrm flipH="1" flipV="1">
            <a:off x="1964500" y="3165565"/>
            <a:ext cx="261670" cy="1377803"/>
          </a:xfrm>
          <a:prstGeom prst="straightConnector1">
            <a:avLst/>
          </a:prstGeom>
          <a:noFill/>
          <a:ln w="38100" cmpd="sng" algn="ctr">
            <a:solidFill>
              <a:srgbClr val="FF0000"/>
            </a:solidFill>
            <a:prstDash val="solid"/>
            <a:round/>
            <a:headEnd type="none"/>
            <a:tailEnd type="triangle" w="med" len="med"/>
          </a:ln>
        </p:spPr>
      </p:cxnSp>
      <p:cxnSp>
        <p:nvCxnSpPr>
          <p:cNvPr id="21" name="Suora nuoliyhdysviiva 30"/>
          <p:cNvCxnSpPr>
            <a:cxnSpLocks noChangeShapeType="1"/>
          </p:cNvCxnSpPr>
          <p:nvPr/>
        </p:nvCxnSpPr>
        <p:spPr bwMode="auto">
          <a:xfrm>
            <a:off x="1208460" y="2943505"/>
            <a:ext cx="503802" cy="1042107"/>
          </a:xfrm>
          <a:prstGeom prst="straightConnector1">
            <a:avLst/>
          </a:prstGeom>
          <a:noFill/>
          <a:ln w="38100" cmpd="sng" algn="ctr">
            <a:solidFill>
              <a:srgbClr val="3366FF"/>
            </a:solidFill>
            <a:prstDash val="solid"/>
            <a:round/>
            <a:headEnd type="none"/>
            <a:tailEnd type="triangle" w="med" len="med"/>
          </a:ln>
        </p:spPr>
      </p:cxnSp>
      <p:cxnSp>
        <p:nvCxnSpPr>
          <p:cNvPr id="22" name="Suora nuoliyhdysviiva 30"/>
          <p:cNvCxnSpPr>
            <a:cxnSpLocks noChangeShapeType="1"/>
          </p:cNvCxnSpPr>
          <p:nvPr/>
        </p:nvCxnSpPr>
        <p:spPr bwMode="auto">
          <a:xfrm flipH="1">
            <a:off x="4404035" y="2619243"/>
            <a:ext cx="343442" cy="764811"/>
          </a:xfrm>
          <a:prstGeom prst="straightConnector1">
            <a:avLst/>
          </a:prstGeom>
          <a:noFill/>
          <a:ln w="38100" cmpd="sng" algn="ctr">
            <a:solidFill>
              <a:srgbClr val="008000"/>
            </a:solidFill>
            <a:prstDash val="solid"/>
            <a:round/>
            <a:headEnd type="none"/>
            <a:tailEnd type="triangle" w="med" len="med"/>
          </a:ln>
        </p:spPr>
      </p:cxnSp>
      <p:cxnSp>
        <p:nvCxnSpPr>
          <p:cNvPr id="23" name="Suora nuoliyhdysviiva 30"/>
          <p:cNvCxnSpPr>
            <a:cxnSpLocks noChangeShapeType="1"/>
          </p:cNvCxnSpPr>
          <p:nvPr/>
        </p:nvCxnSpPr>
        <p:spPr bwMode="auto">
          <a:xfrm>
            <a:off x="4855786" y="2635405"/>
            <a:ext cx="332890" cy="1309133"/>
          </a:xfrm>
          <a:prstGeom prst="straightConnector1">
            <a:avLst/>
          </a:prstGeom>
          <a:noFill/>
          <a:ln w="38100" cmpd="sng" algn="ctr">
            <a:solidFill>
              <a:srgbClr val="008000"/>
            </a:solidFill>
            <a:prstDash val="solid"/>
            <a:round/>
            <a:headEnd type="none"/>
            <a:tailEnd type="triangle" w="med" len="med"/>
          </a:ln>
        </p:spPr>
      </p:cxnSp>
      <p:sp>
        <p:nvSpPr>
          <p:cNvPr id="24" name="Suorakulmio 20"/>
          <p:cNvSpPr/>
          <p:nvPr/>
        </p:nvSpPr>
        <p:spPr>
          <a:xfrm>
            <a:off x="3977144" y="2328620"/>
            <a:ext cx="2128436" cy="337699"/>
          </a:xfrm>
          <a:prstGeom prst="rect">
            <a:avLst/>
          </a:prstGeom>
          <a:solidFill>
            <a:srgbClr val="008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25" name="Kuva 2" descr="Trail.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1311527">
            <a:off x="4658653" y="2318106"/>
            <a:ext cx="337258" cy="287996"/>
          </a:xfrm>
          <a:prstGeom prst="rect">
            <a:avLst/>
          </a:prstGeom>
        </p:spPr>
      </p:pic>
      <p:pic>
        <p:nvPicPr>
          <p:cNvPr id="26" name="Kuva 25" descr="Trail.png"/>
          <p:cNvPicPr>
            <a:picLocks noChangeAspect="1"/>
          </p:cNvPicPr>
          <p:nvPr/>
        </p:nvPicPr>
        <p:blipFill>
          <a:blip r:embed="rId1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3631982">
            <a:off x="3904817" y="2353471"/>
            <a:ext cx="337258" cy="287996"/>
          </a:xfrm>
          <a:prstGeom prst="rect">
            <a:avLst/>
          </a:prstGeom>
        </p:spPr>
      </p:pic>
      <p:sp>
        <p:nvSpPr>
          <p:cNvPr id="28" name="Title 1"/>
          <p:cNvSpPr txBox="1">
            <a:spLocks/>
          </p:cNvSpPr>
          <p:nvPr/>
        </p:nvSpPr>
        <p:spPr bwMode="auto">
          <a:xfrm>
            <a:off x="-540568" y="-359569"/>
            <a:ext cx="8314998" cy="719138"/>
          </a:xfrm>
          <a:prstGeom prst="rect">
            <a:avLst/>
          </a:prstGeom>
          <a:noFill/>
          <a:ln w="9525">
            <a:noFill/>
            <a:miter lim="800000"/>
            <a:headEnd/>
            <a:tailEnd/>
          </a:ln>
        </p:spPr>
        <p:txBody>
          <a:bodyPr/>
          <a:lstStyle/>
          <a:p>
            <a:r>
              <a:rPr lang="fr-CH" sz="2400" b="1" dirty="0" smtClean="0">
                <a:latin typeface="Fiba"/>
                <a:cs typeface="Fiba"/>
              </a:rPr>
              <a:t>3PO advanced: Free throws</a:t>
            </a:r>
          </a:p>
          <a:p>
            <a:r>
              <a:rPr lang="fr-CH" sz="2400" b="1" dirty="0">
                <a:latin typeface="Fiba"/>
                <a:cs typeface="Fiba"/>
              </a:rPr>
              <a:t>P</a:t>
            </a:r>
            <a:r>
              <a:rPr lang="fr-CH" sz="2400" b="1" dirty="0" smtClean="0">
                <a:latin typeface="Fiba"/>
                <a:cs typeface="Fiba"/>
              </a:rPr>
              <a:t>ositions &amp; COVERAGE</a:t>
            </a:r>
            <a:endParaRPr lang="en-US" sz="2400" b="1" dirty="0">
              <a:latin typeface="Fiba"/>
              <a:cs typeface="Fiba"/>
            </a:endParaRPr>
          </a:p>
        </p:txBody>
      </p:sp>
    </p:spTree>
    <p:extLst>
      <p:ext uri="{BB962C8B-B14F-4D97-AF65-F5344CB8AC3E}">
        <p14:creationId xmlns:p14="http://schemas.microsoft.com/office/powerpoint/2010/main" val="1979674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Kuva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5335" y="0"/>
            <a:ext cx="3810710" cy="6119985"/>
          </a:xfrm>
          <a:prstGeom prst="rect">
            <a:avLst/>
          </a:prstGeom>
          <a:solidFill>
            <a:srgbClr val="FFFFFF">
              <a:shade val="85000"/>
            </a:srgbClr>
          </a:solidFill>
          <a:ln w="28575"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7348" name="Sisällön paikkamerkki 2"/>
          <p:cNvSpPr>
            <a:spLocks noGrp="1"/>
          </p:cNvSpPr>
          <p:nvPr>
            <p:ph idx="1"/>
          </p:nvPr>
        </p:nvSpPr>
        <p:spPr>
          <a:xfrm>
            <a:off x="233608" y="980728"/>
            <a:ext cx="4395927" cy="5400675"/>
          </a:xfrm>
        </p:spPr>
        <p:txBody>
          <a:bodyPr>
            <a:normAutofit/>
          </a:bodyPr>
          <a:lstStyle/>
          <a:p>
            <a:pPr marL="227013" indent="-227013" eaLnBrk="1" hangingPunct="1">
              <a:lnSpc>
                <a:spcPct val="125000"/>
              </a:lnSpc>
              <a:buNone/>
            </a:pPr>
            <a:r>
              <a:rPr lang="en-US" sz="1800" b="1" u="sng" dirty="0" smtClean="0">
                <a:latin typeface="+mn-ea"/>
              </a:rPr>
              <a:t>In transition from C to C </a:t>
            </a:r>
          </a:p>
          <a:p>
            <a:pPr marL="227013" indent="-227013">
              <a:lnSpc>
                <a:spcPct val="125000"/>
              </a:lnSpc>
              <a:buFont typeface="Courier New" panose="02070309020205020404" pitchFamily="49" charset="0"/>
              <a:buChar char="o"/>
            </a:pPr>
            <a:endParaRPr lang="en-US" sz="1200" dirty="0" smtClean="0">
              <a:latin typeface="+mn-ea"/>
            </a:endParaRPr>
          </a:p>
          <a:p>
            <a:pPr marL="227013" indent="-227013">
              <a:lnSpc>
                <a:spcPct val="125000"/>
              </a:lnSpc>
              <a:buFont typeface="+mj-lt"/>
              <a:buAutoNum type="arabicPeriod"/>
            </a:pPr>
            <a:r>
              <a:rPr lang="en-US" sz="1200" dirty="0" smtClean="0">
                <a:latin typeface="+mn-ea"/>
              </a:rPr>
              <a:t>Facing the court all the time.</a:t>
            </a:r>
            <a:br>
              <a:rPr lang="en-US" sz="1200" dirty="0" smtClean="0">
                <a:latin typeface="+mn-ea"/>
              </a:rPr>
            </a:br>
            <a:r>
              <a:rPr lang="ja-JP" altLang="en-US" sz="1200" dirty="0" smtClean="0">
                <a:latin typeface="+mn-ea"/>
              </a:rPr>
              <a:t>常にコートに視野を（フェイシング）もつこと</a:t>
            </a:r>
            <a:endParaRPr lang="en-US" sz="1200" dirty="0" smtClean="0">
              <a:latin typeface="+mn-ea"/>
            </a:endParaRPr>
          </a:p>
          <a:p>
            <a:pPr marL="227013" indent="-227013">
              <a:lnSpc>
                <a:spcPct val="125000"/>
              </a:lnSpc>
              <a:buFont typeface="+mj-lt"/>
              <a:buAutoNum type="arabicPeriod"/>
            </a:pPr>
            <a:r>
              <a:rPr lang="en-US" sz="1200" dirty="0" smtClean="0">
                <a:latin typeface="+mn-ea"/>
              </a:rPr>
              <a:t>Be ready to referee any play on weak side (help the T to have full coverage in transition)</a:t>
            </a:r>
            <a:br>
              <a:rPr lang="en-US" sz="1200" dirty="0" smtClean="0">
                <a:latin typeface="+mn-ea"/>
              </a:rPr>
            </a:br>
            <a:r>
              <a:rPr lang="ja-JP" altLang="en-US" sz="1200" dirty="0" smtClean="0">
                <a:latin typeface="+mn-ea"/>
              </a:rPr>
              <a:t>ウィークサイドでのプレイを常にカバーする準備（トランジション中はトレイルをヘルプし、フルカバレージの意識）</a:t>
            </a:r>
            <a:endParaRPr lang="en-US" sz="1200" dirty="0" smtClean="0">
              <a:latin typeface="+mn-ea"/>
            </a:endParaRPr>
          </a:p>
          <a:p>
            <a:pPr marL="227013" indent="-227013">
              <a:lnSpc>
                <a:spcPct val="125000"/>
              </a:lnSpc>
              <a:buFont typeface="+mj-lt"/>
              <a:buAutoNum type="arabicPeriod"/>
            </a:pPr>
            <a:r>
              <a:rPr lang="en-US" sz="1200" dirty="0">
                <a:latin typeface="+mn-ea"/>
              </a:rPr>
              <a:t>Control the game &amp; shot </a:t>
            </a:r>
            <a:r>
              <a:rPr lang="en-US" sz="1200" dirty="0" smtClean="0">
                <a:latin typeface="+mn-ea"/>
              </a:rPr>
              <a:t>clock  (8” violation)</a:t>
            </a:r>
            <a:br>
              <a:rPr lang="en-US" sz="1200" dirty="0" smtClean="0">
                <a:latin typeface="+mn-ea"/>
              </a:rPr>
            </a:br>
            <a:r>
              <a:rPr lang="ja-JP" altLang="en-US" sz="1200" dirty="0">
                <a:latin typeface="+mn-ea"/>
              </a:rPr>
              <a:t>ゲーム</a:t>
            </a:r>
            <a:r>
              <a:rPr lang="ja-JP" altLang="en-US" sz="1200" dirty="0" smtClean="0">
                <a:latin typeface="+mn-ea"/>
              </a:rPr>
              <a:t>・クロック＆ショット・クロックの管理を意識</a:t>
            </a:r>
            <a:r>
              <a:rPr lang="en-US" altLang="ja-JP" sz="1200" dirty="0" smtClean="0">
                <a:latin typeface="+mn-ea"/>
              </a:rPr>
              <a:t/>
            </a:r>
            <a:br>
              <a:rPr lang="en-US" altLang="ja-JP" sz="1200" dirty="0" smtClean="0">
                <a:latin typeface="+mn-ea"/>
              </a:rPr>
            </a:br>
            <a:r>
              <a:rPr lang="ja-JP" altLang="en-US" sz="1200" dirty="0" smtClean="0">
                <a:latin typeface="+mn-ea"/>
              </a:rPr>
              <a:t>（８秒ヴァイオレーション含）</a:t>
            </a:r>
            <a:endParaRPr lang="en-US" sz="1200" dirty="0">
              <a:latin typeface="+mn-ea"/>
            </a:endParaRPr>
          </a:p>
          <a:p>
            <a:pPr marL="227013" indent="-227013">
              <a:lnSpc>
                <a:spcPct val="125000"/>
              </a:lnSpc>
              <a:buFont typeface="+mj-lt"/>
              <a:buAutoNum type="arabicPeriod"/>
            </a:pPr>
            <a:r>
              <a:rPr lang="en-US" sz="1200" dirty="0" smtClean="0">
                <a:latin typeface="+mn-ea"/>
              </a:rPr>
              <a:t>C must adjust position at free throw line extended to create “open looks” based on the position of the players in the half court set</a:t>
            </a:r>
            <a:br>
              <a:rPr lang="en-US" sz="1200" dirty="0" smtClean="0">
                <a:latin typeface="+mn-ea"/>
              </a:rPr>
            </a:br>
            <a:r>
              <a:rPr lang="ja-JP" altLang="en-US" sz="1200" dirty="0" smtClean="0">
                <a:latin typeface="+mn-ea"/>
              </a:rPr>
              <a:t>フリースローラインの延長線上を基準に「オープン・ルック」を確立するためのポジション・アジャストしていくこと</a:t>
            </a:r>
            <a:endParaRPr lang="en-US" sz="1200" dirty="0" smtClean="0">
              <a:latin typeface="+mn-ea"/>
            </a:endParaRPr>
          </a:p>
          <a:p>
            <a:pPr marL="227013" indent="-227013">
              <a:lnSpc>
                <a:spcPct val="125000"/>
              </a:lnSpc>
              <a:buFont typeface="+mj-lt"/>
              <a:buAutoNum type="arabicPeriod"/>
            </a:pPr>
            <a:r>
              <a:rPr lang="en-US" sz="1200" dirty="0" smtClean="0">
                <a:latin typeface="+mn-ea"/>
              </a:rPr>
              <a:t>Run, stop &amp; referee the play</a:t>
            </a:r>
            <a:br>
              <a:rPr lang="en-US" sz="1200" dirty="0" smtClean="0">
                <a:latin typeface="+mn-ea"/>
              </a:rPr>
            </a:br>
            <a:r>
              <a:rPr lang="en-US" altLang="ja-JP" sz="1200" dirty="0" smtClean="0">
                <a:latin typeface="+mn-ea"/>
              </a:rPr>
              <a:t>C</a:t>
            </a:r>
            <a:r>
              <a:rPr lang="ja-JP" altLang="en-US" sz="1200" dirty="0" smtClean="0">
                <a:latin typeface="+mn-ea"/>
              </a:rPr>
              <a:t>から</a:t>
            </a:r>
            <a:r>
              <a:rPr lang="en-US" altLang="ja-JP" sz="1200" dirty="0" smtClean="0">
                <a:latin typeface="+mn-ea"/>
              </a:rPr>
              <a:t>C</a:t>
            </a:r>
            <a:r>
              <a:rPr lang="ja-JP" altLang="en-US" sz="1200" dirty="0" smtClean="0">
                <a:latin typeface="+mn-ea"/>
              </a:rPr>
              <a:t>へ走り（</a:t>
            </a:r>
            <a:r>
              <a:rPr lang="en-US" altLang="ja-JP" sz="1200" dirty="0" smtClean="0">
                <a:latin typeface="+mn-ea"/>
              </a:rPr>
              <a:t>Run)</a:t>
            </a:r>
            <a:r>
              <a:rPr lang="ja-JP" altLang="en-US" sz="1200" dirty="0" err="1" smtClean="0">
                <a:latin typeface="+mn-ea"/>
              </a:rPr>
              <a:t>、</a:t>
            </a:r>
            <a:r>
              <a:rPr lang="ja-JP" altLang="en-US" sz="1200" dirty="0" smtClean="0">
                <a:latin typeface="+mn-ea"/>
              </a:rPr>
              <a:t>ポジションに入り（</a:t>
            </a:r>
            <a:r>
              <a:rPr lang="en-US" altLang="ja-JP" sz="1200" dirty="0" smtClean="0">
                <a:latin typeface="+mn-ea"/>
              </a:rPr>
              <a:t>Stop)</a:t>
            </a:r>
            <a:r>
              <a:rPr lang="ja-JP" altLang="en-US" sz="1200" dirty="0" smtClean="0">
                <a:latin typeface="+mn-ea"/>
              </a:rPr>
              <a:t>、レフェリーする準備をすること</a:t>
            </a:r>
            <a:endParaRPr lang="en-US" sz="1200" dirty="0" smtClean="0">
              <a:latin typeface="+mn-ea"/>
            </a:endParaRPr>
          </a:p>
        </p:txBody>
      </p:sp>
      <p:cxnSp>
        <p:nvCxnSpPr>
          <p:cNvPr id="57353" name="Suora nuoliyhdysviiva 30"/>
          <p:cNvCxnSpPr>
            <a:cxnSpLocks noChangeShapeType="1"/>
            <a:endCxn id="33" idx="1"/>
          </p:cNvCxnSpPr>
          <p:nvPr/>
        </p:nvCxnSpPr>
        <p:spPr bwMode="auto">
          <a:xfrm flipH="1" flipV="1">
            <a:off x="7899312" y="2202718"/>
            <a:ext cx="179560" cy="1876985"/>
          </a:xfrm>
          <a:prstGeom prst="straightConnector1">
            <a:avLst/>
          </a:prstGeom>
          <a:noFill/>
          <a:ln w="63500" algn="ctr">
            <a:solidFill>
              <a:srgbClr val="FF0000"/>
            </a:solidFill>
            <a:prstDash val="sysDash"/>
            <a:round/>
            <a:headEnd type="triangle" w="med" len="med"/>
            <a:tailEnd type="none" w="med" len="med"/>
          </a:ln>
        </p:spPr>
      </p:cxnSp>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872566" y="4106303"/>
            <a:ext cx="413195" cy="359997"/>
          </a:xfrm>
          <a:prstGeom prst="rect">
            <a:avLst/>
          </a:prstGeom>
        </p:spPr>
      </p:pic>
      <p:pic>
        <p:nvPicPr>
          <p:cNvPr id="33" name="Kuva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960000">
            <a:off x="7678302" y="1816625"/>
            <a:ext cx="413195" cy="359997"/>
          </a:xfrm>
          <a:prstGeom prst="rect">
            <a:avLst/>
          </a:prstGeom>
        </p:spPr>
      </p:pic>
      <p:sp>
        <p:nvSpPr>
          <p:cNvPr id="11"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INDIVIDUAL / CENTER</a:t>
            </a:r>
            <a:endParaRPr lang="en-US" altLang="ja-JP" sz="2400" b="1" dirty="0">
              <a:latin typeface="Fiba"/>
              <a:cs typeface="Fiba"/>
            </a:endParaRPr>
          </a:p>
        </p:txBody>
      </p:sp>
    </p:spTree>
    <p:extLst>
      <p:ext uri="{BB962C8B-B14F-4D97-AF65-F5344CB8AC3E}">
        <p14:creationId xmlns:p14="http://schemas.microsoft.com/office/powerpoint/2010/main" val="2223944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Kuva 26"/>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4624109" y="1777227"/>
            <a:ext cx="4127145" cy="3959996"/>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8371" name="Sisällön paikkamerkki 2"/>
          <p:cNvSpPr>
            <a:spLocks noGrp="1"/>
          </p:cNvSpPr>
          <p:nvPr>
            <p:ph idx="1"/>
          </p:nvPr>
        </p:nvSpPr>
        <p:spPr>
          <a:xfrm>
            <a:off x="88900" y="915273"/>
            <a:ext cx="4424026" cy="5400675"/>
          </a:xfrm>
        </p:spPr>
        <p:txBody>
          <a:bodyPr>
            <a:noAutofit/>
          </a:bodyPr>
          <a:lstStyle/>
          <a:p>
            <a:pPr marL="0" indent="0" eaLnBrk="1" hangingPunct="1">
              <a:buNone/>
            </a:pPr>
            <a:r>
              <a:rPr lang="en-US" sz="1800" b="1" u="sng" dirty="0" smtClean="0">
                <a:latin typeface="+mn-ea"/>
              </a:rPr>
              <a:t>Half court coverage</a:t>
            </a:r>
          </a:p>
          <a:p>
            <a:pPr marL="227013" indent="-227013">
              <a:buFont typeface="+mj-lt"/>
              <a:buAutoNum type="arabicPeriod"/>
            </a:pPr>
            <a:r>
              <a:rPr lang="en-US" sz="1200" dirty="0" smtClean="0">
                <a:latin typeface="+mn-ea"/>
              </a:rPr>
              <a:t>Working area: </a:t>
            </a:r>
            <a:r>
              <a:rPr lang="ja-JP" altLang="en-US" sz="1200" dirty="0" smtClean="0">
                <a:latin typeface="+mn-ea"/>
              </a:rPr>
              <a:t>ワーキング・エリア</a:t>
            </a:r>
            <a:endParaRPr lang="en-US" sz="1200" dirty="0" smtClean="0">
              <a:latin typeface="+mn-ea"/>
            </a:endParaRPr>
          </a:p>
          <a:p>
            <a:pPr marL="400050" lvl="1" indent="-173038">
              <a:buClr>
                <a:schemeClr val="tx1"/>
              </a:buClr>
              <a:buFont typeface="+mj-lt"/>
              <a:buAutoNum type="alphaUcPeriod"/>
            </a:pPr>
            <a:r>
              <a:rPr lang="en-US" sz="1200" dirty="0">
                <a:latin typeface="+mn-ea"/>
              </a:rPr>
              <a:t>s</a:t>
            </a:r>
            <a:r>
              <a:rPr lang="en-US" sz="1200" dirty="0" smtClean="0">
                <a:latin typeface="+mn-ea"/>
              </a:rPr>
              <a:t>et-up point Free Throw line extended</a:t>
            </a:r>
            <a:br>
              <a:rPr lang="en-US" sz="1200" dirty="0" smtClean="0">
                <a:latin typeface="+mn-ea"/>
              </a:rPr>
            </a:br>
            <a:r>
              <a:rPr lang="ja-JP" altLang="en-US" sz="1200" dirty="0" smtClean="0">
                <a:latin typeface="+mn-ea"/>
              </a:rPr>
              <a:t>フリースローラインの延長線上＝セットアップ・ポジション</a:t>
            </a:r>
            <a:endParaRPr lang="en-US" sz="1200" dirty="0" smtClean="0">
              <a:latin typeface="+mn-ea"/>
            </a:endParaRPr>
          </a:p>
          <a:p>
            <a:pPr marL="400050" lvl="1" indent="-173038">
              <a:buClr>
                <a:schemeClr val="tx1"/>
              </a:buClr>
              <a:buFont typeface="+mj-lt"/>
              <a:buAutoNum type="alphaUcPeriod"/>
            </a:pPr>
            <a:r>
              <a:rPr lang="en-US" sz="1200" dirty="0" smtClean="0">
                <a:latin typeface="+mn-ea"/>
              </a:rPr>
              <a:t>Top of the free throw circle / bottom of the imaginary free throw circle.</a:t>
            </a:r>
            <a:br>
              <a:rPr lang="en-US" sz="1200" dirty="0" smtClean="0">
                <a:latin typeface="+mn-ea"/>
              </a:rPr>
            </a:br>
            <a:r>
              <a:rPr lang="ja-JP" altLang="en-US" sz="1200" dirty="0" smtClean="0">
                <a:latin typeface="+mn-ea"/>
              </a:rPr>
              <a:t>フリースローサークルのトップから、ボトム（下部）がポジション・アジャストするうえでのワーキング・エリア</a:t>
            </a:r>
            <a:endParaRPr lang="en-US" sz="1200" dirty="0" smtClean="0">
              <a:latin typeface="+mn-ea"/>
            </a:endParaRPr>
          </a:p>
          <a:p>
            <a:pPr marL="227013" indent="-227013">
              <a:buFont typeface="+mj-lt"/>
              <a:buAutoNum type="arabicPeriod"/>
            </a:pPr>
            <a:endParaRPr lang="en-US" sz="1200" dirty="0" smtClean="0">
              <a:latin typeface="+mn-ea"/>
            </a:endParaRPr>
          </a:p>
          <a:p>
            <a:pPr marL="227013" indent="-227013">
              <a:buFont typeface="+mj-lt"/>
              <a:buAutoNum type="arabicPeriod"/>
            </a:pPr>
            <a:r>
              <a:rPr lang="en-US" sz="1200" dirty="0" smtClean="0">
                <a:latin typeface="+mn-ea"/>
              </a:rPr>
              <a:t>Find initial position where you are able to see the defensive player when refereeing on ball</a:t>
            </a:r>
            <a:br>
              <a:rPr lang="en-US" sz="1200" dirty="0" smtClean="0">
                <a:latin typeface="+mn-ea"/>
              </a:rPr>
            </a:br>
            <a:r>
              <a:rPr lang="ja-JP" altLang="en-US" sz="1200" dirty="0">
                <a:latin typeface="+mn-ea"/>
              </a:rPr>
              <a:t>オンボール時、ディフェンスを見ることができる</a:t>
            </a:r>
            <a:r>
              <a:rPr lang="ja-JP" altLang="en-US" sz="1200" dirty="0" smtClean="0">
                <a:latin typeface="+mn-ea"/>
              </a:rPr>
              <a:t>ポジション</a:t>
            </a:r>
            <a:endParaRPr lang="en-US" sz="1200" dirty="0" smtClean="0">
              <a:latin typeface="+mn-ea"/>
            </a:endParaRPr>
          </a:p>
          <a:p>
            <a:pPr marL="227013" indent="-227013">
              <a:buFont typeface="+mj-lt"/>
              <a:buAutoNum type="arabicPeriod"/>
            </a:pPr>
            <a:endParaRPr lang="en-US" sz="1200" dirty="0" smtClean="0">
              <a:latin typeface="+mn-ea"/>
            </a:endParaRPr>
          </a:p>
          <a:p>
            <a:pPr marL="227013" indent="-227013">
              <a:buFont typeface="+mj-lt"/>
              <a:buAutoNum type="arabicPeriod"/>
            </a:pPr>
            <a:r>
              <a:rPr lang="en-US" sz="1200" dirty="0" smtClean="0">
                <a:latin typeface="+mn-ea"/>
              </a:rPr>
              <a:t>Find the initial position where you are able to </a:t>
            </a:r>
            <a:br>
              <a:rPr lang="en-US" sz="1200" dirty="0" smtClean="0">
                <a:latin typeface="+mn-ea"/>
              </a:rPr>
            </a:br>
            <a:r>
              <a:rPr lang="en-US" sz="1200" dirty="0" smtClean="0">
                <a:latin typeface="+mn-ea"/>
              </a:rPr>
              <a:t>see as many players as possible </a:t>
            </a:r>
            <a:br>
              <a:rPr lang="en-US" sz="1200" dirty="0" smtClean="0">
                <a:latin typeface="+mn-ea"/>
              </a:rPr>
            </a:br>
            <a:r>
              <a:rPr lang="en-US" sz="1200" dirty="0" smtClean="0">
                <a:latin typeface="+mn-ea"/>
              </a:rPr>
              <a:t>when officiating off ball</a:t>
            </a:r>
            <a:br>
              <a:rPr lang="en-US" sz="1200" dirty="0" smtClean="0">
                <a:latin typeface="+mn-ea"/>
              </a:rPr>
            </a:br>
            <a:r>
              <a:rPr lang="ja-JP" altLang="en-US" sz="1200" dirty="0">
                <a:latin typeface="+mn-ea"/>
              </a:rPr>
              <a:t>オフボール時、できるだけ多くのプレイヤー</a:t>
            </a:r>
            <a:r>
              <a:rPr lang="ja-JP" altLang="en-US" sz="1200" dirty="0" smtClean="0">
                <a:latin typeface="+mn-ea"/>
              </a:rPr>
              <a:t>を見る</a:t>
            </a:r>
            <a:r>
              <a:rPr lang="ja-JP" altLang="en-US" sz="1200" dirty="0">
                <a:latin typeface="+mn-ea"/>
              </a:rPr>
              <a:t>ことができる</a:t>
            </a:r>
            <a:r>
              <a:rPr lang="ja-JP" altLang="en-US" sz="1200" dirty="0" smtClean="0">
                <a:latin typeface="+mn-ea"/>
              </a:rPr>
              <a:t>ポジション</a:t>
            </a:r>
            <a:endParaRPr lang="en-US" sz="1200" dirty="0" smtClean="0">
              <a:latin typeface="+mn-ea"/>
            </a:endParaRPr>
          </a:p>
          <a:p>
            <a:pPr marL="227013" indent="-227013">
              <a:buFont typeface="+mj-lt"/>
              <a:buAutoNum type="arabicPeriod"/>
            </a:pPr>
            <a:endParaRPr lang="en-US" sz="1200" dirty="0" smtClean="0">
              <a:latin typeface="+mn-ea"/>
            </a:endParaRPr>
          </a:p>
          <a:p>
            <a:pPr marL="227013" indent="-227013">
              <a:buFont typeface="+mj-lt"/>
              <a:buAutoNum type="arabicPeriod"/>
            </a:pPr>
            <a:r>
              <a:rPr lang="en-US" sz="1200" dirty="0" smtClean="0">
                <a:latin typeface="+mn-ea"/>
              </a:rPr>
              <a:t>Keep distance from the play</a:t>
            </a:r>
            <a:br>
              <a:rPr lang="en-US" sz="1200" dirty="0" smtClean="0">
                <a:latin typeface="+mn-ea"/>
              </a:rPr>
            </a:br>
            <a:r>
              <a:rPr lang="ja-JP" altLang="en-US" sz="1200" dirty="0">
                <a:latin typeface="+mn-ea"/>
              </a:rPr>
              <a:t>プレイから適度な距離を</a:t>
            </a:r>
            <a:r>
              <a:rPr lang="ja-JP" altLang="en-US" sz="1200" dirty="0" smtClean="0">
                <a:latin typeface="+mn-ea"/>
              </a:rPr>
              <a:t>キープすること</a:t>
            </a:r>
            <a:endParaRPr lang="en-US" sz="1200" dirty="0" smtClean="0">
              <a:latin typeface="+mn-ea"/>
            </a:endParaRPr>
          </a:p>
          <a:p>
            <a:pPr marL="227013" indent="-227013">
              <a:buFont typeface="+mj-lt"/>
              <a:buAutoNum type="arabicPeriod"/>
            </a:pPr>
            <a:endParaRPr lang="en-US" sz="1200" dirty="0" smtClean="0">
              <a:latin typeface="+mn-ea"/>
            </a:endParaRPr>
          </a:p>
          <a:p>
            <a:pPr marL="227013" indent="-227013">
              <a:buFont typeface="+mj-lt"/>
              <a:buAutoNum type="arabicPeriod"/>
            </a:pPr>
            <a:r>
              <a:rPr lang="en-US" sz="1200" dirty="0" smtClean="0">
                <a:latin typeface="+mn-ea"/>
              </a:rPr>
              <a:t>Stay inside the court</a:t>
            </a:r>
            <a:br>
              <a:rPr lang="en-US" sz="1200" dirty="0" smtClean="0">
                <a:latin typeface="+mn-ea"/>
              </a:rPr>
            </a:br>
            <a:r>
              <a:rPr lang="ja-JP" altLang="en-US" sz="1200" dirty="0" smtClean="0">
                <a:latin typeface="+mn-ea"/>
              </a:rPr>
              <a:t>コート内にポジションすること</a:t>
            </a:r>
            <a:endParaRPr lang="en-US" sz="1200" dirty="0" smtClean="0">
              <a:latin typeface="+mn-ea"/>
            </a:endParaRPr>
          </a:p>
        </p:txBody>
      </p:sp>
      <p:sp>
        <p:nvSpPr>
          <p:cNvPr id="19" name="Tasakylkinen kolmio 8"/>
          <p:cNvSpPr>
            <a:spLocks noChangeArrowheads="1"/>
          </p:cNvSpPr>
          <p:nvPr/>
        </p:nvSpPr>
        <p:spPr bwMode="auto">
          <a:xfrm rot="19630547">
            <a:off x="5601444" y="2506402"/>
            <a:ext cx="2178588" cy="2202090"/>
          </a:xfrm>
          <a:custGeom>
            <a:avLst/>
            <a:gdLst>
              <a:gd name="connsiteX0" fmla="*/ 0 w 2363051"/>
              <a:gd name="connsiteY0" fmla="*/ 2202090 h 2202090"/>
              <a:gd name="connsiteX1" fmla="*/ 1181526 w 2363051"/>
              <a:gd name="connsiteY1" fmla="*/ 0 h 2202090"/>
              <a:gd name="connsiteX2" fmla="*/ 2363051 w 2363051"/>
              <a:gd name="connsiteY2" fmla="*/ 2202090 h 2202090"/>
              <a:gd name="connsiteX3" fmla="*/ 0 w 2363051"/>
              <a:gd name="connsiteY3" fmla="*/ 2202090 h 2202090"/>
              <a:gd name="connsiteX0" fmla="*/ 0 w 2178588"/>
              <a:gd name="connsiteY0" fmla="*/ 2202090 h 2202090"/>
              <a:gd name="connsiteX1" fmla="*/ 1181526 w 2178588"/>
              <a:gd name="connsiteY1" fmla="*/ 0 h 2202090"/>
              <a:gd name="connsiteX2" fmla="*/ 2178588 w 2178588"/>
              <a:gd name="connsiteY2" fmla="*/ 2095755 h 2202090"/>
              <a:gd name="connsiteX3" fmla="*/ 0 w 2178588"/>
              <a:gd name="connsiteY3" fmla="*/ 2202090 h 2202090"/>
            </a:gdLst>
            <a:ahLst/>
            <a:cxnLst>
              <a:cxn ang="0">
                <a:pos x="connsiteX0" y="connsiteY0"/>
              </a:cxn>
              <a:cxn ang="0">
                <a:pos x="connsiteX1" y="connsiteY1"/>
              </a:cxn>
              <a:cxn ang="0">
                <a:pos x="connsiteX2" y="connsiteY2"/>
              </a:cxn>
              <a:cxn ang="0">
                <a:pos x="connsiteX3" y="connsiteY3"/>
              </a:cxn>
            </a:cxnLst>
            <a:rect l="l" t="t" r="r" b="b"/>
            <a:pathLst>
              <a:path w="2178588" h="2202090">
                <a:moveTo>
                  <a:pt x="0" y="2202090"/>
                </a:moveTo>
                <a:lnTo>
                  <a:pt x="1181526" y="0"/>
                </a:lnTo>
                <a:lnTo>
                  <a:pt x="2178588" y="2095755"/>
                </a:lnTo>
                <a:lnTo>
                  <a:pt x="0" y="2202090"/>
                </a:lnTo>
                <a:close/>
              </a:path>
            </a:pathLst>
          </a:custGeom>
          <a:solidFill>
            <a:srgbClr val="FF0000">
              <a:alpha val="30196"/>
            </a:srgbClr>
          </a:solidFill>
          <a:ln w="9525" algn="ctr">
            <a:noFill/>
            <a:round/>
            <a:headEnd/>
            <a:tailEnd/>
          </a:ln>
        </p:spPr>
        <p:txBody>
          <a:bodyPr/>
          <a:lstStyle/>
          <a:p>
            <a:pPr algn="ctr"/>
            <a:endParaRPr lang="en-US"/>
          </a:p>
        </p:txBody>
      </p:sp>
      <p:cxnSp>
        <p:nvCxnSpPr>
          <p:cNvPr id="29" name="Suora yhdysviiva 28"/>
          <p:cNvCxnSpPr/>
          <p:nvPr/>
        </p:nvCxnSpPr>
        <p:spPr>
          <a:xfrm>
            <a:off x="8332488" y="3572586"/>
            <a:ext cx="70317" cy="575996"/>
          </a:xfrm>
          <a:prstGeom prst="line">
            <a:avLst/>
          </a:prstGeom>
          <a:ln w="12700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90479">
            <a:off x="7822459" y="3680586"/>
            <a:ext cx="413195" cy="359997"/>
          </a:xfrm>
          <a:prstGeom prst="rect">
            <a:avLst/>
          </a:prstGeom>
        </p:spPr>
      </p:pic>
      <p:pic>
        <p:nvPicPr>
          <p:cNvPr id="5" name="Kuva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6600" y="1269856"/>
            <a:ext cx="4242717" cy="1832853"/>
          </a:xfrm>
          <a:prstGeom prst="rect">
            <a:avLst/>
          </a:prstGeom>
          <a:solidFill>
            <a:srgbClr val="FFFFFF">
              <a:shade val="85000"/>
            </a:srgbClr>
          </a:solidFill>
          <a:ln w="44450" cap="sq">
            <a:solidFill>
              <a:srgbClr val="FFFF00"/>
            </a:solidFill>
            <a:miter lim="800000"/>
          </a:ln>
          <a:effectLst>
            <a:outerShdw blurRad="57150" dist="3750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sp>
        <p:nvSpPr>
          <p:cNvPr id="16"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INDIVIDUAL / CENTER</a:t>
            </a:r>
            <a:endParaRPr lang="en-US" altLang="ja-JP" sz="2400" b="1" dirty="0">
              <a:latin typeface="Fiba"/>
              <a:cs typeface="Fiba"/>
            </a:endParaRPr>
          </a:p>
        </p:txBody>
      </p:sp>
    </p:spTree>
    <p:extLst>
      <p:ext uri="{BB962C8B-B14F-4D97-AF65-F5344CB8AC3E}">
        <p14:creationId xmlns:p14="http://schemas.microsoft.com/office/powerpoint/2010/main" val="285856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isällön paikkamerkki 2"/>
          <p:cNvSpPr>
            <a:spLocks noGrp="1"/>
          </p:cNvSpPr>
          <p:nvPr>
            <p:ph idx="1"/>
          </p:nvPr>
        </p:nvSpPr>
        <p:spPr>
          <a:xfrm>
            <a:off x="50837" y="962100"/>
            <a:ext cx="4457700" cy="5218459"/>
          </a:xfrm>
        </p:spPr>
        <p:txBody>
          <a:bodyPr>
            <a:noAutofit/>
          </a:bodyPr>
          <a:lstStyle/>
          <a:p>
            <a:pPr marL="227013" indent="-227013" eaLnBrk="1" hangingPunct="1">
              <a:lnSpc>
                <a:spcPct val="114000"/>
              </a:lnSpc>
              <a:buNone/>
            </a:pPr>
            <a:r>
              <a:rPr lang="en-US" sz="1800" b="1" u="sng" dirty="0" smtClean="0">
                <a:latin typeface="+mn-ea"/>
              </a:rPr>
              <a:t>Half court coverage</a:t>
            </a:r>
          </a:p>
          <a:p>
            <a:pPr marL="227013" indent="-227013">
              <a:lnSpc>
                <a:spcPct val="114000"/>
              </a:lnSpc>
              <a:buFont typeface="+mj-lt"/>
              <a:buAutoNum type="arabicPeriod"/>
            </a:pPr>
            <a:r>
              <a:rPr lang="en-US" sz="1200" dirty="0" smtClean="0">
                <a:latin typeface="+mn-ea"/>
              </a:rPr>
              <a:t>Adjust your position according to the play - read the play and react in time (one step ahead of the play) </a:t>
            </a:r>
            <a:br>
              <a:rPr lang="en-US" sz="1200" dirty="0" smtClean="0">
                <a:latin typeface="+mn-ea"/>
              </a:rPr>
            </a:br>
            <a:r>
              <a:rPr lang="ja-JP" altLang="en-US" sz="1200" dirty="0">
                <a:latin typeface="+mn-ea"/>
              </a:rPr>
              <a:t>プレイに合わせ、予測し、十分なタイミングをもってポジションをアジャスト</a:t>
            </a:r>
            <a:r>
              <a:rPr lang="en-US" altLang="ja-JP" sz="1200" dirty="0">
                <a:latin typeface="+mn-ea"/>
              </a:rPr>
              <a:t/>
            </a:r>
            <a:br>
              <a:rPr lang="en-US" altLang="ja-JP" sz="1200" dirty="0">
                <a:latin typeface="+mn-ea"/>
              </a:rPr>
            </a:br>
            <a:r>
              <a:rPr lang="ja-JP" altLang="en-US" sz="1200" dirty="0">
                <a:latin typeface="+mn-ea"/>
              </a:rPr>
              <a:t>（プレイがおきるひとつ前のタイミングで良いポジションに移動</a:t>
            </a:r>
            <a:r>
              <a:rPr lang="ja-JP" altLang="en-US" sz="1200" dirty="0" smtClean="0">
                <a:latin typeface="+mn-ea"/>
              </a:rPr>
              <a:t>）</a:t>
            </a:r>
            <a:endParaRPr lang="en-US" sz="1200" dirty="0" smtClean="0">
              <a:latin typeface="+mn-ea"/>
            </a:endParaRPr>
          </a:p>
          <a:p>
            <a:pPr marL="227013" indent="-227013">
              <a:lnSpc>
                <a:spcPct val="114000"/>
              </a:lnSpc>
              <a:buFont typeface="+mj-lt"/>
              <a:buAutoNum type="arabicPeriod"/>
            </a:pPr>
            <a:r>
              <a:rPr lang="en-US" sz="1200" dirty="0" smtClean="0">
                <a:latin typeface="+mn-ea"/>
              </a:rPr>
              <a:t>Be ready to referee on ball when ball is in C primary (</a:t>
            </a:r>
            <a:r>
              <a:rPr lang="en-US" sz="1200" dirty="0" err="1" smtClean="0">
                <a:latin typeface="+mn-ea"/>
              </a:rPr>
              <a:t>weakside</a:t>
            </a:r>
            <a:r>
              <a:rPr lang="en-US" sz="1200" dirty="0" smtClean="0">
                <a:latin typeface="+mn-ea"/>
              </a:rPr>
              <a:t>).</a:t>
            </a:r>
            <a:br>
              <a:rPr lang="en-US" sz="1200" dirty="0" smtClean="0">
                <a:latin typeface="+mn-ea"/>
              </a:rPr>
            </a:br>
            <a:r>
              <a:rPr lang="ja-JP" altLang="en-US" sz="1200" dirty="0" smtClean="0">
                <a:latin typeface="+mn-ea"/>
              </a:rPr>
              <a:t>ボールが</a:t>
            </a:r>
            <a:r>
              <a:rPr lang="en-US" altLang="ja-JP" sz="1200" dirty="0" smtClean="0">
                <a:latin typeface="+mn-ea"/>
              </a:rPr>
              <a:t>C</a:t>
            </a:r>
            <a:r>
              <a:rPr lang="ja-JP" altLang="en-US" sz="1200" dirty="0" smtClean="0">
                <a:latin typeface="+mn-ea"/>
              </a:rPr>
              <a:t>プライマリにある時、オンボールをカバーする準備</a:t>
            </a:r>
            <a:endParaRPr lang="en-US" sz="1200" dirty="0" smtClean="0">
              <a:latin typeface="+mn-ea"/>
            </a:endParaRPr>
          </a:p>
          <a:p>
            <a:pPr marL="227013" indent="-227013">
              <a:lnSpc>
                <a:spcPct val="114000"/>
              </a:lnSpc>
              <a:buFont typeface="+mj-lt"/>
              <a:buAutoNum type="arabicPeriod"/>
            </a:pPr>
            <a:r>
              <a:rPr lang="en-US" sz="1200" dirty="0" smtClean="0">
                <a:latin typeface="+mn-ea"/>
              </a:rPr>
              <a:t>Play starts in the C’s primary or goes to the basket from C’s side</a:t>
            </a:r>
            <a:br>
              <a:rPr lang="en-US" sz="1200" dirty="0" smtClean="0">
                <a:latin typeface="+mn-ea"/>
              </a:rPr>
            </a:br>
            <a:r>
              <a:rPr lang="ja-JP" altLang="en-US" sz="1200" dirty="0" smtClean="0">
                <a:latin typeface="+mn-ea"/>
              </a:rPr>
              <a:t>プレイが</a:t>
            </a:r>
            <a:r>
              <a:rPr lang="en-US" altLang="ja-JP" sz="1200" dirty="0" smtClean="0">
                <a:latin typeface="+mn-ea"/>
              </a:rPr>
              <a:t>C</a:t>
            </a:r>
            <a:r>
              <a:rPr lang="ja-JP" altLang="en-US" sz="1200" dirty="0" smtClean="0">
                <a:latin typeface="+mn-ea"/>
              </a:rPr>
              <a:t>プライマリからバスケットに向かう</a:t>
            </a:r>
            <a:endParaRPr lang="en-US" sz="1200" dirty="0" smtClean="0">
              <a:latin typeface="+mn-ea"/>
            </a:endParaRPr>
          </a:p>
          <a:p>
            <a:pPr marL="227013" lvl="1" indent="-227013">
              <a:lnSpc>
                <a:spcPct val="114000"/>
              </a:lnSpc>
              <a:buFont typeface="+mj-lt"/>
              <a:buAutoNum type="arabicPeriod"/>
            </a:pPr>
            <a:r>
              <a:rPr lang="en-US" sz="1200" dirty="0" smtClean="0">
                <a:latin typeface="+mn-ea"/>
              </a:rPr>
              <a:t>Weak side drive</a:t>
            </a:r>
            <a:br>
              <a:rPr lang="en-US" sz="1200" dirty="0" smtClean="0">
                <a:latin typeface="+mn-ea"/>
              </a:rPr>
            </a:br>
            <a:r>
              <a:rPr lang="ja-JP" altLang="en-US" sz="1200" dirty="0" smtClean="0">
                <a:latin typeface="+mn-ea"/>
              </a:rPr>
              <a:t>ウィークサイド・ドライブをカバー</a:t>
            </a:r>
            <a:endParaRPr lang="en-US" sz="1200" dirty="0" smtClean="0">
              <a:latin typeface="+mn-ea"/>
            </a:endParaRPr>
          </a:p>
          <a:p>
            <a:pPr marL="227013" lvl="1" indent="-227013">
              <a:lnSpc>
                <a:spcPct val="114000"/>
              </a:lnSpc>
              <a:buFont typeface="+mj-lt"/>
              <a:buAutoNum type="arabicPeriod"/>
            </a:pPr>
            <a:r>
              <a:rPr lang="en-US" sz="1200" dirty="0" smtClean="0">
                <a:latin typeface="+mn-ea"/>
              </a:rPr>
              <a:t>Strong-Weak side drive</a:t>
            </a:r>
            <a:br>
              <a:rPr lang="en-US" sz="1200" dirty="0" smtClean="0">
                <a:latin typeface="+mn-ea"/>
              </a:rPr>
            </a:br>
            <a:r>
              <a:rPr lang="ja-JP" altLang="en-US" sz="1200" dirty="0" smtClean="0">
                <a:latin typeface="+mn-ea"/>
              </a:rPr>
              <a:t>ストロングサイドからウィークサイドにくるドライブをカバー</a:t>
            </a:r>
            <a:endParaRPr lang="en-US" sz="1200" dirty="0" smtClean="0">
              <a:latin typeface="+mn-ea"/>
            </a:endParaRPr>
          </a:p>
          <a:p>
            <a:pPr marL="227013" indent="-227013">
              <a:lnSpc>
                <a:spcPct val="114000"/>
              </a:lnSpc>
              <a:buFont typeface="+mj-lt"/>
              <a:buAutoNum type="arabicPeriod"/>
            </a:pPr>
            <a:r>
              <a:rPr lang="en-US" sz="1200" dirty="0" smtClean="0">
                <a:latin typeface="+mn-ea"/>
              </a:rPr>
              <a:t>C stays engaged with the play until the end of action (</a:t>
            </a:r>
            <a:r>
              <a:rPr lang="en-US" sz="1200" dirty="0" err="1" smtClean="0">
                <a:latin typeface="+mn-ea"/>
              </a:rPr>
              <a:t>eg</a:t>
            </a:r>
            <a:r>
              <a:rPr lang="en-US" sz="1200" dirty="0" smtClean="0">
                <a:latin typeface="+mn-ea"/>
              </a:rPr>
              <a:t>. Block / Charge on weak side – not L’s primary call across paint).</a:t>
            </a:r>
            <a:br>
              <a:rPr lang="en-US" sz="1200" dirty="0" smtClean="0">
                <a:latin typeface="+mn-ea"/>
              </a:rPr>
            </a:br>
            <a:r>
              <a:rPr lang="en-US" altLang="ja-JP" sz="1200" dirty="0" smtClean="0">
                <a:latin typeface="+mn-ea"/>
              </a:rPr>
              <a:t>C</a:t>
            </a:r>
            <a:r>
              <a:rPr lang="ja-JP" altLang="en-US" sz="1200" dirty="0" smtClean="0">
                <a:latin typeface="+mn-ea"/>
              </a:rPr>
              <a:t>から始まるプレイにはプレイが終わるまでエンゲージ（ステイ）</a:t>
            </a:r>
            <a:r>
              <a:rPr lang="en-US" altLang="ja-JP" sz="1200" dirty="0" smtClean="0">
                <a:latin typeface="+mn-ea"/>
              </a:rPr>
              <a:t/>
            </a:r>
            <a:br>
              <a:rPr lang="en-US" altLang="ja-JP" sz="1200" dirty="0" smtClean="0">
                <a:latin typeface="+mn-ea"/>
              </a:rPr>
            </a:br>
            <a:r>
              <a:rPr lang="ja-JP" altLang="en-US" sz="1200" dirty="0" smtClean="0">
                <a:latin typeface="+mn-ea"/>
              </a:rPr>
              <a:t>（例：</a:t>
            </a:r>
            <a:r>
              <a:rPr lang="en-US" altLang="ja-JP" sz="1200" dirty="0" smtClean="0">
                <a:latin typeface="+mn-ea"/>
              </a:rPr>
              <a:t>C</a:t>
            </a:r>
            <a:r>
              <a:rPr lang="ja-JP" altLang="en-US" sz="1200" dirty="0" smtClean="0">
                <a:latin typeface="+mn-ea"/>
              </a:rPr>
              <a:t>サイドのブロック・チャージは</a:t>
            </a:r>
            <a:r>
              <a:rPr lang="en-US" altLang="ja-JP" sz="1200" dirty="0" smtClean="0">
                <a:latin typeface="+mn-ea"/>
              </a:rPr>
              <a:t>C</a:t>
            </a:r>
            <a:r>
              <a:rPr lang="ja-JP" altLang="en-US" sz="1200" dirty="0" smtClean="0">
                <a:latin typeface="+mn-ea"/>
              </a:rPr>
              <a:t>のプライマリ・・</a:t>
            </a:r>
            <a:r>
              <a:rPr lang="en-US" altLang="ja-JP" sz="1200" dirty="0" smtClean="0">
                <a:latin typeface="+mn-ea"/>
              </a:rPr>
              <a:t>L</a:t>
            </a:r>
            <a:r>
              <a:rPr lang="ja-JP" altLang="en-US" sz="1200" dirty="0" smtClean="0">
                <a:latin typeface="+mn-ea"/>
              </a:rPr>
              <a:t>はペイントを越えて判定しない）</a:t>
            </a:r>
            <a:endParaRPr lang="en-US" sz="1200" dirty="0" smtClean="0">
              <a:latin typeface="+mn-ea"/>
            </a:endParaRPr>
          </a:p>
        </p:txBody>
      </p:sp>
      <p:sp>
        <p:nvSpPr>
          <p:cNvPr id="8"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INDIVIDUAL / CENTER</a:t>
            </a:r>
            <a:endParaRPr lang="en-US" altLang="ja-JP" sz="2400" b="1" dirty="0">
              <a:latin typeface="Fiba"/>
              <a:cs typeface="Fiba"/>
            </a:endParaRPr>
          </a:p>
        </p:txBody>
      </p:sp>
      <p:pic>
        <p:nvPicPr>
          <p:cNvPr id="17" name="Kuva 26"/>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4624109" y="1777227"/>
            <a:ext cx="4127145" cy="3959996"/>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8" name="Tasakylkinen kolmio 8"/>
          <p:cNvSpPr>
            <a:spLocks noChangeArrowheads="1"/>
          </p:cNvSpPr>
          <p:nvPr/>
        </p:nvSpPr>
        <p:spPr bwMode="auto">
          <a:xfrm rot="9695400">
            <a:off x="5563485" y="3337865"/>
            <a:ext cx="2363051" cy="2202090"/>
          </a:xfrm>
          <a:prstGeom prst="triangle">
            <a:avLst>
              <a:gd name="adj" fmla="val 50000"/>
            </a:avLst>
          </a:prstGeom>
          <a:solidFill>
            <a:srgbClr val="FF0000">
              <a:alpha val="30196"/>
            </a:srgbClr>
          </a:solidFill>
          <a:ln w="9525" algn="ctr">
            <a:noFill/>
            <a:round/>
            <a:headEnd/>
            <a:tailEnd/>
          </a:ln>
        </p:spPr>
        <p:txBody>
          <a:bodyPr/>
          <a:lstStyle/>
          <a:p>
            <a:pPr algn="ctr"/>
            <a:endParaRPr lang="en-US"/>
          </a:p>
        </p:txBody>
      </p:sp>
      <p:cxnSp>
        <p:nvCxnSpPr>
          <p:cNvPr id="19" name="Suora yhdysviiva 28"/>
          <p:cNvCxnSpPr/>
          <p:nvPr/>
        </p:nvCxnSpPr>
        <p:spPr>
          <a:xfrm rot="11664853">
            <a:off x="5065303" y="3496745"/>
            <a:ext cx="70317" cy="575996"/>
          </a:xfrm>
          <a:prstGeom prst="line">
            <a:avLst/>
          </a:prstGeom>
          <a:ln w="12700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0" name="Kuv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55332">
            <a:off x="5190921" y="3628292"/>
            <a:ext cx="413195" cy="359997"/>
          </a:xfrm>
          <a:prstGeom prst="rect">
            <a:avLst/>
          </a:prstGeom>
        </p:spPr>
      </p:pic>
      <p:pic>
        <p:nvPicPr>
          <p:cNvPr id="21" name="Kuva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6600" y="1269856"/>
            <a:ext cx="4242717" cy="1832853"/>
          </a:xfrm>
          <a:prstGeom prst="rect">
            <a:avLst/>
          </a:prstGeom>
          <a:solidFill>
            <a:srgbClr val="FFFFFF">
              <a:shade val="85000"/>
            </a:srgbClr>
          </a:solidFill>
          <a:ln w="44450" cap="sq">
            <a:solidFill>
              <a:srgbClr val="FFFF00"/>
            </a:solidFill>
            <a:miter lim="800000"/>
          </a:ln>
          <a:effectLst>
            <a:outerShdw blurRad="57150" dist="3750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cxnSp>
        <p:nvCxnSpPr>
          <p:cNvPr id="26" name="Suora yhdysviiva 28"/>
          <p:cNvCxnSpPr/>
          <p:nvPr/>
        </p:nvCxnSpPr>
        <p:spPr>
          <a:xfrm>
            <a:off x="8251854" y="3496745"/>
            <a:ext cx="70317" cy="575996"/>
          </a:xfrm>
          <a:prstGeom prst="line">
            <a:avLst/>
          </a:prstGeom>
          <a:ln w="12700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7" name="Kuv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90479">
            <a:off x="7798613" y="3632752"/>
            <a:ext cx="413195" cy="359997"/>
          </a:xfrm>
          <a:prstGeom prst="rect">
            <a:avLst/>
          </a:prstGeom>
        </p:spPr>
      </p:pic>
    </p:spTree>
    <p:extLst>
      <p:ext uri="{BB962C8B-B14F-4D97-AF65-F5344CB8AC3E}">
        <p14:creationId xmlns:p14="http://schemas.microsoft.com/office/powerpoint/2010/main" val="2055458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1"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7971" y="-81752"/>
            <a:ext cx="7015015" cy="57942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Puolivapaa piirto 14"/>
          <p:cNvSpPr/>
          <p:nvPr/>
        </p:nvSpPr>
        <p:spPr>
          <a:xfrm>
            <a:off x="4503652" y="1088524"/>
            <a:ext cx="2484120" cy="1880264"/>
          </a:xfrm>
          <a:custGeom>
            <a:avLst/>
            <a:gdLst>
              <a:gd name="connsiteX0" fmla="*/ 2489200 w 2552700"/>
              <a:gd name="connsiteY0" fmla="*/ 0 h 4826000"/>
              <a:gd name="connsiteX1" fmla="*/ 2552700 w 2552700"/>
              <a:gd name="connsiteY1" fmla="*/ 4813300 h 4826000"/>
              <a:gd name="connsiteX2" fmla="*/ 0 w 2552700"/>
              <a:gd name="connsiteY2" fmla="*/ 4826000 h 4826000"/>
              <a:gd name="connsiteX3" fmla="*/ 25400 w 2552700"/>
              <a:gd name="connsiteY3" fmla="*/ 50800 h 4826000"/>
              <a:gd name="connsiteX4" fmla="*/ 2489200 w 2552700"/>
              <a:gd name="connsiteY4" fmla="*/ 0 h 48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4826000">
                <a:moveTo>
                  <a:pt x="2489200" y="0"/>
                </a:moveTo>
                <a:lnTo>
                  <a:pt x="2552700" y="4813300"/>
                </a:lnTo>
                <a:lnTo>
                  <a:pt x="0" y="4826000"/>
                </a:lnTo>
                <a:lnTo>
                  <a:pt x="25400" y="50800"/>
                </a:lnTo>
                <a:lnTo>
                  <a:pt x="2489200" y="0"/>
                </a:lnTo>
                <a:close/>
              </a:path>
            </a:pathLst>
          </a:custGeom>
          <a:solidFill>
            <a:srgbClr val="008000">
              <a:alpha val="14000"/>
            </a:srgbClr>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Puolivapaa piirto 4"/>
          <p:cNvSpPr/>
          <p:nvPr/>
        </p:nvSpPr>
        <p:spPr>
          <a:xfrm>
            <a:off x="1976352" y="1095469"/>
            <a:ext cx="2552700" cy="1873319"/>
          </a:xfrm>
          <a:custGeom>
            <a:avLst/>
            <a:gdLst>
              <a:gd name="connsiteX0" fmla="*/ 2489200 w 2552700"/>
              <a:gd name="connsiteY0" fmla="*/ 0 h 4826000"/>
              <a:gd name="connsiteX1" fmla="*/ 2552700 w 2552700"/>
              <a:gd name="connsiteY1" fmla="*/ 4813300 h 4826000"/>
              <a:gd name="connsiteX2" fmla="*/ 0 w 2552700"/>
              <a:gd name="connsiteY2" fmla="*/ 4826000 h 4826000"/>
              <a:gd name="connsiteX3" fmla="*/ 25400 w 2552700"/>
              <a:gd name="connsiteY3" fmla="*/ 50800 h 4826000"/>
              <a:gd name="connsiteX4" fmla="*/ 2489200 w 2552700"/>
              <a:gd name="connsiteY4" fmla="*/ 0 h 48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4826000">
                <a:moveTo>
                  <a:pt x="2489200" y="0"/>
                </a:moveTo>
                <a:lnTo>
                  <a:pt x="2552700" y="4813300"/>
                </a:lnTo>
                <a:lnTo>
                  <a:pt x="0" y="4826000"/>
                </a:lnTo>
                <a:lnTo>
                  <a:pt x="25400" y="50800"/>
                </a:lnTo>
                <a:lnTo>
                  <a:pt x="2489200" y="0"/>
                </a:lnTo>
                <a:close/>
              </a:path>
            </a:pathLst>
          </a:custGeom>
          <a:solidFill>
            <a:srgbClr val="FF0000">
              <a:alpha val="15000"/>
            </a:srgbClr>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7" name="Suora nuoliyhdysviiva 30"/>
          <p:cNvCxnSpPr>
            <a:cxnSpLocks noChangeShapeType="1"/>
          </p:cNvCxnSpPr>
          <p:nvPr/>
        </p:nvCxnSpPr>
        <p:spPr bwMode="auto">
          <a:xfrm flipV="1">
            <a:off x="2365657" y="1969285"/>
            <a:ext cx="240615" cy="527074"/>
          </a:xfrm>
          <a:prstGeom prst="straightConnector1">
            <a:avLst/>
          </a:prstGeom>
          <a:noFill/>
          <a:ln w="63500" algn="ctr">
            <a:solidFill>
              <a:srgbClr val="FF0000"/>
            </a:solidFill>
            <a:prstDash val="solid"/>
            <a:round/>
            <a:headEnd type="none"/>
            <a:tailEnd type="triangle" w="med" len="med"/>
          </a:ln>
        </p:spPr>
      </p:cxnSp>
      <p:sp>
        <p:nvSpPr>
          <p:cNvPr id="8" name="Sisällön paikkamerkki 2"/>
          <p:cNvSpPr>
            <a:spLocks noGrp="1"/>
          </p:cNvSpPr>
          <p:nvPr>
            <p:ph idx="1"/>
          </p:nvPr>
        </p:nvSpPr>
        <p:spPr>
          <a:xfrm>
            <a:off x="391852" y="5273688"/>
            <a:ext cx="8094520" cy="569769"/>
          </a:xfrm>
        </p:spPr>
        <p:txBody>
          <a:bodyPr>
            <a:noAutofit/>
          </a:bodyPr>
          <a:lstStyle/>
          <a:p>
            <a:pPr marL="0" indent="0" algn="ctr" eaLnBrk="1" hangingPunct="1">
              <a:buNone/>
            </a:pPr>
            <a:r>
              <a:rPr lang="en-US" sz="1600" b="1" dirty="0" smtClean="0">
                <a:latin typeface="Univers LT Std 57 Cn"/>
              </a:rPr>
              <a:t>Weak side is always C’s primary</a:t>
            </a:r>
          </a:p>
          <a:p>
            <a:pPr marL="0" indent="0" algn="ctr" eaLnBrk="1" hangingPunct="1">
              <a:buNone/>
            </a:pPr>
            <a:r>
              <a:rPr lang="ja-JP" altLang="en-US" sz="1600" b="1" dirty="0" smtClean="0">
                <a:latin typeface="Univers LT Std 57 Cn"/>
              </a:rPr>
              <a:t>ウィーク・サイドは常に</a:t>
            </a:r>
            <a:r>
              <a:rPr lang="en-US" altLang="ja-JP" sz="1600" b="1" dirty="0" smtClean="0">
                <a:latin typeface="Univers LT Std 57 Cn"/>
              </a:rPr>
              <a:t>C</a:t>
            </a:r>
            <a:r>
              <a:rPr lang="ja-JP" altLang="en-US" sz="1600" b="1" dirty="0" smtClean="0">
                <a:latin typeface="Univers LT Std 57 Cn"/>
              </a:rPr>
              <a:t>のプライマリの意識</a:t>
            </a:r>
            <a:endParaRPr lang="en-US" sz="1600" b="1" dirty="0" smtClean="0">
              <a:latin typeface="Univers LT Std 57 Cn"/>
            </a:endParaRPr>
          </a:p>
          <a:p>
            <a:pPr lvl="1" algn="ctr" eaLnBrk="1" hangingPunct="1"/>
            <a:endParaRPr lang="en-US" sz="2400" dirty="0" smtClean="0">
              <a:latin typeface="Univers LT Std 57 Cn"/>
            </a:endParaRPr>
          </a:p>
          <a:p>
            <a:pPr algn="ctr" eaLnBrk="1" hangingPunct="1"/>
            <a:endParaRPr lang="en-US" sz="2400" dirty="0" smtClean="0">
              <a:latin typeface="Univers LT Std 57 Cn"/>
            </a:endParaRPr>
          </a:p>
        </p:txBody>
      </p:sp>
      <p:cxnSp>
        <p:nvCxnSpPr>
          <p:cNvPr id="9" name="Suora nuoliyhdysviiva 30"/>
          <p:cNvCxnSpPr>
            <a:cxnSpLocks noChangeShapeType="1"/>
          </p:cNvCxnSpPr>
          <p:nvPr/>
        </p:nvCxnSpPr>
        <p:spPr bwMode="auto">
          <a:xfrm flipH="1">
            <a:off x="5006572" y="1460800"/>
            <a:ext cx="1017029" cy="338828"/>
          </a:xfrm>
          <a:prstGeom prst="straightConnector1">
            <a:avLst/>
          </a:prstGeom>
          <a:noFill/>
          <a:ln w="63500" algn="ctr">
            <a:solidFill>
              <a:srgbClr val="008000"/>
            </a:solidFill>
            <a:prstDash val="solid"/>
            <a:round/>
            <a:headEnd type="none"/>
            <a:tailEnd type="triangle" w="med" len="med"/>
          </a:ln>
        </p:spPr>
      </p:cxnSp>
      <p:cxnSp>
        <p:nvCxnSpPr>
          <p:cNvPr id="10" name="Suora nuoliyhdysviiva 30"/>
          <p:cNvCxnSpPr>
            <a:cxnSpLocks noChangeShapeType="1"/>
          </p:cNvCxnSpPr>
          <p:nvPr/>
        </p:nvCxnSpPr>
        <p:spPr bwMode="auto">
          <a:xfrm flipH="1">
            <a:off x="4803372" y="1592108"/>
            <a:ext cx="1283970" cy="1107440"/>
          </a:xfrm>
          <a:prstGeom prst="straightConnector1">
            <a:avLst/>
          </a:prstGeom>
          <a:noFill/>
          <a:ln w="63500" algn="ctr">
            <a:solidFill>
              <a:srgbClr val="008000"/>
            </a:solidFill>
            <a:prstDash val="solid"/>
            <a:round/>
            <a:headEnd type="none"/>
            <a:tailEnd type="triangle" w="med" len="med"/>
          </a:ln>
        </p:spPr>
      </p:cxnSp>
      <p:pic>
        <p:nvPicPr>
          <p:cNvPr id="11" name="Kuva 5" descr="Cent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3982336">
            <a:off x="1903199" y="2606084"/>
            <a:ext cx="542544" cy="463296"/>
          </a:xfrm>
          <a:prstGeom prst="rect">
            <a:avLst/>
          </a:prstGeom>
        </p:spPr>
      </p:pic>
      <p:pic>
        <p:nvPicPr>
          <p:cNvPr id="12" name="Kuva 8" descr="Trail.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13491927">
            <a:off x="6147381" y="1212428"/>
            <a:ext cx="542544" cy="463296"/>
          </a:xfrm>
          <a:prstGeom prst="rect">
            <a:avLst/>
          </a:prstGeom>
        </p:spPr>
      </p:pic>
      <p:pic>
        <p:nvPicPr>
          <p:cNvPr id="13" name="Kuva 9" descr="A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08124" y="1403388"/>
            <a:ext cx="396240" cy="396240"/>
          </a:xfrm>
          <a:prstGeom prst="rect">
            <a:avLst/>
          </a:prstGeom>
        </p:spPr>
      </p:pic>
      <p:pic>
        <p:nvPicPr>
          <p:cNvPr id="14" name="Kuva 10" descr="A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84702" y="3516181"/>
            <a:ext cx="396240" cy="396240"/>
          </a:xfrm>
          <a:prstGeom prst="rect">
            <a:avLst/>
          </a:prstGeom>
        </p:spPr>
      </p:pic>
      <p:pic>
        <p:nvPicPr>
          <p:cNvPr id="15" name="Kuva 11" descr="A2.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32532" y="2572548"/>
            <a:ext cx="396240" cy="396240"/>
          </a:xfrm>
          <a:prstGeom prst="rect">
            <a:avLst/>
          </a:prstGeom>
        </p:spPr>
      </p:pic>
      <p:pic>
        <p:nvPicPr>
          <p:cNvPr id="16" name="Kuva 12" descr="A1.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03652" y="1592108"/>
            <a:ext cx="396240" cy="396240"/>
          </a:xfrm>
          <a:prstGeom prst="rect">
            <a:avLst/>
          </a:prstGeom>
        </p:spPr>
      </p:pic>
      <p:pic>
        <p:nvPicPr>
          <p:cNvPr id="17" name="Kuva 34" descr="A5.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431772" y="2770668"/>
            <a:ext cx="396240" cy="396240"/>
          </a:xfrm>
          <a:prstGeom prst="rect">
            <a:avLst/>
          </a:prstGeom>
        </p:spPr>
      </p:pic>
      <p:pic>
        <p:nvPicPr>
          <p:cNvPr id="18" name="Kuva 36" descr="Lead.png"/>
          <p:cNvPicPr>
            <a:picLocks noChangeAspect="1"/>
          </p:cNvPicPr>
          <p:nvPr/>
        </p:nvPicPr>
        <p:blipFill>
          <a:blip r:embed="rId10">
            <a:extLst>
              <a:ext uri="{28A0092B-C50C-407E-A947-70E740481C1C}">
                <a14:useLocalDpi xmlns:a14="http://schemas.microsoft.com/office/drawing/2010/main"/>
              </a:ext>
            </a:extLst>
          </a:blip>
          <a:stretch>
            <a:fillRect/>
          </a:stretch>
        </p:blipFill>
        <p:spPr>
          <a:xfrm rot="19618019">
            <a:off x="5084550" y="4312447"/>
            <a:ext cx="542544" cy="463296"/>
          </a:xfrm>
          <a:prstGeom prst="rect">
            <a:avLst/>
          </a:prstGeom>
        </p:spPr>
      </p:pic>
      <p:cxnSp>
        <p:nvCxnSpPr>
          <p:cNvPr id="19" name="Suora nuoliyhdysviiva 30"/>
          <p:cNvCxnSpPr>
            <a:cxnSpLocks noChangeShapeType="1"/>
          </p:cNvCxnSpPr>
          <p:nvPr/>
        </p:nvCxnSpPr>
        <p:spPr bwMode="auto">
          <a:xfrm>
            <a:off x="2542772" y="2836085"/>
            <a:ext cx="889000" cy="0"/>
          </a:xfrm>
          <a:prstGeom prst="straightConnector1">
            <a:avLst/>
          </a:prstGeom>
          <a:noFill/>
          <a:ln w="63500" algn="ctr">
            <a:solidFill>
              <a:srgbClr val="FF0000"/>
            </a:solidFill>
            <a:prstDash val="solid"/>
            <a:round/>
            <a:headEnd type="none"/>
            <a:tailEnd type="triangle" w="med" len="med"/>
          </a:ln>
        </p:spPr>
      </p:cxnSp>
      <p:pic>
        <p:nvPicPr>
          <p:cNvPr id="20" name="Picture 12" descr="pilota"/>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542772" y="1176941"/>
            <a:ext cx="438650" cy="432000"/>
          </a:xfrm>
          <a:prstGeom prst="rect">
            <a:avLst/>
          </a:prstGeom>
          <a:noFill/>
          <a:ln w="9525">
            <a:noFill/>
            <a:miter lim="800000"/>
            <a:headEnd/>
            <a:tailEnd/>
          </a:ln>
        </p:spPr>
      </p:pic>
      <p:sp>
        <p:nvSpPr>
          <p:cNvPr id="23" name="Title 1"/>
          <p:cNvSpPr txBox="1">
            <a:spLocks/>
          </p:cNvSpPr>
          <p:nvPr/>
        </p:nvSpPr>
        <p:spPr bwMode="auto">
          <a:xfrm>
            <a:off x="-180186" y="-197879"/>
            <a:ext cx="8314998" cy="719138"/>
          </a:xfrm>
          <a:prstGeom prst="rect">
            <a:avLst/>
          </a:prstGeom>
          <a:noFill/>
          <a:ln w="9525">
            <a:noFill/>
            <a:miter lim="800000"/>
            <a:headEnd/>
            <a:tailEnd/>
          </a:ln>
        </p:spPr>
        <p:txBody>
          <a:bodyPr/>
          <a:lstStyle/>
          <a:p>
            <a:r>
              <a:rPr lang="en-US" altLang="ja-JP" sz="2200" b="1" dirty="0">
                <a:latin typeface="Fiba"/>
                <a:cs typeface="Fiba"/>
              </a:rPr>
              <a:t>C</a:t>
            </a:r>
            <a:r>
              <a:rPr lang="fr-CH" sz="2200" b="1" dirty="0" smtClean="0">
                <a:latin typeface="Fiba"/>
                <a:cs typeface="Fiba"/>
              </a:rPr>
              <a:t>enter – </a:t>
            </a:r>
            <a:r>
              <a:rPr lang="en-US" altLang="ja-JP" sz="2200" b="1" dirty="0" smtClean="0">
                <a:latin typeface="Fiba"/>
                <a:cs typeface="Fiba"/>
              </a:rPr>
              <a:t>P</a:t>
            </a:r>
            <a:r>
              <a:rPr lang="fr-CH" sz="2200" b="1" dirty="0" smtClean="0">
                <a:latin typeface="Fiba"/>
                <a:cs typeface="Fiba"/>
              </a:rPr>
              <a:t>rimary</a:t>
            </a:r>
            <a:endParaRPr lang="en-US" sz="2200" b="1" dirty="0">
              <a:latin typeface="Fiba"/>
              <a:cs typeface="Fiba"/>
            </a:endParaRPr>
          </a:p>
        </p:txBody>
      </p:sp>
    </p:spTree>
    <p:extLst>
      <p:ext uri="{BB962C8B-B14F-4D97-AF65-F5344CB8AC3E}">
        <p14:creationId xmlns:p14="http://schemas.microsoft.com/office/powerpoint/2010/main" val="4285045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3"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35561" y="1061196"/>
            <a:ext cx="4816432" cy="3949024"/>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asakylkinen kolmio 8"/>
          <p:cNvSpPr>
            <a:spLocks noChangeArrowheads="1"/>
          </p:cNvSpPr>
          <p:nvPr/>
        </p:nvSpPr>
        <p:spPr bwMode="auto">
          <a:xfrm rot="3831610">
            <a:off x="6404812" y="2268020"/>
            <a:ext cx="1812507" cy="1909512"/>
          </a:xfrm>
          <a:prstGeom prst="triangle">
            <a:avLst>
              <a:gd name="adj" fmla="val 50000"/>
            </a:avLst>
          </a:prstGeom>
          <a:solidFill>
            <a:srgbClr val="FF0000">
              <a:alpha val="30196"/>
            </a:srgbClr>
          </a:solidFill>
          <a:ln w="19050" cmpd="sng" algn="ctr">
            <a:solidFill>
              <a:srgbClr val="050036"/>
            </a:solidFill>
            <a:prstDash val="dash"/>
            <a:round/>
            <a:headEnd/>
            <a:tailEnd/>
          </a:ln>
        </p:spPr>
        <p:txBody>
          <a:bodyPr/>
          <a:lstStyle/>
          <a:p>
            <a:pPr algn="ctr"/>
            <a:endParaRPr lang="en-US"/>
          </a:p>
        </p:txBody>
      </p:sp>
      <p:pic>
        <p:nvPicPr>
          <p:cNvPr id="6" name="Kuva 25" descr="Cen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614926">
            <a:off x="7768916" y="2720696"/>
            <a:ext cx="421575" cy="359997"/>
          </a:xfrm>
          <a:prstGeom prst="rect">
            <a:avLst/>
          </a:prstGeom>
        </p:spPr>
      </p:pic>
      <p:pic>
        <p:nvPicPr>
          <p:cNvPr id="7" name="Kuva 28" descr="A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160" y="2663104"/>
            <a:ext cx="288239" cy="288239"/>
          </a:xfrm>
          <a:prstGeom prst="rect">
            <a:avLst/>
          </a:prstGeom>
        </p:spPr>
      </p:pic>
      <p:pic>
        <p:nvPicPr>
          <p:cNvPr id="8" name="Kuva 29" descr="B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9901" y="2968800"/>
            <a:ext cx="288239" cy="288239"/>
          </a:xfrm>
          <a:prstGeom prst="rect">
            <a:avLst/>
          </a:prstGeom>
        </p:spPr>
      </p:pic>
      <p:pic>
        <p:nvPicPr>
          <p:cNvPr id="9"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79439" y="2608658"/>
            <a:ext cx="473442" cy="393293"/>
          </a:xfrm>
          <a:prstGeom prst="rect">
            <a:avLst/>
          </a:prstGeom>
          <a:noFill/>
          <a:ln w="9525">
            <a:noFill/>
            <a:miter lim="800000"/>
            <a:headEnd/>
            <a:tailEnd/>
          </a:ln>
        </p:spPr>
      </p:pic>
      <p:pic>
        <p:nvPicPr>
          <p:cNvPr id="10" name="Kuva 27" descr="Lea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788976">
            <a:off x="5153745" y="4074466"/>
            <a:ext cx="432000" cy="368899"/>
          </a:xfrm>
          <a:prstGeom prst="rect">
            <a:avLst/>
          </a:prstGeom>
        </p:spPr>
      </p:pic>
      <p:pic>
        <p:nvPicPr>
          <p:cNvPr id="11" name="Kuva 26" descr="Trai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8818816">
            <a:off x="4740811" y="1898506"/>
            <a:ext cx="421575" cy="359997"/>
          </a:xfrm>
          <a:prstGeom prst="rect">
            <a:avLst/>
          </a:prstGeom>
        </p:spPr>
      </p:pic>
      <p:cxnSp>
        <p:nvCxnSpPr>
          <p:cNvPr id="12" name="Suora nuoliyhdysviiva 16"/>
          <p:cNvCxnSpPr/>
          <p:nvPr/>
        </p:nvCxnSpPr>
        <p:spPr>
          <a:xfrm>
            <a:off x="7634180" y="2474747"/>
            <a:ext cx="205605" cy="267821"/>
          </a:xfrm>
          <a:prstGeom prst="straightConnector1">
            <a:avLst/>
          </a:prstGeom>
          <a:ln w="57150" cmpd="sng">
            <a:solidFill>
              <a:srgbClr val="000000"/>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3" name="Sisällön paikkamerkki 2"/>
          <p:cNvSpPr>
            <a:spLocks noGrp="1"/>
          </p:cNvSpPr>
          <p:nvPr>
            <p:ph idx="1"/>
          </p:nvPr>
        </p:nvSpPr>
        <p:spPr>
          <a:xfrm>
            <a:off x="22414" y="1079079"/>
            <a:ext cx="3502660" cy="1819005"/>
          </a:xfrm>
        </p:spPr>
        <p:txBody>
          <a:bodyPr>
            <a:noAutofit/>
          </a:bodyPr>
          <a:lstStyle/>
          <a:p>
            <a:pPr marL="0" indent="0" eaLnBrk="1" hangingPunct="1">
              <a:buNone/>
            </a:pPr>
            <a:r>
              <a:rPr lang="fr-CH" sz="1400" b="1" u="sng" dirty="0" smtClean="0">
                <a:latin typeface="Univers LT Std 57 Cn"/>
              </a:rPr>
              <a:t>Cross </a:t>
            </a:r>
            <a:r>
              <a:rPr lang="fr-CH" sz="1400" b="1" u="sng" dirty="0" err="1" smtClean="0">
                <a:latin typeface="Univers LT Std 57 Cn"/>
              </a:rPr>
              <a:t>Step</a:t>
            </a:r>
            <a:endParaRPr lang="en-US" sz="1400" b="1" u="sng" dirty="0" smtClean="0">
              <a:latin typeface="Univers LT Std 57 Cn"/>
            </a:endParaRPr>
          </a:p>
          <a:p>
            <a:pPr>
              <a:buFont typeface="Courier New" panose="02070309020205020404" pitchFamily="49" charset="0"/>
              <a:buChar char="o"/>
            </a:pPr>
            <a:r>
              <a:rPr lang="en-US" sz="1400" dirty="0" smtClean="0">
                <a:latin typeface="Univers LT Std 57 Cn"/>
              </a:rPr>
              <a:t>Find initial position where you are able to see the defensive player when refereeing on ball</a:t>
            </a:r>
            <a:br>
              <a:rPr lang="en-US" sz="1400" dirty="0" smtClean="0">
                <a:latin typeface="Univers LT Std 57 Cn"/>
              </a:rPr>
            </a:br>
            <a:r>
              <a:rPr lang="ja-JP" altLang="en-US" sz="1200" dirty="0">
                <a:latin typeface="Univers LT Std 57 Cn"/>
              </a:rPr>
              <a:t>オンボール時</a:t>
            </a:r>
            <a:r>
              <a:rPr lang="ja-JP" altLang="en-US" sz="1200" dirty="0" smtClean="0">
                <a:latin typeface="Univers LT Std 57 Cn"/>
              </a:rPr>
              <a:t>、まずディフェンス</a:t>
            </a:r>
            <a:r>
              <a:rPr lang="ja-JP" altLang="en-US" sz="1200" dirty="0">
                <a:latin typeface="Univers LT Std 57 Cn"/>
              </a:rPr>
              <a:t>を見ることができるポジション</a:t>
            </a:r>
            <a:r>
              <a:rPr lang="ja-JP" altLang="en-US" sz="1200" dirty="0" smtClean="0">
                <a:latin typeface="Univers LT Std 57 Cn"/>
              </a:rPr>
              <a:t>を</a:t>
            </a:r>
            <a:endParaRPr lang="en-US" sz="1200" dirty="0" smtClean="0">
              <a:latin typeface="Univers LT Std 57 Cn"/>
            </a:endParaRPr>
          </a:p>
          <a:p>
            <a:pPr>
              <a:buFont typeface="Courier New" panose="02070309020205020404" pitchFamily="49" charset="0"/>
              <a:buChar char="o"/>
            </a:pPr>
            <a:r>
              <a:rPr lang="en-US" sz="1400" dirty="0">
                <a:latin typeface="Univers LT Std 57 Cn"/>
              </a:rPr>
              <a:t>Find the initial position where you are able to cover the ball and see possible next play in </a:t>
            </a:r>
            <a:r>
              <a:rPr lang="en-US" sz="1400" dirty="0" smtClean="0">
                <a:latin typeface="Univers LT Std 57 Cn"/>
              </a:rPr>
              <a:t>progress</a:t>
            </a:r>
            <a:br>
              <a:rPr lang="en-US" sz="1400" dirty="0" smtClean="0">
                <a:latin typeface="Univers LT Std 57 Cn"/>
              </a:rPr>
            </a:br>
            <a:r>
              <a:rPr lang="ja-JP" altLang="en-US" sz="1200" dirty="0" smtClean="0">
                <a:latin typeface="Univers LT Std 57 Cn"/>
              </a:rPr>
              <a:t>次</a:t>
            </a:r>
            <a:r>
              <a:rPr lang="ja-JP" altLang="en-US" sz="1200" dirty="0">
                <a:latin typeface="Univers LT Std 57 Cn"/>
              </a:rPr>
              <a:t>に起こりうるプレイをカバーするための</a:t>
            </a:r>
            <a:r>
              <a:rPr lang="ja-JP" altLang="en-US" sz="1200" dirty="0" smtClean="0">
                <a:latin typeface="Univers LT Std 57 Cn"/>
              </a:rPr>
              <a:t>ポジション</a:t>
            </a:r>
            <a:endParaRPr lang="en-US" sz="1200" dirty="0" smtClean="0">
              <a:latin typeface="Univers LT Std 57 Cn"/>
            </a:endParaRPr>
          </a:p>
          <a:p>
            <a:pPr>
              <a:buFont typeface="Courier New" panose="02070309020205020404" pitchFamily="49" charset="0"/>
              <a:buChar char="o"/>
            </a:pPr>
            <a:r>
              <a:rPr lang="en-US" sz="1200" kern="0" dirty="0">
                <a:latin typeface="Univers LT Std 57 Cn"/>
              </a:rPr>
              <a:t>Players start to </a:t>
            </a:r>
            <a:r>
              <a:rPr lang="en-US" sz="1400" kern="0" dirty="0">
                <a:latin typeface="Univers LT Std 57 Cn"/>
              </a:rPr>
              <a:t>move towards the </a:t>
            </a:r>
            <a:r>
              <a:rPr lang="en-US" sz="1400" kern="0" dirty="0" smtClean="0">
                <a:latin typeface="Univers LT Std 57 Cn"/>
              </a:rPr>
              <a:t>basket, Center </a:t>
            </a:r>
            <a:r>
              <a:rPr lang="en-US" sz="1400" kern="0" dirty="0">
                <a:latin typeface="Univers LT Std 57 Cn"/>
              </a:rPr>
              <a:t>should step in opposite direction (Cross Step) of the players in order to maintain the open look (angle) on the play</a:t>
            </a:r>
            <a:r>
              <a:rPr lang="en-US" sz="1400" kern="0" dirty="0" smtClean="0">
                <a:latin typeface="Univers LT Std 57 Cn"/>
              </a:rPr>
              <a:t>.</a:t>
            </a:r>
            <a:br>
              <a:rPr lang="en-US" sz="1400" kern="0" dirty="0" smtClean="0">
                <a:latin typeface="Univers LT Std 57 Cn"/>
              </a:rPr>
            </a:br>
            <a:r>
              <a:rPr lang="ja-JP" altLang="en-US" sz="1200" kern="0" dirty="0" smtClean="0">
                <a:latin typeface="Univers LT Std 57 Cn"/>
              </a:rPr>
              <a:t>プレイヤーがリングにドライブを始めた時、そのドライブは逆にステップ（クロス・ステップ）することでオープン・ルックを確保</a:t>
            </a:r>
            <a:endParaRPr lang="en-US" sz="1200" kern="0" dirty="0">
              <a:latin typeface="Univers LT Std 57 Cn"/>
            </a:endParaRPr>
          </a:p>
          <a:p>
            <a:pPr>
              <a:buFont typeface="Courier New" panose="02070309020205020404" pitchFamily="49" charset="0"/>
              <a:buChar char="o"/>
            </a:pPr>
            <a:endParaRPr lang="en-US" sz="1400" dirty="0" smtClean="0">
              <a:latin typeface="Univers LT Std 57 Cn"/>
            </a:endParaRPr>
          </a:p>
          <a:p>
            <a:pPr>
              <a:buFont typeface="Courier New" panose="02070309020205020404" pitchFamily="49" charset="0"/>
              <a:buChar char="o"/>
            </a:pPr>
            <a:endParaRPr lang="en-US" sz="1400" dirty="0" smtClean="0">
              <a:latin typeface="Univers LT Std 57 Cn"/>
            </a:endParaRPr>
          </a:p>
        </p:txBody>
      </p:sp>
      <p:grpSp>
        <p:nvGrpSpPr>
          <p:cNvPr id="14" name="Group 160"/>
          <p:cNvGrpSpPr>
            <a:grpSpLocks/>
          </p:cNvGrpSpPr>
          <p:nvPr/>
        </p:nvGrpSpPr>
        <p:grpSpPr bwMode="auto">
          <a:xfrm rot="9488215">
            <a:off x="5456352" y="3425904"/>
            <a:ext cx="2465849" cy="941391"/>
            <a:chOff x="3949" y="1960"/>
            <a:chExt cx="2259" cy="593"/>
          </a:xfrm>
        </p:grpSpPr>
        <p:grpSp>
          <p:nvGrpSpPr>
            <p:cNvPr id="15" name="Group 38"/>
            <p:cNvGrpSpPr>
              <a:grpSpLocks/>
            </p:cNvGrpSpPr>
            <p:nvPr/>
          </p:nvGrpSpPr>
          <p:grpSpPr bwMode="auto">
            <a:xfrm>
              <a:off x="3949" y="2267"/>
              <a:ext cx="1220" cy="286"/>
              <a:chOff x="6095" y="8403"/>
              <a:chExt cx="1365" cy="332"/>
            </a:xfrm>
          </p:grpSpPr>
          <p:sp>
            <p:nvSpPr>
              <p:cNvPr id="17" name="Freeform 39"/>
              <p:cNvSpPr>
                <a:spLocks/>
              </p:cNvSpPr>
              <p:nvPr/>
            </p:nvSpPr>
            <p:spPr bwMode="auto">
              <a:xfrm rot="20024957">
                <a:off x="6095" y="8403"/>
                <a:ext cx="1025" cy="332"/>
              </a:xfrm>
              <a:custGeom>
                <a:avLst/>
                <a:gdLst>
                  <a:gd name="T0" fmla="*/ 0 w 1082"/>
                  <a:gd name="T1" fmla="*/ 150 h 150"/>
                  <a:gd name="T2" fmla="*/ 142 w 1082"/>
                  <a:gd name="T3" fmla="*/ 8 h 150"/>
                  <a:gd name="T4" fmla="*/ 284 w 1082"/>
                  <a:gd name="T5" fmla="*/ 150 h 150"/>
                  <a:gd name="T6" fmla="*/ 426 w 1082"/>
                  <a:gd name="T7" fmla="*/ 8 h 150"/>
                  <a:gd name="T8" fmla="*/ 568 w 1082"/>
                  <a:gd name="T9" fmla="*/ 150 h 150"/>
                  <a:gd name="T10" fmla="*/ 710 w 1082"/>
                  <a:gd name="T11" fmla="*/ 8 h 150"/>
                  <a:gd name="T12" fmla="*/ 852 w 1082"/>
                  <a:gd name="T13" fmla="*/ 150 h 150"/>
                  <a:gd name="T14" fmla="*/ 994 w 1082"/>
                  <a:gd name="T15" fmla="*/ 8 h 150"/>
                  <a:gd name="T16" fmla="*/ 1082 w 1082"/>
                  <a:gd name="T17" fmla="*/ 102 h 150"/>
                  <a:gd name="connsiteX0" fmla="*/ 0 w 10000"/>
                  <a:gd name="connsiteY0" fmla="*/ 17238 h 17346"/>
                  <a:gd name="connsiteX1" fmla="*/ 1312 w 10000"/>
                  <a:gd name="connsiteY1" fmla="*/ 7771 h 17346"/>
                  <a:gd name="connsiteX2" fmla="*/ 2625 w 10000"/>
                  <a:gd name="connsiteY2" fmla="*/ 17238 h 17346"/>
                  <a:gd name="connsiteX3" fmla="*/ 4145 w 10000"/>
                  <a:gd name="connsiteY3" fmla="*/ 0 h 17346"/>
                  <a:gd name="connsiteX4" fmla="*/ 5250 w 10000"/>
                  <a:gd name="connsiteY4" fmla="*/ 17238 h 17346"/>
                  <a:gd name="connsiteX5" fmla="*/ 6562 w 10000"/>
                  <a:gd name="connsiteY5" fmla="*/ 7771 h 17346"/>
                  <a:gd name="connsiteX6" fmla="*/ 7874 w 10000"/>
                  <a:gd name="connsiteY6" fmla="*/ 17238 h 17346"/>
                  <a:gd name="connsiteX7" fmla="*/ 9187 w 10000"/>
                  <a:gd name="connsiteY7" fmla="*/ 7771 h 17346"/>
                  <a:gd name="connsiteX8" fmla="*/ 10000 w 10000"/>
                  <a:gd name="connsiteY8" fmla="*/ 14038 h 17346"/>
                  <a:gd name="connsiteX0" fmla="*/ 0 w 10000"/>
                  <a:gd name="connsiteY0" fmla="*/ 17343 h 17451"/>
                  <a:gd name="connsiteX1" fmla="*/ 1312 w 10000"/>
                  <a:gd name="connsiteY1" fmla="*/ 7876 h 17451"/>
                  <a:gd name="connsiteX2" fmla="*/ 2495 w 10000"/>
                  <a:gd name="connsiteY2" fmla="*/ 10006 h 17451"/>
                  <a:gd name="connsiteX3" fmla="*/ 4145 w 10000"/>
                  <a:gd name="connsiteY3" fmla="*/ 105 h 17451"/>
                  <a:gd name="connsiteX4" fmla="*/ 5250 w 10000"/>
                  <a:gd name="connsiteY4" fmla="*/ 17343 h 17451"/>
                  <a:gd name="connsiteX5" fmla="*/ 6562 w 10000"/>
                  <a:gd name="connsiteY5" fmla="*/ 7876 h 17451"/>
                  <a:gd name="connsiteX6" fmla="*/ 7874 w 10000"/>
                  <a:gd name="connsiteY6" fmla="*/ 17343 h 17451"/>
                  <a:gd name="connsiteX7" fmla="*/ 9187 w 10000"/>
                  <a:gd name="connsiteY7" fmla="*/ 7876 h 17451"/>
                  <a:gd name="connsiteX8" fmla="*/ 10000 w 10000"/>
                  <a:gd name="connsiteY8" fmla="*/ 14143 h 17451"/>
                  <a:gd name="connsiteX0" fmla="*/ 0 w 10000"/>
                  <a:gd name="connsiteY0" fmla="*/ 15299 h 15360"/>
                  <a:gd name="connsiteX1" fmla="*/ 1312 w 10000"/>
                  <a:gd name="connsiteY1" fmla="*/ 5832 h 15360"/>
                  <a:gd name="connsiteX2" fmla="*/ 2495 w 10000"/>
                  <a:gd name="connsiteY2" fmla="*/ 7962 h 15360"/>
                  <a:gd name="connsiteX3" fmla="*/ 4299 w 10000"/>
                  <a:gd name="connsiteY3" fmla="*/ 126 h 15360"/>
                  <a:gd name="connsiteX4" fmla="*/ 5250 w 10000"/>
                  <a:gd name="connsiteY4" fmla="*/ 15299 h 15360"/>
                  <a:gd name="connsiteX5" fmla="*/ 6562 w 10000"/>
                  <a:gd name="connsiteY5" fmla="*/ 5832 h 15360"/>
                  <a:gd name="connsiteX6" fmla="*/ 7874 w 10000"/>
                  <a:gd name="connsiteY6" fmla="*/ 15299 h 15360"/>
                  <a:gd name="connsiteX7" fmla="*/ 9187 w 10000"/>
                  <a:gd name="connsiteY7" fmla="*/ 5832 h 15360"/>
                  <a:gd name="connsiteX8" fmla="*/ 10000 w 10000"/>
                  <a:gd name="connsiteY8" fmla="*/ 12099 h 15360"/>
                  <a:gd name="connsiteX0" fmla="*/ 0 w 10000"/>
                  <a:gd name="connsiteY0" fmla="*/ 15175 h 15175"/>
                  <a:gd name="connsiteX1" fmla="*/ 1312 w 10000"/>
                  <a:gd name="connsiteY1" fmla="*/ 5708 h 15175"/>
                  <a:gd name="connsiteX2" fmla="*/ 2495 w 10000"/>
                  <a:gd name="connsiteY2" fmla="*/ 7838 h 15175"/>
                  <a:gd name="connsiteX3" fmla="*/ 4299 w 10000"/>
                  <a:gd name="connsiteY3" fmla="*/ 2 h 15175"/>
                  <a:gd name="connsiteX4" fmla="*/ 5671 w 10000"/>
                  <a:gd name="connsiteY4" fmla="*/ 8439 h 15175"/>
                  <a:gd name="connsiteX5" fmla="*/ 6562 w 10000"/>
                  <a:gd name="connsiteY5" fmla="*/ 5708 h 15175"/>
                  <a:gd name="connsiteX6" fmla="*/ 7874 w 10000"/>
                  <a:gd name="connsiteY6" fmla="*/ 15175 h 15175"/>
                  <a:gd name="connsiteX7" fmla="*/ 9187 w 10000"/>
                  <a:gd name="connsiteY7" fmla="*/ 5708 h 15175"/>
                  <a:gd name="connsiteX8" fmla="*/ 10000 w 10000"/>
                  <a:gd name="connsiteY8" fmla="*/ 11975 h 15175"/>
                  <a:gd name="connsiteX0" fmla="*/ 0 w 10000"/>
                  <a:gd name="connsiteY0" fmla="*/ 15211 h 15211"/>
                  <a:gd name="connsiteX1" fmla="*/ 1312 w 10000"/>
                  <a:gd name="connsiteY1" fmla="*/ 5744 h 15211"/>
                  <a:gd name="connsiteX2" fmla="*/ 2495 w 10000"/>
                  <a:gd name="connsiteY2" fmla="*/ 7874 h 15211"/>
                  <a:gd name="connsiteX3" fmla="*/ 4299 w 10000"/>
                  <a:gd name="connsiteY3" fmla="*/ 38 h 15211"/>
                  <a:gd name="connsiteX4" fmla="*/ 5221 w 10000"/>
                  <a:gd name="connsiteY4" fmla="*/ 11731 h 15211"/>
                  <a:gd name="connsiteX5" fmla="*/ 6562 w 10000"/>
                  <a:gd name="connsiteY5" fmla="*/ 5744 h 15211"/>
                  <a:gd name="connsiteX6" fmla="*/ 7874 w 10000"/>
                  <a:gd name="connsiteY6" fmla="*/ 15211 h 15211"/>
                  <a:gd name="connsiteX7" fmla="*/ 9187 w 10000"/>
                  <a:gd name="connsiteY7" fmla="*/ 5744 h 15211"/>
                  <a:gd name="connsiteX8" fmla="*/ 10000 w 10000"/>
                  <a:gd name="connsiteY8" fmla="*/ 12011 h 15211"/>
                  <a:gd name="connsiteX0" fmla="*/ 0 w 10000"/>
                  <a:gd name="connsiteY0" fmla="*/ 15210 h 15210"/>
                  <a:gd name="connsiteX1" fmla="*/ 1312 w 10000"/>
                  <a:gd name="connsiteY1" fmla="*/ 5743 h 15210"/>
                  <a:gd name="connsiteX2" fmla="*/ 3518 w 10000"/>
                  <a:gd name="connsiteY2" fmla="*/ 7997 h 15210"/>
                  <a:gd name="connsiteX3" fmla="*/ 4299 w 10000"/>
                  <a:gd name="connsiteY3" fmla="*/ 37 h 15210"/>
                  <a:gd name="connsiteX4" fmla="*/ 5221 w 10000"/>
                  <a:gd name="connsiteY4" fmla="*/ 11730 h 15210"/>
                  <a:gd name="connsiteX5" fmla="*/ 6562 w 10000"/>
                  <a:gd name="connsiteY5" fmla="*/ 5743 h 15210"/>
                  <a:gd name="connsiteX6" fmla="*/ 7874 w 10000"/>
                  <a:gd name="connsiteY6" fmla="*/ 15210 h 15210"/>
                  <a:gd name="connsiteX7" fmla="*/ 9187 w 10000"/>
                  <a:gd name="connsiteY7" fmla="*/ 5743 h 15210"/>
                  <a:gd name="connsiteX8" fmla="*/ 10000 w 10000"/>
                  <a:gd name="connsiteY8" fmla="*/ 12010 h 15210"/>
                  <a:gd name="connsiteX0" fmla="*/ 0 w 10000"/>
                  <a:gd name="connsiteY0" fmla="*/ 15225 h 15225"/>
                  <a:gd name="connsiteX1" fmla="*/ 1312 w 10000"/>
                  <a:gd name="connsiteY1" fmla="*/ 5758 h 15225"/>
                  <a:gd name="connsiteX2" fmla="*/ 3240 w 10000"/>
                  <a:gd name="connsiteY2" fmla="*/ 7374 h 15225"/>
                  <a:gd name="connsiteX3" fmla="*/ 4299 w 10000"/>
                  <a:gd name="connsiteY3" fmla="*/ 52 h 15225"/>
                  <a:gd name="connsiteX4" fmla="*/ 5221 w 10000"/>
                  <a:gd name="connsiteY4" fmla="*/ 11745 h 15225"/>
                  <a:gd name="connsiteX5" fmla="*/ 6562 w 10000"/>
                  <a:gd name="connsiteY5" fmla="*/ 5758 h 15225"/>
                  <a:gd name="connsiteX6" fmla="*/ 7874 w 10000"/>
                  <a:gd name="connsiteY6" fmla="*/ 15225 h 15225"/>
                  <a:gd name="connsiteX7" fmla="*/ 9187 w 10000"/>
                  <a:gd name="connsiteY7" fmla="*/ 5758 h 15225"/>
                  <a:gd name="connsiteX8" fmla="*/ 10000 w 10000"/>
                  <a:gd name="connsiteY8" fmla="*/ 12025 h 15225"/>
                  <a:gd name="connsiteX0" fmla="*/ 0 w 10000"/>
                  <a:gd name="connsiteY0" fmla="*/ 15221 h 15221"/>
                  <a:gd name="connsiteX1" fmla="*/ 1407 w 10000"/>
                  <a:gd name="connsiteY1" fmla="*/ 832 h 15221"/>
                  <a:gd name="connsiteX2" fmla="*/ 3240 w 10000"/>
                  <a:gd name="connsiteY2" fmla="*/ 7370 h 15221"/>
                  <a:gd name="connsiteX3" fmla="*/ 4299 w 10000"/>
                  <a:gd name="connsiteY3" fmla="*/ 48 h 15221"/>
                  <a:gd name="connsiteX4" fmla="*/ 5221 w 10000"/>
                  <a:gd name="connsiteY4" fmla="*/ 11741 h 15221"/>
                  <a:gd name="connsiteX5" fmla="*/ 6562 w 10000"/>
                  <a:gd name="connsiteY5" fmla="*/ 5754 h 15221"/>
                  <a:gd name="connsiteX6" fmla="*/ 7874 w 10000"/>
                  <a:gd name="connsiteY6" fmla="*/ 15221 h 15221"/>
                  <a:gd name="connsiteX7" fmla="*/ 9187 w 10000"/>
                  <a:gd name="connsiteY7" fmla="*/ 5754 h 15221"/>
                  <a:gd name="connsiteX8" fmla="*/ 10000 w 10000"/>
                  <a:gd name="connsiteY8" fmla="*/ 12021 h 15221"/>
                  <a:gd name="connsiteX0" fmla="*/ 0 w 10000"/>
                  <a:gd name="connsiteY0" fmla="*/ 15221 h 19777"/>
                  <a:gd name="connsiteX1" fmla="*/ 1407 w 10000"/>
                  <a:gd name="connsiteY1" fmla="*/ 832 h 19777"/>
                  <a:gd name="connsiteX2" fmla="*/ 3240 w 10000"/>
                  <a:gd name="connsiteY2" fmla="*/ 7370 h 19777"/>
                  <a:gd name="connsiteX3" fmla="*/ 4299 w 10000"/>
                  <a:gd name="connsiteY3" fmla="*/ 48 h 19777"/>
                  <a:gd name="connsiteX4" fmla="*/ 5221 w 10000"/>
                  <a:gd name="connsiteY4" fmla="*/ 11741 h 19777"/>
                  <a:gd name="connsiteX5" fmla="*/ 6562 w 10000"/>
                  <a:gd name="connsiteY5" fmla="*/ 5754 h 19777"/>
                  <a:gd name="connsiteX6" fmla="*/ 7844 w 10000"/>
                  <a:gd name="connsiteY6" fmla="*/ 19777 h 19777"/>
                  <a:gd name="connsiteX7" fmla="*/ 9187 w 10000"/>
                  <a:gd name="connsiteY7" fmla="*/ 5754 h 19777"/>
                  <a:gd name="connsiteX8" fmla="*/ 10000 w 10000"/>
                  <a:gd name="connsiteY8" fmla="*/ 12021 h 19777"/>
                  <a:gd name="connsiteX0" fmla="*/ 0 w 10561"/>
                  <a:gd name="connsiteY0" fmla="*/ 15221 h 22045"/>
                  <a:gd name="connsiteX1" fmla="*/ 1407 w 10561"/>
                  <a:gd name="connsiteY1" fmla="*/ 832 h 22045"/>
                  <a:gd name="connsiteX2" fmla="*/ 3240 w 10561"/>
                  <a:gd name="connsiteY2" fmla="*/ 7370 h 22045"/>
                  <a:gd name="connsiteX3" fmla="*/ 4299 w 10561"/>
                  <a:gd name="connsiteY3" fmla="*/ 48 h 22045"/>
                  <a:gd name="connsiteX4" fmla="*/ 5221 w 10561"/>
                  <a:gd name="connsiteY4" fmla="*/ 11741 h 22045"/>
                  <a:gd name="connsiteX5" fmla="*/ 6562 w 10561"/>
                  <a:gd name="connsiteY5" fmla="*/ 5754 h 22045"/>
                  <a:gd name="connsiteX6" fmla="*/ 7844 w 10561"/>
                  <a:gd name="connsiteY6" fmla="*/ 19777 h 22045"/>
                  <a:gd name="connsiteX7" fmla="*/ 9187 w 10561"/>
                  <a:gd name="connsiteY7" fmla="*/ 5754 h 22045"/>
                  <a:gd name="connsiteX8" fmla="*/ 10561 w 10561"/>
                  <a:gd name="connsiteY8" fmla="*/ 22045 h 22045"/>
                  <a:gd name="connsiteX0" fmla="*/ 0 w 10561"/>
                  <a:gd name="connsiteY0" fmla="*/ 15221 h 22045"/>
                  <a:gd name="connsiteX1" fmla="*/ 1407 w 10561"/>
                  <a:gd name="connsiteY1" fmla="*/ 832 h 22045"/>
                  <a:gd name="connsiteX2" fmla="*/ 3240 w 10561"/>
                  <a:gd name="connsiteY2" fmla="*/ 7370 h 22045"/>
                  <a:gd name="connsiteX3" fmla="*/ 4299 w 10561"/>
                  <a:gd name="connsiteY3" fmla="*/ 48 h 22045"/>
                  <a:gd name="connsiteX4" fmla="*/ 5221 w 10561"/>
                  <a:gd name="connsiteY4" fmla="*/ 11741 h 22045"/>
                  <a:gd name="connsiteX5" fmla="*/ 6562 w 10561"/>
                  <a:gd name="connsiteY5" fmla="*/ 5754 h 22045"/>
                  <a:gd name="connsiteX6" fmla="*/ 7844 w 10561"/>
                  <a:gd name="connsiteY6" fmla="*/ 19777 h 22045"/>
                  <a:gd name="connsiteX7" fmla="*/ 9240 w 10561"/>
                  <a:gd name="connsiteY7" fmla="*/ 12049 h 22045"/>
                  <a:gd name="connsiteX8" fmla="*/ 10561 w 10561"/>
                  <a:gd name="connsiteY8" fmla="*/ 22045 h 2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 h="22045">
                    <a:moveTo>
                      <a:pt x="0" y="15221"/>
                    </a:moveTo>
                    <a:cubicBezTo>
                      <a:pt x="434" y="10488"/>
                      <a:pt x="867" y="2141"/>
                      <a:pt x="1407" y="832"/>
                    </a:cubicBezTo>
                    <a:cubicBezTo>
                      <a:pt x="1947" y="-476"/>
                      <a:pt x="2758" y="7501"/>
                      <a:pt x="3240" y="7370"/>
                    </a:cubicBezTo>
                    <a:cubicBezTo>
                      <a:pt x="3722" y="7239"/>
                      <a:pt x="3969" y="-680"/>
                      <a:pt x="4299" y="48"/>
                    </a:cubicBezTo>
                    <a:cubicBezTo>
                      <a:pt x="4629" y="776"/>
                      <a:pt x="4844" y="10790"/>
                      <a:pt x="5221" y="11741"/>
                    </a:cubicBezTo>
                    <a:cubicBezTo>
                      <a:pt x="5598" y="12692"/>
                      <a:pt x="6125" y="4415"/>
                      <a:pt x="6562" y="5754"/>
                    </a:cubicBezTo>
                    <a:cubicBezTo>
                      <a:pt x="6999" y="7093"/>
                      <a:pt x="7398" y="18728"/>
                      <a:pt x="7844" y="19777"/>
                    </a:cubicBezTo>
                    <a:cubicBezTo>
                      <a:pt x="8290" y="20826"/>
                      <a:pt x="8888" y="12583"/>
                      <a:pt x="9240" y="12049"/>
                    </a:cubicBezTo>
                    <a:cubicBezTo>
                      <a:pt x="9591" y="11516"/>
                      <a:pt x="10395" y="20778"/>
                      <a:pt x="10561" y="22045"/>
                    </a:cubicBezTo>
                  </a:path>
                </a:pathLst>
              </a:custGeom>
              <a:noFill/>
              <a:ln w="38100" cmpd="sng">
                <a:solidFill>
                  <a:schemeClr val="hlink"/>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40"/>
              <p:cNvSpPr>
                <a:spLocks/>
              </p:cNvSpPr>
              <p:nvPr/>
            </p:nvSpPr>
            <p:spPr bwMode="auto">
              <a:xfrm flipV="1">
                <a:off x="7170" y="8495"/>
                <a:ext cx="290" cy="46"/>
              </a:xfrm>
              <a:custGeom>
                <a:avLst/>
                <a:gdLst>
                  <a:gd name="T0" fmla="*/ 0 w 240"/>
                  <a:gd name="T1" fmla="*/ 0 h 1"/>
                  <a:gd name="T2" fmla="*/ 240 w 240"/>
                  <a:gd name="T3" fmla="*/ 0 h 1"/>
                </a:gdLst>
                <a:ahLst/>
                <a:cxnLst>
                  <a:cxn ang="0">
                    <a:pos x="T0" y="T1"/>
                  </a:cxn>
                  <a:cxn ang="0">
                    <a:pos x="T2" y="T3"/>
                  </a:cxn>
                </a:cxnLst>
                <a:rect l="0" t="0" r="r" b="b"/>
                <a:pathLst>
                  <a:path w="240" h="1">
                    <a:moveTo>
                      <a:pt x="0" y="0"/>
                    </a:moveTo>
                    <a:lnTo>
                      <a:pt x="240" y="0"/>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 name="Text Box 70"/>
            <p:cNvSpPr txBox="1">
              <a:spLocks noChangeArrowheads="1"/>
            </p:cNvSpPr>
            <p:nvPr/>
          </p:nvSpPr>
          <p:spPr bwMode="auto">
            <a:xfrm>
              <a:off x="6092" y="1960"/>
              <a:ext cx="1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s-ES_tradnl" dirty="0">
                <a:latin typeface="Times New Roman" charset="0"/>
              </a:endParaRPr>
            </a:p>
          </p:txBody>
        </p:sp>
      </p:grpSp>
      <p:sp>
        <p:nvSpPr>
          <p:cNvPr id="21" name="Title 1"/>
          <p:cNvSpPr txBox="1">
            <a:spLocks/>
          </p:cNvSpPr>
          <p:nvPr/>
        </p:nvSpPr>
        <p:spPr bwMode="auto">
          <a:xfrm>
            <a:off x="-441538" y="-243408"/>
            <a:ext cx="8314998" cy="719138"/>
          </a:xfrm>
          <a:prstGeom prst="rect">
            <a:avLst/>
          </a:prstGeom>
          <a:noFill/>
          <a:ln w="9525">
            <a:noFill/>
            <a:miter lim="800000"/>
            <a:headEnd/>
            <a:tailEnd/>
          </a:ln>
        </p:spPr>
        <p:txBody>
          <a:bodyPr/>
          <a:lstStyle/>
          <a:p>
            <a:r>
              <a:rPr lang="fr-CH" sz="2200" b="1" dirty="0">
                <a:latin typeface="Fiba"/>
                <a:cs typeface="Fiba"/>
              </a:rPr>
              <a:t>CENTER – CROSS STEP, OPEN ANGLE &amp; 45</a:t>
            </a:r>
            <a:r>
              <a:rPr lang="fr-CH" sz="2200" b="1" dirty="0" smtClean="0">
                <a:latin typeface="Fiba"/>
                <a:cs typeface="Fiba"/>
              </a:rPr>
              <a:t>°</a:t>
            </a:r>
            <a:endParaRPr lang="fr-CH" sz="2200" b="1" dirty="0">
              <a:latin typeface="Fiba"/>
              <a:cs typeface="Fiba"/>
            </a:endParaRPr>
          </a:p>
        </p:txBody>
      </p:sp>
    </p:spTree>
    <p:extLst>
      <p:ext uri="{BB962C8B-B14F-4D97-AF65-F5344CB8AC3E}">
        <p14:creationId xmlns:p14="http://schemas.microsoft.com/office/powerpoint/2010/main" val="189128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319" y="846280"/>
            <a:ext cx="8082923" cy="503999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Kuva 3"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58741">
            <a:off x="704829" y="2143495"/>
            <a:ext cx="337257" cy="287995"/>
          </a:xfrm>
          <a:prstGeom prst="rect">
            <a:avLst/>
          </a:prstGeom>
        </p:spPr>
      </p:pic>
      <p:pic>
        <p:nvPicPr>
          <p:cNvPr id="6" name="Kuva 4" descr="Center.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15257" y="4944394"/>
            <a:ext cx="337258" cy="287996"/>
          </a:xfrm>
          <a:prstGeom prst="rect">
            <a:avLst/>
          </a:prstGeom>
        </p:spPr>
      </p:pic>
      <p:pic>
        <p:nvPicPr>
          <p:cNvPr id="7" name="Kuva 5" descr="A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3484" y="2481394"/>
            <a:ext cx="252238" cy="252238"/>
          </a:xfrm>
          <a:prstGeom prst="rect">
            <a:avLst/>
          </a:prstGeom>
        </p:spPr>
      </p:pic>
      <p:pic>
        <p:nvPicPr>
          <p:cNvPr id="8" name="Kuva 6" descr="A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0903" y="4428204"/>
            <a:ext cx="252238" cy="252238"/>
          </a:xfrm>
          <a:prstGeom prst="rect">
            <a:avLst/>
          </a:prstGeom>
        </p:spPr>
      </p:pic>
      <p:pic>
        <p:nvPicPr>
          <p:cNvPr id="9" name="Kuva 7" descr="A4.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4606" y="3938769"/>
            <a:ext cx="252238" cy="252238"/>
          </a:xfrm>
          <a:prstGeom prst="rect">
            <a:avLst/>
          </a:prstGeom>
        </p:spPr>
      </p:pic>
      <p:pic>
        <p:nvPicPr>
          <p:cNvPr id="10" name="Kuva 9" descr="A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90185" y="3321438"/>
            <a:ext cx="252238" cy="252238"/>
          </a:xfrm>
          <a:prstGeom prst="rect">
            <a:avLst/>
          </a:prstGeom>
        </p:spPr>
      </p:pic>
      <p:pic>
        <p:nvPicPr>
          <p:cNvPr id="11" name="Kuva 11" descr="A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65143" y="1941815"/>
            <a:ext cx="252060" cy="252238"/>
          </a:xfrm>
          <a:prstGeom prst="rect">
            <a:avLst/>
          </a:prstGeom>
        </p:spPr>
      </p:pic>
      <p:pic>
        <p:nvPicPr>
          <p:cNvPr id="12" name="Kuva 12" descr="B1.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31648" y="3884204"/>
            <a:ext cx="252238" cy="252238"/>
          </a:xfrm>
          <a:prstGeom prst="rect">
            <a:avLst/>
          </a:prstGeom>
        </p:spPr>
      </p:pic>
      <p:pic>
        <p:nvPicPr>
          <p:cNvPr id="13" name="Kuva 13" descr="B5.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05529" y="2760937"/>
            <a:ext cx="252238" cy="252238"/>
          </a:xfrm>
          <a:prstGeom prst="rect">
            <a:avLst/>
          </a:prstGeom>
        </p:spPr>
      </p:pic>
      <p:pic>
        <p:nvPicPr>
          <p:cNvPr id="14" name="Kuva 14" descr="B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696402">
            <a:off x="3795869" y="4254100"/>
            <a:ext cx="252238" cy="252238"/>
          </a:xfrm>
          <a:prstGeom prst="rect">
            <a:avLst/>
          </a:prstGeom>
        </p:spPr>
      </p:pic>
      <p:pic>
        <p:nvPicPr>
          <p:cNvPr id="15" name="Kuva 15" descr="B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696402">
            <a:off x="3842476" y="4626082"/>
            <a:ext cx="252238" cy="252238"/>
          </a:xfrm>
          <a:prstGeom prst="rect">
            <a:avLst/>
          </a:prstGeom>
        </p:spPr>
      </p:pic>
      <p:pic>
        <p:nvPicPr>
          <p:cNvPr id="16" name="Kuva 16" descr="B4.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52515" y="2067934"/>
            <a:ext cx="252238" cy="252238"/>
          </a:xfrm>
          <a:prstGeom prst="rect">
            <a:avLst/>
          </a:prstGeom>
        </p:spPr>
      </p:pic>
      <p:pic>
        <p:nvPicPr>
          <p:cNvPr id="17" name="Picture 12" descr="pilota"/>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949952" y="4374665"/>
            <a:ext cx="338365" cy="323997"/>
          </a:xfrm>
          <a:prstGeom prst="rect">
            <a:avLst/>
          </a:prstGeom>
          <a:noFill/>
          <a:ln w="9525">
            <a:noFill/>
            <a:miter lim="800000"/>
            <a:headEnd/>
            <a:tailEnd/>
          </a:ln>
        </p:spPr>
      </p:pic>
      <p:pic>
        <p:nvPicPr>
          <p:cNvPr id="18" name="Kuva 2" descr="Trail.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4467761">
            <a:off x="3799967" y="1570799"/>
            <a:ext cx="337258" cy="287996"/>
          </a:xfrm>
          <a:prstGeom prst="rect">
            <a:avLst/>
          </a:prstGeom>
        </p:spPr>
      </p:pic>
      <p:pic>
        <p:nvPicPr>
          <p:cNvPr id="19" name="Kuva 20" descr="Cen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8393" y="5063706"/>
            <a:ext cx="337258" cy="287996"/>
          </a:xfrm>
          <a:prstGeom prst="rect">
            <a:avLst/>
          </a:prstGeom>
        </p:spPr>
      </p:pic>
      <p:cxnSp>
        <p:nvCxnSpPr>
          <p:cNvPr id="20" name="Suora nuoliyhdysviiva 30"/>
          <p:cNvCxnSpPr>
            <a:cxnSpLocks noChangeShapeType="1"/>
          </p:cNvCxnSpPr>
          <p:nvPr/>
        </p:nvCxnSpPr>
        <p:spPr bwMode="auto">
          <a:xfrm flipV="1">
            <a:off x="2669873" y="5063706"/>
            <a:ext cx="1280079" cy="1"/>
          </a:xfrm>
          <a:prstGeom prst="straightConnector1">
            <a:avLst/>
          </a:prstGeom>
          <a:noFill/>
          <a:ln w="38100" cmpd="sng" algn="ctr">
            <a:solidFill>
              <a:srgbClr val="FF0000"/>
            </a:solidFill>
            <a:prstDash val="dash"/>
            <a:round/>
            <a:headEnd type="none"/>
            <a:tailEnd type="triangle" w="med" len="med"/>
          </a:ln>
        </p:spPr>
      </p:cxnSp>
      <p:sp>
        <p:nvSpPr>
          <p:cNvPr id="22" name="Tekstiruutu 21"/>
          <p:cNvSpPr txBox="1"/>
          <p:nvPr/>
        </p:nvSpPr>
        <p:spPr>
          <a:xfrm>
            <a:off x="0" y="-333394"/>
            <a:ext cx="5579291" cy="769441"/>
          </a:xfrm>
          <a:prstGeom prst="rect">
            <a:avLst/>
          </a:prstGeom>
          <a:noFill/>
        </p:spPr>
        <p:txBody>
          <a:bodyPr wrap="square" rtlCol="0">
            <a:spAutoFit/>
          </a:bodyPr>
          <a:lstStyle/>
          <a:p>
            <a:r>
              <a:rPr lang="fi-FI" sz="2200" dirty="0" smtClean="0">
                <a:latin typeface="Fiba" charset="0"/>
                <a:ea typeface="Fiba" charset="0"/>
                <a:cs typeface="Fiba" charset="0"/>
              </a:rPr>
              <a:t>Trap </a:t>
            </a:r>
            <a:r>
              <a:rPr lang="fi-FI" sz="2200" dirty="0" err="1" smtClean="0">
                <a:latin typeface="Fiba" charset="0"/>
                <a:ea typeface="Fiba" charset="0"/>
                <a:cs typeface="Fiba" charset="0"/>
              </a:rPr>
              <a:t>weakside</a:t>
            </a:r>
            <a:r>
              <a:rPr lang="fi-FI" sz="2200" dirty="0" smtClean="0">
                <a:latin typeface="Fiba" charset="0"/>
                <a:ea typeface="Fiba" charset="0"/>
                <a:cs typeface="Fiba" charset="0"/>
              </a:rPr>
              <a:t> (</a:t>
            </a:r>
            <a:r>
              <a:rPr lang="fi-FI" sz="2200" dirty="0" err="1" smtClean="0">
                <a:latin typeface="Fiba" charset="0"/>
                <a:ea typeface="Fiba" charset="0"/>
                <a:cs typeface="Fiba" charset="0"/>
              </a:rPr>
              <a:t>active</a:t>
            </a:r>
            <a:r>
              <a:rPr lang="fi-FI" sz="2200" dirty="0" smtClean="0">
                <a:latin typeface="Fiba" charset="0"/>
                <a:ea typeface="Fiba" charset="0"/>
                <a:cs typeface="Fiba" charset="0"/>
              </a:rPr>
              <a:t>)</a:t>
            </a:r>
          </a:p>
          <a:p>
            <a:r>
              <a:rPr lang="fi-FI" sz="2200" dirty="0" err="1" smtClean="0">
                <a:latin typeface="Fiba" charset="0"/>
                <a:ea typeface="Fiba" charset="0"/>
                <a:cs typeface="Fiba" charset="0"/>
              </a:rPr>
              <a:t>Centre’s</a:t>
            </a:r>
            <a:r>
              <a:rPr lang="fi-FI" sz="2200" dirty="0" smtClean="0">
                <a:latin typeface="Fiba" charset="0"/>
                <a:ea typeface="Fiba" charset="0"/>
                <a:cs typeface="Fiba" charset="0"/>
              </a:rPr>
              <a:t> </a:t>
            </a:r>
            <a:r>
              <a:rPr lang="fi-FI" sz="2200" dirty="0" err="1" smtClean="0">
                <a:latin typeface="Fiba" charset="0"/>
                <a:ea typeface="Fiba" charset="0"/>
                <a:cs typeface="Fiba" charset="0"/>
              </a:rPr>
              <a:t>coverage</a:t>
            </a:r>
            <a:r>
              <a:rPr lang="fi-FI" sz="2200" dirty="0" smtClean="0">
                <a:latin typeface="Fiba" charset="0"/>
                <a:ea typeface="Fiba" charset="0"/>
                <a:cs typeface="Fiba" charset="0"/>
              </a:rPr>
              <a:t> 1</a:t>
            </a:r>
            <a:endParaRPr lang="fi-FI" sz="2200" dirty="0">
              <a:latin typeface="Fiba" charset="0"/>
              <a:ea typeface="Fiba" charset="0"/>
              <a:cs typeface="Fiba" charset="0"/>
            </a:endParaRPr>
          </a:p>
        </p:txBody>
      </p:sp>
    </p:spTree>
    <p:extLst>
      <p:ext uri="{BB962C8B-B14F-4D97-AF65-F5344CB8AC3E}">
        <p14:creationId xmlns:p14="http://schemas.microsoft.com/office/powerpoint/2010/main" val="1138262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260" y="897330"/>
            <a:ext cx="8082923" cy="5039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Kuva 3"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58741">
            <a:off x="807770" y="2194545"/>
            <a:ext cx="337257" cy="287995"/>
          </a:xfrm>
          <a:prstGeom prst="rect">
            <a:avLst/>
          </a:prstGeom>
        </p:spPr>
      </p:pic>
      <p:pic>
        <p:nvPicPr>
          <p:cNvPr id="6" name="Kuva 4" descr="Cen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8198" y="4995444"/>
            <a:ext cx="337258" cy="287996"/>
          </a:xfrm>
          <a:prstGeom prst="rect">
            <a:avLst/>
          </a:prstGeom>
        </p:spPr>
      </p:pic>
      <p:pic>
        <p:nvPicPr>
          <p:cNvPr id="7" name="Kuva 5" descr="A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6425" y="2532444"/>
            <a:ext cx="252238" cy="252238"/>
          </a:xfrm>
          <a:prstGeom prst="rect">
            <a:avLst/>
          </a:prstGeom>
        </p:spPr>
      </p:pic>
      <p:pic>
        <p:nvPicPr>
          <p:cNvPr id="8" name="Kuva 6" descr="A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79096" y="4162718"/>
            <a:ext cx="252238" cy="252238"/>
          </a:xfrm>
          <a:prstGeom prst="rect">
            <a:avLst/>
          </a:prstGeom>
        </p:spPr>
      </p:pic>
      <p:pic>
        <p:nvPicPr>
          <p:cNvPr id="9" name="Kuva 7" descr="A4.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7547" y="3989819"/>
            <a:ext cx="252238" cy="252238"/>
          </a:xfrm>
          <a:prstGeom prst="rect">
            <a:avLst/>
          </a:prstGeom>
        </p:spPr>
      </p:pic>
      <p:pic>
        <p:nvPicPr>
          <p:cNvPr id="10" name="Kuva 9" descr="A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3126" y="3372488"/>
            <a:ext cx="252238" cy="252238"/>
          </a:xfrm>
          <a:prstGeom prst="rect">
            <a:avLst/>
          </a:prstGeom>
        </p:spPr>
      </p:pic>
      <p:pic>
        <p:nvPicPr>
          <p:cNvPr id="11" name="Kuva 11" descr="A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68084" y="1992865"/>
            <a:ext cx="252060" cy="252238"/>
          </a:xfrm>
          <a:prstGeom prst="rect">
            <a:avLst/>
          </a:prstGeom>
        </p:spPr>
      </p:pic>
      <p:pic>
        <p:nvPicPr>
          <p:cNvPr id="12" name="Kuva 12" descr="B1.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34589" y="3935254"/>
            <a:ext cx="252238" cy="252238"/>
          </a:xfrm>
          <a:prstGeom prst="rect">
            <a:avLst/>
          </a:prstGeom>
        </p:spPr>
      </p:pic>
      <p:pic>
        <p:nvPicPr>
          <p:cNvPr id="13" name="Kuva 13" descr="B5.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08470" y="2811987"/>
            <a:ext cx="252238" cy="252238"/>
          </a:xfrm>
          <a:prstGeom prst="rect">
            <a:avLst/>
          </a:prstGeom>
        </p:spPr>
      </p:pic>
      <p:pic>
        <p:nvPicPr>
          <p:cNvPr id="14" name="Kuva 14" descr="B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696402">
            <a:off x="3363888" y="3440122"/>
            <a:ext cx="252238" cy="252238"/>
          </a:xfrm>
          <a:prstGeom prst="rect">
            <a:avLst/>
          </a:prstGeom>
        </p:spPr>
      </p:pic>
      <p:pic>
        <p:nvPicPr>
          <p:cNvPr id="15" name="Kuva 15" descr="B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696402">
            <a:off x="3216910" y="4138733"/>
            <a:ext cx="252238" cy="252238"/>
          </a:xfrm>
          <a:prstGeom prst="rect">
            <a:avLst/>
          </a:prstGeom>
        </p:spPr>
      </p:pic>
      <p:pic>
        <p:nvPicPr>
          <p:cNvPr id="16" name="Kuva 16" descr="B4.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755456" y="2118984"/>
            <a:ext cx="252238" cy="252238"/>
          </a:xfrm>
          <a:prstGeom prst="rect">
            <a:avLst/>
          </a:prstGeom>
        </p:spPr>
      </p:pic>
      <p:pic>
        <p:nvPicPr>
          <p:cNvPr id="17" name="Picture 12" descr="pilota"/>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618262" y="3396005"/>
            <a:ext cx="338365" cy="323997"/>
          </a:xfrm>
          <a:prstGeom prst="rect">
            <a:avLst/>
          </a:prstGeom>
          <a:noFill/>
          <a:ln w="9525">
            <a:noFill/>
            <a:miter lim="800000"/>
            <a:headEnd/>
            <a:tailEnd/>
          </a:ln>
        </p:spPr>
      </p:pic>
      <p:pic>
        <p:nvPicPr>
          <p:cNvPr id="18" name="Kuva 2" descr="Trail.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4467761">
            <a:off x="3902908" y="1621849"/>
            <a:ext cx="337258" cy="287996"/>
          </a:xfrm>
          <a:prstGeom prst="rect">
            <a:avLst/>
          </a:prstGeom>
        </p:spPr>
      </p:pic>
      <p:pic>
        <p:nvPicPr>
          <p:cNvPr id="19" name="Kuva 20" descr="Center.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31334" y="5114756"/>
            <a:ext cx="337258" cy="287996"/>
          </a:xfrm>
          <a:prstGeom prst="rect">
            <a:avLst/>
          </a:prstGeom>
        </p:spPr>
      </p:pic>
      <p:cxnSp>
        <p:nvCxnSpPr>
          <p:cNvPr id="20" name="Suora nuoliyhdysviiva 30"/>
          <p:cNvCxnSpPr>
            <a:cxnSpLocks noChangeShapeType="1"/>
          </p:cNvCxnSpPr>
          <p:nvPr/>
        </p:nvCxnSpPr>
        <p:spPr bwMode="auto">
          <a:xfrm flipV="1">
            <a:off x="2772814" y="5114756"/>
            <a:ext cx="1280079" cy="1"/>
          </a:xfrm>
          <a:prstGeom prst="straightConnector1">
            <a:avLst/>
          </a:prstGeom>
          <a:noFill/>
          <a:ln w="38100" cmpd="sng" algn="ctr">
            <a:solidFill>
              <a:srgbClr val="FF0000"/>
            </a:solidFill>
            <a:prstDash val="dash"/>
            <a:round/>
            <a:headEnd type="triangle" w="med" len="med"/>
            <a:tailEnd type="none" w="med" len="med"/>
          </a:ln>
        </p:spPr>
      </p:cxnSp>
      <p:sp>
        <p:nvSpPr>
          <p:cNvPr id="21" name="Tekstiruutu 19"/>
          <p:cNvSpPr txBox="1"/>
          <p:nvPr/>
        </p:nvSpPr>
        <p:spPr>
          <a:xfrm>
            <a:off x="-27434" y="-315416"/>
            <a:ext cx="5579291" cy="769441"/>
          </a:xfrm>
          <a:prstGeom prst="rect">
            <a:avLst/>
          </a:prstGeom>
          <a:noFill/>
        </p:spPr>
        <p:txBody>
          <a:bodyPr wrap="square" rtlCol="0">
            <a:spAutoFit/>
          </a:bodyPr>
          <a:lstStyle/>
          <a:p>
            <a:r>
              <a:rPr lang="fi-FI" sz="2200" dirty="0" smtClean="0">
                <a:latin typeface="Fiba" charset="0"/>
                <a:ea typeface="Fiba" charset="0"/>
                <a:cs typeface="Fiba" charset="0"/>
              </a:rPr>
              <a:t>Trap </a:t>
            </a:r>
            <a:r>
              <a:rPr lang="fi-FI" sz="2200" dirty="0" err="1" smtClean="0">
                <a:latin typeface="Fiba" charset="0"/>
                <a:ea typeface="Fiba" charset="0"/>
                <a:cs typeface="Fiba" charset="0"/>
              </a:rPr>
              <a:t>weakside</a:t>
            </a:r>
            <a:r>
              <a:rPr lang="fi-FI" sz="2200" dirty="0" smtClean="0">
                <a:latin typeface="Fiba" charset="0"/>
                <a:ea typeface="Fiba" charset="0"/>
                <a:cs typeface="Fiba" charset="0"/>
              </a:rPr>
              <a:t> </a:t>
            </a:r>
          </a:p>
          <a:p>
            <a:r>
              <a:rPr lang="fi-FI" sz="2200" dirty="0" err="1" smtClean="0">
                <a:latin typeface="Fiba" charset="0"/>
                <a:ea typeface="Fiba" charset="0"/>
                <a:cs typeface="Fiba" charset="0"/>
              </a:rPr>
              <a:t>Centre’s</a:t>
            </a:r>
            <a:r>
              <a:rPr lang="fi-FI" sz="2200" dirty="0" smtClean="0">
                <a:latin typeface="Fiba" charset="0"/>
                <a:ea typeface="Fiba" charset="0"/>
                <a:cs typeface="Fiba" charset="0"/>
              </a:rPr>
              <a:t> </a:t>
            </a:r>
            <a:r>
              <a:rPr lang="fi-FI" sz="2200" dirty="0" err="1" smtClean="0">
                <a:latin typeface="Fiba" charset="0"/>
                <a:ea typeface="Fiba" charset="0"/>
                <a:cs typeface="Fiba" charset="0"/>
              </a:rPr>
              <a:t>coverage</a:t>
            </a:r>
            <a:r>
              <a:rPr lang="fi-FI" sz="2200" dirty="0" smtClean="0">
                <a:latin typeface="Fiba" charset="0"/>
                <a:ea typeface="Fiba" charset="0"/>
                <a:cs typeface="Fiba" charset="0"/>
              </a:rPr>
              <a:t> 2</a:t>
            </a:r>
            <a:endParaRPr lang="fi-FI" sz="2200" dirty="0">
              <a:latin typeface="Fiba" charset="0"/>
              <a:ea typeface="Fiba" charset="0"/>
              <a:cs typeface="Fiba" charset="0"/>
            </a:endParaRPr>
          </a:p>
        </p:txBody>
      </p:sp>
    </p:spTree>
    <p:extLst>
      <p:ext uri="{BB962C8B-B14F-4D97-AF65-F5344CB8AC3E}">
        <p14:creationId xmlns:p14="http://schemas.microsoft.com/office/powerpoint/2010/main" val="2065730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252000" y="116633"/>
            <a:ext cx="8640000" cy="360040"/>
          </a:xfrm>
        </p:spPr>
        <p:txBody>
          <a:bodyPr>
            <a:normAutofit fontScale="90000"/>
          </a:bodyPr>
          <a:lstStyle/>
          <a:p>
            <a:pPr algn="l"/>
            <a:r>
              <a:rPr lang="fr-CH" altLang="ja-JP" sz="2400" b="1" dirty="0">
                <a:latin typeface="Fiba"/>
                <a:cs typeface="Fiba"/>
              </a:rPr>
              <a:t>TERMINOLOGY </a:t>
            </a:r>
            <a:r>
              <a:rPr lang="en-US" altLang="ja-JP" sz="2400" b="1" dirty="0" smtClean="0">
                <a:latin typeface="Fiba"/>
                <a:cs typeface="Fiba"/>
              </a:rPr>
              <a:t>2</a:t>
            </a:r>
            <a:endParaRPr lang="en-US" altLang="ja-JP" sz="2400" b="1" dirty="0">
              <a:latin typeface="Fiba"/>
              <a:cs typeface="Fiba"/>
            </a:endParaRPr>
          </a:p>
        </p:txBody>
      </p:sp>
      <p:pic>
        <p:nvPicPr>
          <p:cNvPr id="3" name="図 2"/>
          <p:cNvPicPr>
            <a:picLocks noChangeAspect="1"/>
          </p:cNvPicPr>
          <p:nvPr/>
        </p:nvPicPr>
        <p:blipFill>
          <a:blip r:embed="rId3"/>
          <a:stretch>
            <a:fillRect/>
          </a:stretch>
        </p:blipFill>
        <p:spPr>
          <a:xfrm>
            <a:off x="612000" y="1034196"/>
            <a:ext cx="7920000" cy="4789608"/>
          </a:xfrm>
          <a:prstGeom prst="rect">
            <a:avLst/>
          </a:prstGeom>
        </p:spPr>
      </p:pic>
    </p:spTree>
    <p:extLst>
      <p:ext uri="{BB962C8B-B14F-4D97-AF65-F5344CB8AC3E}">
        <p14:creationId xmlns:p14="http://schemas.microsoft.com/office/powerpoint/2010/main" val="973232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836712"/>
            <a:ext cx="8082923" cy="503999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Kuva 2"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076246">
            <a:off x="6393324" y="1561540"/>
            <a:ext cx="337258" cy="287996"/>
          </a:xfrm>
          <a:prstGeom prst="rect">
            <a:avLst/>
          </a:prstGeom>
        </p:spPr>
      </p:pic>
      <p:pic>
        <p:nvPicPr>
          <p:cNvPr id="6" name="Kuva 3"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186031">
            <a:off x="816000" y="1874881"/>
            <a:ext cx="337257" cy="287995"/>
          </a:xfrm>
          <a:prstGeom prst="rect">
            <a:avLst/>
          </a:prstGeom>
        </p:spPr>
      </p:pic>
      <p:pic>
        <p:nvPicPr>
          <p:cNvPr id="7" name="Kuva 4" descr="Cente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65591" y="4854330"/>
            <a:ext cx="337258" cy="287996"/>
          </a:xfrm>
          <a:prstGeom prst="rect">
            <a:avLst/>
          </a:prstGeom>
        </p:spPr>
      </p:pic>
      <p:pic>
        <p:nvPicPr>
          <p:cNvPr id="8" name="Kuva 5" descr="A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97116" y="1892759"/>
            <a:ext cx="252238" cy="252238"/>
          </a:xfrm>
          <a:prstGeom prst="rect">
            <a:avLst/>
          </a:prstGeom>
        </p:spPr>
      </p:pic>
      <p:pic>
        <p:nvPicPr>
          <p:cNvPr id="9" name="Kuva 6" descr="A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3768" y="2121417"/>
            <a:ext cx="252238" cy="252238"/>
          </a:xfrm>
          <a:prstGeom prst="rect">
            <a:avLst/>
          </a:prstGeom>
        </p:spPr>
      </p:pic>
      <p:pic>
        <p:nvPicPr>
          <p:cNvPr id="10" name="Picture 12" descr="pilot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61522" y="2018878"/>
            <a:ext cx="338365" cy="323997"/>
          </a:xfrm>
          <a:prstGeom prst="rect">
            <a:avLst/>
          </a:prstGeom>
          <a:noFill/>
          <a:ln w="9525">
            <a:noFill/>
            <a:miter lim="800000"/>
            <a:headEnd/>
            <a:tailEnd/>
          </a:ln>
        </p:spPr>
      </p:pic>
      <p:pic>
        <p:nvPicPr>
          <p:cNvPr id="11" name="Kuva 7" descr="A4.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57617" y="4355316"/>
            <a:ext cx="252238" cy="252238"/>
          </a:xfrm>
          <a:prstGeom prst="rect">
            <a:avLst/>
          </a:prstGeom>
        </p:spPr>
      </p:pic>
      <p:pic>
        <p:nvPicPr>
          <p:cNvPr id="12" name="Kuva 9" descr="A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83681" y="3415916"/>
            <a:ext cx="252238" cy="252238"/>
          </a:xfrm>
          <a:prstGeom prst="rect">
            <a:avLst/>
          </a:prstGeom>
        </p:spPr>
      </p:pic>
      <p:pic>
        <p:nvPicPr>
          <p:cNvPr id="13" name="Kuva 11" descr="A5.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14362" y="2430244"/>
            <a:ext cx="252238" cy="252238"/>
          </a:xfrm>
          <a:prstGeom prst="rect">
            <a:avLst/>
          </a:prstGeom>
        </p:spPr>
      </p:pic>
      <p:pic>
        <p:nvPicPr>
          <p:cNvPr id="14" name="Kuva 12" descr="B1.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70997" y="3435386"/>
            <a:ext cx="252238" cy="252238"/>
          </a:xfrm>
          <a:prstGeom prst="rect">
            <a:avLst/>
          </a:prstGeom>
        </p:spPr>
      </p:pic>
      <p:pic>
        <p:nvPicPr>
          <p:cNvPr id="15" name="Kuva 13" descr="B5.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54958" y="2571533"/>
            <a:ext cx="252238" cy="252238"/>
          </a:xfrm>
          <a:prstGeom prst="rect">
            <a:avLst/>
          </a:prstGeom>
        </p:spPr>
      </p:pic>
      <p:pic>
        <p:nvPicPr>
          <p:cNvPr id="16" name="Kuva 14" descr="B3.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796915" y="2144997"/>
            <a:ext cx="252238" cy="252238"/>
          </a:xfrm>
          <a:prstGeom prst="rect">
            <a:avLst/>
          </a:prstGeom>
        </p:spPr>
      </p:pic>
      <p:pic>
        <p:nvPicPr>
          <p:cNvPr id="17" name="Kuva 15" descr="B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34086" y="2121417"/>
            <a:ext cx="252238" cy="252238"/>
          </a:xfrm>
          <a:prstGeom prst="rect">
            <a:avLst/>
          </a:prstGeom>
        </p:spPr>
      </p:pic>
      <p:pic>
        <p:nvPicPr>
          <p:cNvPr id="18" name="Kuva 16" descr="B4.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796821" y="4147593"/>
            <a:ext cx="252238" cy="252238"/>
          </a:xfrm>
          <a:prstGeom prst="rect">
            <a:avLst/>
          </a:prstGeom>
        </p:spPr>
      </p:pic>
      <p:pic>
        <p:nvPicPr>
          <p:cNvPr id="19" name="Kuva 24" descr="Trail.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8283816">
            <a:off x="4849763" y="1573581"/>
            <a:ext cx="337258" cy="287996"/>
          </a:xfrm>
          <a:prstGeom prst="rect">
            <a:avLst/>
          </a:prstGeom>
        </p:spPr>
      </p:pic>
      <p:pic>
        <p:nvPicPr>
          <p:cNvPr id="20" name="Kuva 25" descr="Center.png"/>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439751" y="4862030"/>
            <a:ext cx="337258" cy="287996"/>
          </a:xfrm>
          <a:prstGeom prst="rect">
            <a:avLst/>
          </a:prstGeom>
        </p:spPr>
      </p:pic>
      <p:cxnSp>
        <p:nvCxnSpPr>
          <p:cNvPr id="21" name="Suora nuoliyhdysviiva 26"/>
          <p:cNvCxnSpPr/>
          <p:nvPr/>
        </p:nvCxnSpPr>
        <p:spPr bwMode="auto">
          <a:xfrm flipH="1">
            <a:off x="1281636" y="1708736"/>
            <a:ext cx="3515081" cy="293983"/>
          </a:xfrm>
          <a:prstGeom prst="straightConnector1">
            <a:avLst/>
          </a:prstGeom>
          <a:gradFill rotWithShape="0">
            <a:gsLst>
              <a:gs pos="0">
                <a:srgbClr val="45A4FD"/>
              </a:gs>
              <a:gs pos="100000">
                <a:srgbClr val="113C83"/>
              </a:gs>
            </a:gsLst>
            <a:lin ang="5400000" scaled="1"/>
          </a:gradFill>
          <a:ln w="63500" cap="flat" cmpd="sng" algn="ctr">
            <a:solidFill>
              <a:srgbClr val="0070C0"/>
            </a:solidFill>
            <a:prstDash val="sysDash"/>
            <a:round/>
            <a:headEnd type="none" w="med" len="med"/>
            <a:tailEnd type="triangle"/>
          </a:ln>
          <a:effectLst/>
        </p:spPr>
      </p:cxnSp>
      <p:cxnSp>
        <p:nvCxnSpPr>
          <p:cNvPr id="22" name="Suora nuoliyhdysviiva 27"/>
          <p:cNvCxnSpPr/>
          <p:nvPr/>
        </p:nvCxnSpPr>
        <p:spPr bwMode="auto">
          <a:xfrm flipH="1">
            <a:off x="2796915" y="5006028"/>
            <a:ext cx="3531926" cy="0"/>
          </a:xfrm>
          <a:prstGeom prst="straightConnector1">
            <a:avLst/>
          </a:prstGeom>
          <a:gradFill rotWithShape="0">
            <a:gsLst>
              <a:gs pos="0">
                <a:srgbClr val="45A4FD"/>
              </a:gs>
              <a:gs pos="100000">
                <a:srgbClr val="113C83"/>
              </a:gs>
            </a:gsLst>
            <a:lin ang="5400000" scaled="1"/>
          </a:gradFill>
          <a:ln w="63500" cap="flat" cmpd="sng" algn="ctr">
            <a:solidFill>
              <a:srgbClr val="FF0000"/>
            </a:solidFill>
            <a:prstDash val="sysDash"/>
            <a:round/>
            <a:headEnd type="none" w="med" len="med"/>
            <a:tailEnd type="triangle"/>
          </a:ln>
          <a:effectLst/>
        </p:spPr>
      </p:cxnSp>
      <p:pic>
        <p:nvPicPr>
          <p:cNvPr id="23" name="Kuva 28" descr="Lead.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3706260">
            <a:off x="7943426" y="2086452"/>
            <a:ext cx="337257" cy="287995"/>
          </a:xfrm>
          <a:prstGeom prst="rect">
            <a:avLst/>
          </a:prstGeom>
        </p:spPr>
      </p:pic>
      <p:cxnSp>
        <p:nvCxnSpPr>
          <p:cNvPr id="24" name="Suora nuoliyhdysviiva 30"/>
          <p:cNvCxnSpPr/>
          <p:nvPr/>
        </p:nvCxnSpPr>
        <p:spPr bwMode="auto">
          <a:xfrm flipH="1" flipV="1">
            <a:off x="6777009" y="1814169"/>
            <a:ext cx="1238392" cy="307248"/>
          </a:xfrm>
          <a:prstGeom prst="straightConnector1">
            <a:avLst/>
          </a:prstGeom>
          <a:gradFill rotWithShape="0">
            <a:gsLst>
              <a:gs pos="0">
                <a:srgbClr val="45A4FD"/>
              </a:gs>
              <a:gs pos="100000">
                <a:srgbClr val="113C83"/>
              </a:gs>
            </a:gsLst>
            <a:lin ang="5400000" scaled="1"/>
          </a:gradFill>
          <a:ln w="63500" cap="flat" cmpd="sng" algn="ctr">
            <a:solidFill>
              <a:srgbClr val="00B050"/>
            </a:solidFill>
            <a:prstDash val="sysDash"/>
            <a:round/>
            <a:headEnd type="none" w="med" len="med"/>
            <a:tailEnd type="triangle"/>
          </a:ln>
          <a:effectLst/>
        </p:spPr>
      </p:cxnSp>
      <p:sp>
        <p:nvSpPr>
          <p:cNvPr id="26" name="Title 1"/>
          <p:cNvSpPr txBox="1">
            <a:spLocks/>
          </p:cNvSpPr>
          <p:nvPr/>
        </p:nvSpPr>
        <p:spPr bwMode="auto">
          <a:xfrm>
            <a:off x="-247789" y="-243408"/>
            <a:ext cx="8314998" cy="719138"/>
          </a:xfrm>
          <a:prstGeom prst="rect">
            <a:avLst/>
          </a:prstGeom>
          <a:noFill/>
          <a:ln w="9525">
            <a:noFill/>
            <a:miter lim="800000"/>
            <a:headEnd/>
            <a:tailEnd/>
          </a:ln>
        </p:spPr>
        <p:txBody>
          <a:bodyPr/>
          <a:lstStyle/>
          <a:p>
            <a:r>
              <a:rPr lang="fr-CH" sz="2200" b="1" dirty="0" smtClean="0">
                <a:latin typeface="Fiba"/>
                <a:cs typeface="Fiba"/>
              </a:rPr>
              <a:t>3PO basic:  Strong</a:t>
            </a:r>
            <a:r>
              <a:rPr lang="ja-JP" altLang="en-US" sz="2200" b="1" dirty="0">
                <a:latin typeface="Fiba"/>
                <a:cs typeface="Fiba"/>
              </a:rPr>
              <a:t> </a:t>
            </a:r>
            <a:r>
              <a:rPr lang="fr-CH" sz="2200" b="1" dirty="0" smtClean="0">
                <a:latin typeface="Fiba"/>
                <a:cs typeface="Fiba"/>
              </a:rPr>
              <a:t>side transition</a:t>
            </a:r>
            <a:endParaRPr lang="en-US" sz="2200" b="1" dirty="0">
              <a:latin typeface="Fiba"/>
              <a:cs typeface="Fiba"/>
            </a:endParaRPr>
          </a:p>
        </p:txBody>
      </p:sp>
    </p:spTree>
    <p:extLst>
      <p:ext uri="{BB962C8B-B14F-4D97-AF65-F5344CB8AC3E}">
        <p14:creationId xmlns:p14="http://schemas.microsoft.com/office/powerpoint/2010/main" val="153706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2" y="843380"/>
            <a:ext cx="8082923" cy="503999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uora nuoliyhdysviiva 26"/>
          <p:cNvCxnSpPr/>
          <p:nvPr/>
        </p:nvCxnSpPr>
        <p:spPr bwMode="auto">
          <a:xfrm flipH="1">
            <a:off x="1086103" y="1715404"/>
            <a:ext cx="3729165" cy="934464"/>
          </a:xfrm>
          <a:prstGeom prst="straightConnector1">
            <a:avLst/>
          </a:prstGeom>
          <a:gradFill rotWithShape="0">
            <a:gsLst>
              <a:gs pos="0">
                <a:srgbClr val="45A4FD"/>
              </a:gs>
              <a:gs pos="100000">
                <a:srgbClr val="113C83"/>
              </a:gs>
            </a:gsLst>
            <a:lin ang="5400000" scaled="1"/>
          </a:gradFill>
          <a:ln w="63500" cap="flat" cmpd="sng" algn="ctr">
            <a:solidFill>
              <a:srgbClr val="0070C0"/>
            </a:solidFill>
            <a:prstDash val="sysDash"/>
            <a:round/>
            <a:headEnd type="none" w="med" len="med"/>
            <a:tailEnd type="triangle"/>
          </a:ln>
          <a:effectLst/>
        </p:spPr>
      </p:cxnSp>
      <p:pic>
        <p:nvPicPr>
          <p:cNvPr id="6" name="Kuva 3"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186031">
            <a:off x="701943" y="2499425"/>
            <a:ext cx="337257" cy="287995"/>
          </a:xfrm>
          <a:prstGeom prst="rect">
            <a:avLst/>
          </a:prstGeom>
        </p:spPr>
      </p:pic>
      <p:pic>
        <p:nvPicPr>
          <p:cNvPr id="7" name="Kuva 4" descr="Cen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4141" y="4860998"/>
            <a:ext cx="337258" cy="287996"/>
          </a:xfrm>
          <a:prstGeom prst="rect">
            <a:avLst/>
          </a:prstGeom>
        </p:spPr>
      </p:pic>
      <p:pic>
        <p:nvPicPr>
          <p:cNvPr id="8" name="Kuva 5" descr="A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5666" y="1899427"/>
            <a:ext cx="252238" cy="252238"/>
          </a:xfrm>
          <a:prstGeom prst="rect">
            <a:avLst/>
          </a:prstGeom>
        </p:spPr>
      </p:pic>
      <p:pic>
        <p:nvPicPr>
          <p:cNvPr id="9" name="Kuva 6" descr="A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98300" y="4221042"/>
            <a:ext cx="252238" cy="252238"/>
          </a:xfrm>
          <a:prstGeom prst="rect">
            <a:avLst/>
          </a:prstGeom>
        </p:spPr>
      </p:pic>
      <p:pic>
        <p:nvPicPr>
          <p:cNvPr id="10" name="Picture 12" descr="pilot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86054" y="4118503"/>
            <a:ext cx="338365" cy="323997"/>
          </a:xfrm>
          <a:prstGeom prst="rect">
            <a:avLst/>
          </a:prstGeom>
          <a:noFill/>
          <a:ln w="9525">
            <a:noFill/>
            <a:miter lim="800000"/>
            <a:headEnd/>
            <a:tailEnd/>
          </a:ln>
        </p:spPr>
      </p:pic>
      <p:pic>
        <p:nvPicPr>
          <p:cNvPr id="11" name="Kuva 7" descr="A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76167" y="4361984"/>
            <a:ext cx="252238" cy="252238"/>
          </a:xfrm>
          <a:prstGeom prst="rect">
            <a:avLst/>
          </a:prstGeom>
        </p:spPr>
      </p:pic>
      <p:pic>
        <p:nvPicPr>
          <p:cNvPr id="12" name="Kuva 9" descr="A3.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02231" y="3422584"/>
            <a:ext cx="252238" cy="252238"/>
          </a:xfrm>
          <a:prstGeom prst="rect">
            <a:avLst/>
          </a:prstGeom>
        </p:spPr>
      </p:pic>
      <p:pic>
        <p:nvPicPr>
          <p:cNvPr id="13" name="Kuva 11" descr="A5.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32912" y="2436912"/>
            <a:ext cx="252238" cy="252238"/>
          </a:xfrm>
          <a:prstGeom prst="rect">
            <a:avLst/>
          </a:prstGeom>
        </p:spPr>
      </p:pic>
      <p:pic>
        <p:nvPicPr>
          <p:cNvPr id="14" name="Kuva 12" descr="B1.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89547" y="3442054"/>
            <a:ext cx="252238" cy="252238"/>
          </a:xfrm>
          <a:prstGeom prst="rect">
            <a:avLst/>
          </a:prstGeom>
        </p:spPr>
      </p:pic>
      <p:pic>
        <p:nvPicPr>
          <p:cNvPr id="15" name="Kuva 13" descr="B5.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73508" y="2578201"/>
            <a:ext cx="252238" cy="252238"/>
          </a:xfrm>
          <a:prstGeom prst="rect">
            <a:avLst/>
          </a:prstGeom>
        </p:spPr>
      </p:pic>
      <p:pic>
        <p:nvPicPr>
          <p:cNvPr id="16" name="Kuva 14" descr="B3.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15465" y="2151665"/>
            <a:ext cx="252238" cy="252238"/>
          </a:xfrm>
          <a:prstGeom prst="rect">
            <a:avLst/>
          </a:prstGeom>
        </p:spPr>
      </p:pic>
      <p:pic>
        <p:nvPicPr>
          <p:cNvPr id="17" name="Kuva 15" descr="B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258618" y="4221042"/>
            <a:ext cx="252238" cy="252238"/>
          </a:xfrm>
          <a:prstGeom prst="rect">
            <a:avLst/>
          </a:prstGeom>
        </p:spPr>
      </p:pic>
      <p:pic>
        <p:nvPicPr>
          <p:cNvPr id="18" name="Kuva 16" descr="B4.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15371" y="4154261"/>
            <a:ext cx="252238" cy="252238"/>
          </a:xfrm>
          <a:prstGeom prst="rect">
            <a:avLst/>
          </a:prstGeom>
        </p:spPr>
      </p:pic>
      <p:pic>
        <p:nvPicPr>
          <p:cNvPr id="19" name="Kuva 24" descr="Trail.png"/>
          <p:cNvPicPr>
            <a:picLocks noChangeAspect="1"/>
          </p:cNvPicPr>
          <p:nvPr/>
        </p:nvPicPr>
        <p:blipFill>
          <a:blip r:embed="rId1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8283816">
            <a:off x="4868313" y="1580249"/>
            <a:ext cx="337258" cy="287996"/>
          </a:xfrm>
          <a:prstGeom prst="rect">
            <a:avLst/>
          </a:prstGeom>
        </p:spPr>
      </p:pic>
      <p:pic>
        <p:nvPicPr>
          <p:cNvPr id="20" name="Kuva 25" descr="Center.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458301" y="4868698"/>
            <a:ext cx="337258" cy="287996"/>
          </a:xfrm>
          <a:prstGeom prst="rect">
            <a:avLst/>
          </a:prstGeom>
        </p:spPr>
      </p:pic>
      <p:cxnSp>
        <p:nvCxnSpPr>
          <p:cNvPr id="21" name="Suora nuoliyhdysviiva 27"/>
          <p:cNvCxnSpPr/>
          <p:nvPr/>
        </p:nvCxnSpPr>
        <p:spPr bwMode="auto">
          <a:xfrm flipH="1">
            <a:off x="2815465" y="5012696"/>
            <a:ext cx="3531926" cy="0"/>
          </a:xfrm>
          <a:prstGeom prst="straightConnector1">
            <a:avLst/>
          </a:prstGeom>
          <a:gradFill rotWithShape="0">
            <a:gsLst>
              <a:gs pos="0">
                <a:srgbClr val="45A4FD"/>
              </a:gs>
              <a:gs pos="100000">
                <a:srgbClr val="113C83"/>
              </a:gs>
            </a:gsLst>
            <a:lin ang="5400000" scaled="1"/>
          </a:gradFill>
          <a:ln w="63500" cap="flat" cmpd="sng" algn="ctr">
            <a:solidFill>
              <a:srgbClr val="FF0000"/>
            </a:solidFill>
            <a:prstDash val="sysDash"/>
            <a:round/>
            <a:headEnd type="none" w="med" len="med"/>
            <a:tailEnd type="triangle"/>
          </a:ln>
          <a:effectLst/>
        </p:spPr>
      </p:cxnSp>
      <p:pic>
        <p:nvPicPr>
          <p:cNvPr id="22" name="Kuva 28" descr="Lead.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3706260">
            <a:off x="7961976" y="2093120"/>
            <a:ext cx="337257" cy="287995"/>
          </a:xfrm>
          <a:prstGeom prst="rect">
            <a:avLst/>
          </a:prstGeom>
        </p:spPr>
      </p:pic>
      <p:pic>
        <p:nvPicPr>
          <p:cNvPr id="23" name="Kuva 23" descr="Trail.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4076246">
            <a:off x="6213225" y="1752671"/>
            <a:ext cx="337258" cy="287996"/>
          </a:xfrm>
          <a:prstGeom prst="rect">
            <a:avLst/>
          </a:prstGeom>
        </p:spPr>
      </p:pic>
      <p:cxnSp>
        <p:nvCxnSpPr>
          <p:cNvPr id="24" name="Suora nuoliyhdysviiva 30"/>
          <p:cNvCxnSpPr/>
          <p:nvPr/>
        </p:nvCxnSpPr>
        <p:spPr bwMode="auto">
          <a:xfrm flipH="1" flipV="1">
            <a:off x="6596911" y="1944061"/>
            <a:ext cx="1437040" cy="184024"/>
          </a:xfrm>
          <a:prstGeom prst="straightConnector1">
            <a:avLst/>
          </a:prstGeom>
          <a:gradFill rotWithShape="0">
            <a:gsLst>
              <a:gs pos="0">
                <a:srgbClr val="45A4FD"/>
              </a:gs>
              <a:gs pos="100000">
                <a:srgbClr val="113C83"/>
              </a:gs>
            </a:gsLst>
            <a:lin ang="5400000" scaled="1"/>
          </a:gradFill>
          <a:ln w="63500" cap="flat" cmpd="sng" algn="ctr">
            <a:solidFill>
              <a:srgbClr val="00B050"/>
            </a:solidFill>
            <a:prstDash val="sysDash"/>
            <a:round/>
            <a:headEnd type="none" w="med" len="med"/>
            <a:tailEnd type="triangle"/>
          </a:ln>
          <a:effectLst/>
        </p:spPr>
      </p:cxnSp>
      <p:sp>
        <p:nvSpPr>
          <p:cNvPr id="26" name="Title 1"/>
          <p:cNvSpPr txBox="1">
            <a:spLocks/>
          </p:cNvSpPr>
          <p:nvPr/>
        </p:nvSpPr>
        <p:spPr bwMode="auto">
          <a:xfrm>
            <a:off x="-352940" y="-243408"/>
            <a:ext cx="8314998" cy="719138"/>
          </a:xfrm>
          <a:prstGeom prst="rect">
            <a:avLst/>
          </a:prstGeom>
          <a:noFill/>
          <a:ln w="9525">
            <a:noFill/>
            <a:miter lim="800000"/>
            <a:headEnd/>
            <a:tailEnd/>
          </a:ln>
        </p:spPr>
        <p:txBody>
          <a:bodyPr/>
          <a:lstStyle/>
          <a:p>
            <a:r>
              <a:rPr lang="fr-CH" sz="2400" b="1" dirty="0" smtClean="0">
                <a:latin typeface="Fiba"/>
                <a:cs typeface="Fiba"/>
              </a:rPr>
              <a:t>3PO basic:  </a:t>
            </a:r>
            <a:r>
              <a:rPr lang="fr-CH" sz="2400" b="1" dirty="0" err="1" smtClean="0">
                <a:latin typeface="Fiba"/>
                <a:cs typeface="Fiba"/>
              </a:rPr>
              <a:t>weakside</a:t>
            </a:r>
            <a:r>
              <a:rPr lang="fr-CH" sz="2400" b="1" dirty="0" smtClean="0">
                <a:latin typeface="Fiba"/>
                <a:cs typeface="Fiba"/>
              </a:rPr>
              <a:t> transition</a:t>
            </a:r>
            <a:endParaRPr lang="en-US" sz="2400" b="1" dirty="0">
              <a:latin typeface="Fiba"/>
              <a:cs typeface="Fiba"/>
            </a:endParaRPr>
          </a:p>
        </p:txBody>
      </p:sp>
    </p:spTree>
    <p:extLst>
      <p:ext uri="{BB962C8B-B14F-4D97-AF65-F5344CB8AC3E}">
        <p14:creationId xmlns:p14="http://schemas.microsoft.com/office/powerpoint/2010/main" val="3752447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3"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4930" y="1148749"/>
            <a:ext cx="4816432" cy="3949024"/>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asakylkinen kolmio 8"/>
          <p:cNvSpPr>
            <a:spLocks noChangeArrowheads="1"/>
          </p:cNvSpPr>
          <p:nvPr/>
        </p:nvSpPr>
        <p:spPr bwMode="auto">
          <a:xfrm rot="12867220">
            <a:off x="4759588" y="2911559"/>
            <a:ext cx="1812507" cy="1909512"/>
          </a:xfrm>
          <a:prstGeom prst="triangle">
            <a:avLst>
              <a:gd name="adj" fmla="val 50000"/>
            </a:avLst>
          </a:prstGeom>
          <a:solidFill>
            <a:srgbClr val="0000FF">
              <a:alpha val="30196"/>
            </a:srgbClr>
          </a:solidFill>
          <a:ln w="19050" cmpd="sng" algn="ctr">
            <a:solidFill>
              <a:srgbClr val="050036"/>
            </a:solidFill>
            <a:prstDash val="dash"/>
            <a:round/>
            <a:headEnd/>
            <a:tailEnd/>
          </a:ln>
        </p:spPr>
        <p:txBody>
          <a:bodyPr/>
          <a:lstStyle/>
          <a:p>
            <a:pPr algn="ctr"/>
            <a:endParaRPr lang="en-US"/>
          </a:p>
        </p:txBody>
      </p:sp>
      <p:sp>
        <p:nvSpPr>
          <p:cNvPr id="6" name="Tasakylkinen kolmio 8"/>
          <p:cNvSpPr>
            <a:spLocks noChangeArrowheads="1"/>
          </p:cNvSpPr>
          <p:nvPr/>
        </p:nvSpPr>
        <p:spPr bwMode="auto">
          <a:xfrm rot="18466564">
            <a:off x="4711813" y="1704307"/>
            <a:ext cx="1812507" cy="1909512"/>
          </a:xfrm>
          <a:prstGeom prst="triangle">
            <a:avLst>
              <a:gd name="adj" fmla="val 50000"/>
            </a:avLst>
          </a:prstGeom>
          <a:solidFill>
            <a:srgbClr val="008000">
              <a:alpha val="20000"/>
            </a:srgbClr>
          </a:solidFill>
          <a:ln w="19050" cmpd="sng" algn="ctr">
            <a:solidFill>
              <a:srgbClr val="050036"/>
            </a:solidFill>
            <a:prstDash val="dash"/>
            <a:round/>
            <a:headEnd/>
            <a:tailEnd/>
          </a:ln>
        </p:spPr>
        <p:txBody>
          <a:bodyPr/>
          <a:lstStyle/>
          <a:p>
            <a:pPr algn="ctr"/>
            <a:endParaRPr lang="en-US"/>
          </a:p>
        </p:txBody>
      </p:sp>
      <p:sp>
        <p:nvSpPr>
          <p:cNvPr id="7" name="Sisällön paikkamerkki 2"/>
          <p:cNvSpPr>
            <a:spLocks noGrp="1"/>
          </p:cNvSpPr>
          <p:nvPr>
            <p:ph idx="1"/>
          </p:nvPr>
        </p:nvSpPr>
        <p:spPr>
          <a:xfrm>
            <a:off x="-12518" y="1900268"/>
            <a:ext cx="3671136" cy="2601070"/>
          </a:xfrm>
        </p:spPr>
        <p:txBody>
          <a:bodyPr>
            <a:noAutofit/>
          </a:bodyPr>
          <a:lstStyle/>
          <a:p>
            <a:pPr eaLnBrk="1" hangingPunct="1">
              <a:buClr>
                <a:srgbClr val="660066"/>
              </a:buClr>
              <a:buFont typeface="Wingdings" charset="2"/>
              <a:buChar char="ü"/>
            </a:pPr>
            <a:r>
              <a:rPr lang="en-US" sz="1400" dirty="0" smtClean="0">
                <a:latin typeface="Univers LT Std 57 Cn"/>
              </a:rPr>
              <a:t>Lead keeps outside-outside angle when drive on strong side. </a:t>
            </a:r>
            <a:br>
              <a:rPr lang="en-US" sz="1400" dirty="0" smtClean="0">
                <a:latin typeface="Univers LT Std 57 Cn"/>
              </a:rPr>
            </a:br>
            <a:r>
              <a:rPr lang="ja-JP" altLang="en-US" sz="1400" dirty="0" smtClean="0">
                <a:latin typeface="Univers LT Std 57 Cn"/>
              </a:rPr>
              <a:t>ストロング・サイドのドライブで、リードは「アウトサイド・アウトサイド」のアングルをキープ</a:t>
            </a:r>
            <a:endParaRPr lang="en-US" sz="1400" dirty="0" smtClean="0">
              <a:latin typeface="Univers LT Std 57 Cn"/>
            </a:endParaRPr>
          </a:p>
          <a:p>
            <a:pPr eaLnBrk="1" hangingPunct="1">
              <a:buClr>
                <a:srgbClr val="660066"/>
              </a:buClr>
              <a:buFont typeface="Wingdings" charset="2"/>
              <a:buChar char="ü"/>
            </a:pPr>
            <a:r>
              <a:rPr lang="en-US" sz="1400" dirty="0" smtClean="0">
                <a:latin typeface="Univers LT Std 57 Cn"/>
              </a:rPr>
              <a:t>Lead has the best angle to referee defense high &amp; low.</a:t>
            </a:r>
            <a:br>
              <a:rPr lang="en-US" sz="1400" dirty="0" smtClean="0">
                <a:latin typeface="Univers LT Std 57 Cn"/>
              </a:rPr>
            </a:br>
            <a:r>
              <a:rPr lang="ja-JP" altLang="en-US" sz="1400" dirty="0" smtClean="0">
                <a:latin typeface="Univers LT Std 57 Cn"/>
              </a:rPr>
              <a:t>リードはこの時、高い位置から低い位置までくるベストなアングルを確保</a:t>
            </a:r>
            <a:endParaRPr lang="en-US" sz="1400" dirty="0" smtClean="0">
              <a:latin typeface="Univers LT Std 57 Cn"/>
            </a:endParaRPr>
          </a:p>
          <a:p>
            <a:pPr eaLnBrk="1" hangingPunct="1">
              <a:buClr>
                <a:srgbClr val="660066"/>
              </a:buClr>
              <a:buFont typeface="Wingdings" charset="2"/>
              <a:buChar char="ü"/>
            </a:pPr>
            <a:r>
              <a:rPr lang="en-US" sz="1400" dirty="0" smtClean="0">
                <a:latin typeface="Univers LT Std 57 Cn"/>
              </a:rPr>
              <a:t>Trail will follow the drive and make a cross step. </a:t>
            </a:r>
            <a:br>
              <a:rPr lang="en-US" sz="1400" dirty="0" smtClean="0">
                <a:latin typeface="Univers LT Std 57 Cn"/>
              </a:rPr>
            </a:br>
            <a:r>
              <a:rPr lang="ja-JP" altLang="en-US" sz="1400" dirty="0" smtClean="0">
                <a:latin typeface="Univers LT Std 57 Cn"/>
              </a:rPr>
              <a:t>トレイルはドライブを後ろからフォロー、クロス・ステップでアングルに対応</a:t>
            </a:r>
            <a:endParaRPr lang="en-US" sz="1400" dirty="0" smtClean="0">
              <a:latin typeface="Univers LT Std 57 Cn"/>
            </a:endParaRPr>
          </a:p>
          <a:p>
            <a:pPr lvl="1" eaLnBrk="1" hangingPunct="1"/>
            <a:endParaRPr lang="en-US" sz="2000" dirty="0" smtClean="0">
              <a:latin typeface="Univers LT Std 57 Cn"/>
            </a:endParaRPr>
          </a:p>
          <a:p>
            <a:pPr eaLnBrk="1" hangingPunct="1"/>
            <a:endParaRPr lang="en-US" sz="2000" dirty="0" smtClean="0">
              <a:latin typeface="Univers LT Std 57 Cn"/>
            </a:endParaRPr>
          </a:p>
        </p:txBody>
      </p:sp>
      <p:sp>
        <p:nvSpPr>
          <p:cNvPr id="8" name="Puolivapaa piirto 10"/>
          <p:cNvSpPr/>
          <p:nvPr/>
        </p:nvSpPr>
        <p:spPr>
          <a:xfrm rot="7380130">
            <a:off x="5543277" y="2622799"/>
            <a:ext cx="811031" cy="868184"/>
          </a:xfrm>
          <a:custGeom>
            <a:avLst/>
            <a:gdLst>
              <a:gd name="connsiteX0" fmla="*/ 0 w 1555047"/>
              <a:gd name="connsiteY0" fmla="*/ 868184 h 868184"/>
              <a:gd name="connsiteX1" fmla="*/ 777523 w 1555047"/>
              <a:gd name="connsiteY1" fmla="*/ 712688 h 868184"/>
              <a:gd name="connsiteX2" fmla="*/ 1360666 w 1555047"/>
              <a:gd name="connsiteY2" fmla="*/ 168454 h 868184"/>
              <a:gd name="connsiteX3" fmla="*/ 1555047 w 1555047"/>
              <a:gd name="connsiteY3" fmla="*/ 0 h 868184"/>
            </a:gdLst>
            <a:ahLst/>
            <a:cxnLst>
              <a:cxn ang="0">
                <a:pos x="connsiteX0" y="connsiteY0"/>
              </a:cxn>
              <a:cxn ang="0">
                <a:pos x="connsiteX1" y="connsiteY1"/>
              </a:cxn>
              <a:cxn ang="0">
                <a:pos x="connsiteX2" y="connsiteY2"/>
              </a:cxn>
              <a:cxn ang="0">
                <a:pos x="connsiteX3" y="connsiteY3"/>
              </a:cxn>
            </a:cxnLst>
            <a:rect l="l" t="t" r="r" b="b"/>
            <a:pathLst>
              <a:path w="1555047" h="868184">
                <a:moveTo>
                  <a:pt x="0" y="868184"/>
                </a:moveTo>
                <a:cubicBezTo>
                  <a:pt x="275372" y="848747"/>
                  <a:pt x="550745" y="829310"/>
                  <a:pt x="777523" y="712688"/>
                </a:cubicBezTo>
                <a:cubicBezTo>
                  <a:pt x="1004301" y="596066"/>
                  <a:pt x="1231079" y="287235"/>
                  <a:pt x="1360666" y="168454"/>
                </a:cubicBezTo>
                <a:cubicBezTo>
                  <a:pt x="1490253" y="49673"/>
                  <a:pt x="1555047" y="0"/>
                  <a:pt x="1555047" y="0"/>
                </a:cubicBezTo>
              </a:path>
            </a:pathLst>
          </a:custGeom>
          <a:noFill/>
          <a:ln w="57150" cmpd="sng">
            <a:solidFill>
              <a:srgbClr val="000000"/>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a:p>
        </p:txBody>
      </p:sp>
      <p:cxnSp>
        <p:nvCxnSpPr>
          <p:cNvPr id="9" name="Suora nuoliyhdysviiva 16"/>
          <p:cNvCxnSpPr/>
          <p:nvPr/>
        </p:nvCxnSpPr>
        <p:spPr>
          <a:xfrm flipH="1">
            <a:off x="5229598" y="2115929"/>
            <a:ext cx="295084" cy="1"/>
          </a:xfrm>
          <a:prstGeom prst="straightConnector1">
            <a:avLst/>
          </a:prstGeom>
          <a:ln w="57150" cmpd="sng">
            <a:solidFill>
              <a:srgbClr val="000000"/>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0" name="Kuva 25" descr="Cen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045863">
            <a:off x="7827965" y="2970809"/>
            <a:ext cx="421575" cy="359997"/>
          </a:xfrm>
          <a:prstGeom prst="rect">
            <a:avLst/>
          </a:prstGeom>
        </p:spPr>
      </p:pic>
      <p:pic>
        <p:nvPicPr>
          <p:cNvPr id="11" name="Kuva 28" descr="A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21011" y="2192129"/>
            <a:ext cx="288239" cy="288239"/>
          </a:xfrm>
          <a:prstGeom prst="rect">
            <a:avLst/>
          </a:prstGeom>
        </p:spPr>
      </p:pic>
      <p:pic>
        <p:nvPicPr>
          <p:cNvPr id="12" name="Kuva 29" descr="B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1406" y="2535925"/>
            <a:ext cx="288239" cy="288239"/>
          </a:xfrm>
          <a:prstGeom prst="rect">
            <a:avLst/>
          </a:prstGeom>
        </p:spPr>
      </p:pic>
      <p:pic>
        <p:nvPicPr>
          <p:cNvPr id="13"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35808" y="1995482"/>
            <a:ext cx="473442" cy="393293"/>
          </a:xfrm>
          <a:prstGeom prst="rect">
            <a:avLst/>
          </a:prstGeom>
          <a:noFill/>
          <a:ln w="9525">
            <a:noFill/>
            <a:miter lim="800000"/>
            <a:headEnd/>
            <a:tailEnd/>
          </a:ln>
        </p:spPr>
      </p:pic>
      <p:pic>
        <p:nvPicPr>
          <p:cNvPr id="14" name="Kuva 27" descr="Lea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205646">
            <a:off x="5106114" y="4162019"/>
            <a:ext cx="432000" cy="368899"/>
          </a:xfrm>
          <a:prstGeom prst="rect">
            <a:avLst/>
          </a:prstGeom>
        </p:spPr>
      </p:pic>
      <p:pic>
        <p:nvPicPr>
          <p:cNvPr id="15" name="Kuva 26" descr="Trai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8818816">
            <a:off x="4820180" y="1986059"/>
            <a:ext cx="421575" cy="359997"/>
          </a:xfrm>
          <a:prstGeom prst="rect">
            <a:avLst/>
          </a:prstGeom>
        </p:spPr>
      </p:pic>
      <p:sp>
        <p:nvSpPr>
          <p:cNvPr id="17" name="Title 1"/>
          <p:cNvSpPr txBox="1">
            <a:spLocks/>
          </p:cNvSpPr>
          <p:nvPr/>
        </p:nvSpPr>
        <p:spPr bwMode="auto">
          <a:xfrm>
            <a:off x="-263728" y="-359569"/>
            <a:ext cx="8314998" cy="719138"/>
          </a:xfrm>
          <a:prstGeom prst="rect">
            <a:avLst/>
          </a:prstGeom>
          <a:noFill/>
          <a:ln w="9525">
            <a:noFill/>
            <a:miter lim="800000"/>
            <a:headEnd/>
            <a:tailEnd/>
          </a:ln>
        </p:spPr>
        <p:txBody>
          <a:bodyPr/>
          <a:lstStyle/>
          <a:p>
            <a:r>
              <a:rPr lang="fr-CH" sz="2200" b="1" dirty="0" smtClean="0">
                <a:latin typeface="Fiba"/>
                <a:cs typeface="Fiba"/>
              </a:rPr>
              <a:t>BASIC COVERAGE</a:t>
            </a:r>
          </a:p>
          <a:p>
            <a:r>
              <a:rPr lang="fr-CH" sz="2200" b="1" dirty="0" smtClean="0">
                <a:latin typeface="Fiba"/>
                <a:cs typeface="Fiba"/>
              </a:rPr>
              <a:t>Drive to THE BASKET / STRONG SIDE</a:t>
            </a:r>
            <a:endParaRPr lang="en-US" sz="2200" b="1" dirty="0">
              <a:latin typeface="Fiba"/>
              <a:cs typeface="Fiba"/>
            </a:endParaRPr>
          </a:p>
        </p:txBody>
      </p:sp>
    </p:spTree>
    <p:extLst>
      <p:ext uri="{BB962C8B-B14F-4D97-AF65-F5344CB8AC3E}">
        <p14:creationId xmlns:p14="http://schemas.microsoft.com/office/powerpoint/2010/main" val="3646006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3"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37732" y="1052736"/>
            <a:ext cx="4816432" cy="3949024"/>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asakylkinen kolmio 8"/>
          <p:cNvSpPr>
            <a:spLocks noChangeArrowheads="1"/>
          </p:cNvSpPr>
          <p:nvPr/>
        </p:nvSpPr>
        <p:spPr bwMode="auto">
          <a:xfrm rot="13781683">
            <a:off x="5087190" y="2815546"/>
            <a:ext cx="1812507" cy="1909512"/>
          </a:xfrm>
          <a:prstGeom prst="triangle">
            <a:avLst>
              <a:gd name="adj" fmla="val 50000"/>
            </a:avLst>
          </a:prstGeom>
          <a:solidFill>
            <a:srgbClr val="0000FF">
              <a:alpha val="30196"/>
            </a:srgbClr>
          </a:solidFill>
          <a:ln w="19050" cmpd="sng" algn="ctr">
            <a:solidFill>
              <a:srgbClr val="050036"/>
            </a:solidFill>
            <a:prstDash val="dash"/>
            <a:round/>
            <a:headEnd/>
            <a:tailEnd/>
          </a:ln>
        </p:spPr>
        <p:txBody>
          <a:bodyPr/>
          <a:lstStyle/>
          <a:p>
            <a:pPr algn="ctr"/>
            <a:endParaRPr lang="en-US"/>
          </a:p>
        </p:txBody>
      </p:sp>
      <p:sp>
        <p:nvSpPr>
          <p:cNvPr id="6" name="Tasakylkinen kolmio 8"/>
          <p:cNvSpPr>
            <a:spLocks noChangeArrowheads="1"/>
          </p:cNvSpPr>
          <p:nvPr/>
        </p:nvSpPr>
        <p:spPr bwMode="auto">
          <a:xfrm rot="5212414">
            <a:off x="6408621" y="2112752"/>
            <a:ext cx="1812507" cy="1909512"/>
          </a:xfrm>
          <a:prstGeom prst="triangle">
            <a:avLst>
              <a:gd name="adj" fmla="val 50000"/>
            </a:avLst>
          </a:prstGeom>
          <a:solidFill>
            <a:srgbClr val="FF0000">
              <a:alpha val="30196"/>
            </a:srgbClr>
          </a:solidFill>
          <a:ln w="19050" cmpd="sng" algn="ctr">
            <a:solidFill>
              <a:srgbClr val="050036"/>
            </a:solidFill>
            <a:prstDash val="dash"/>
            <a:round/>
            <a:headEnd/>
            <a:tailEnd/>
          </a:ln>
        </p:spPr>
        <p:txBody>
          <a:bodyPr/>
          <a:lstStyle/>
          <a:p>
            <a:pPr algn="ctr"/>
            <a:endParaRPr lang="en-US"/>
          </a:p>
        </p:txBody>
      </p:sp>
      <p:pic>
        <p:nvPicPr>
          <p:cNvPr id="7" name="Kuva 25" descr="Cen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045863">
            <a:off x="7850767" y="2874796"/>
            <a:ext cx="421575" cy="359997"/>
          </a:xfrm>
          <a:prstGeom prst="rect">
            <a:avLst/>
          </a:prstGeom>
        </p:spPr>
      </p:pic>
      <p:pic>
        <p:nvPicPr>
          <p:cNvPr id="8" name="Kuva 28" descr="A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2113" y="2045316"/>
            <a:ext cx="288239" cy="288239"/>
          </a:xfrm>
          <a:prstGeom prst="rect">
            <a:avLst/>
          </a:prstGeom>
        </p:spPr>
      </p:pic>
      <p:pic>
        <p:nvPicPr>
          <p:cNvPr id="9" name="Kuva 29" descr="B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2508" y="2351012"/>
            <a:ext cx="288239" cy="288239"/>
          </a:xfrm>
          <a:prstGeom prst="rect">
            <a:avLst/>
          </a:prstGeom>
        </p:spPr>
      </p:pic>
      <p:pic>
        <p:nvPicPr>
          <p:cNvPr id="10"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26910" y="1848669"/>
            <a:ext cx="473442" cy="393293"/>
          </a:xfrm>
          <a:prstGeom prst="rect">
            <a:avLst/>
          </a:prstGeom>
          <a:noFill/>
          <a:ln w="9525">
            <a:noFill/>
            <a:miter lim="800000"/>
            <a:headEnd/>
            <a:tailEnd/>
          </a:ln>
        </p:spPr>
      </p:pic>
      <p:pic>
        <p:nvPicPr>
          <p:cNvPr id="11" name="Kuva 27" descr="Lea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205646">
            <a:off x="5255916" y="4066006"/>
            <a:ext cx="432000" cy="368899"/>
          </a:xfrm>
          <a:prstGeom prst="rect">
            <a:avLst/>
          </a:prstGeom>
        </p:spPr>
      </p:pic>
      <p:pic>
        <p:nvPicPr>
          <p:cNvPr id="12" name="Kuva 26" descr="Trai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8818816">
            <a:off x="4842982" y="1890046"/>
            <a:ext cx="421575" cy="359997"/>
          </a:xfrm>
          <a:prstGeom prst="rect">
            <a:avLst/>
          </a:prstGeom>
        </p:spPr>
      </p:pic>
      <p:sp>
        <p:nvSpPr>
          <p:cNvPr id="13" name="Sisällön paikkamerkki 2"/>
          <p:cNvSpPr txBox="1">
            <a:spLocks/>
          </p:cNvSpPr>
          <p:nvPr/>
        </p:nvSpPr>
        <p:spPr>
          <a:xfrm>
            <a:off x="10284" y="1540762"/>
            <a:ext cx="3671136" cy="5697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660066"/>
              </a:buClr>
              <a:buFont typeface="Wingdings" charset="2"/>
              <a:buChar char="ü"/>
            </a:pPr>
            <a:r>
              <a:rPr lang="en-US" sz="1400" dirty="0" smtClean="0">
                <a:latin typeface="Univers LT Std 57 Cn"/>
              </a:rPr>
              <a:t>Lead keeps outside-outside angle when drive through the key (strong side)</a:t>
            </a:r>
            <a:br>
              <a:rPr lang="en-US" sz="1400" dirty="0" smtClean="0">
                <a:latin typeface="Univers LT Std 57 Cn"/>
              </a:rPr>
            </a:br>
            <a:r>
              <a:rPr lang="ja-JP" altLang="en-US" sz="1400" dirty="0" smtClean="0">
                <a:latin typeface="Univers LT Std 57 Cn"/>
              </a:rPr>
              <a:t>ドライブがキーに飛び込んでくるとき、リードは「アウトサイド・アウトサイド」のアングルをキープ</a:t>
            </a:r>
            <a:endParaRPr lang="en-US" sz="1400" dirty="0" smtClean="0">
              <a:latin typeface="Univers LT Std 57 Cn"/>
            </a:endParaRPr>
          </a:p>
          <a:p>
            <a:pPr>
              <a:buClr>
                <a:srgbClr val="660066"/>
              </a:buClr>
              <a:buFont typeface="Wingdings" charset="2"/>
              <a:buChar char="ü"/>
            </a:pPr>
            <a:r>
              <a:rPr lang="en-US" sz="1400" dirty="0" smtClean="0">
                <a:latin typeface="Univers LT Std 57 Cn"/>
              </a:rPr>
              <a:t>Can adjust one step towards basket but normally not in the key area.</a:t>
            </a:r>
            <a:br>
              <a:rPr lang="en-US" sz="1400" dirty="0" smtClean="0">
                <a:latin typeface="Univers LT Std 57 Cn"/>
              </a:rPr>
            </a:br>
            <a:r>
              <a:rPr lang="ja-JP" altLang="en-US" sz="1400" dirty="0" smtClean="0">
                <a:latin typeface="Univers LT Std 57 Cn"/>
              </a:rPr>
              <a:t>必要に応じてステップを１歩、バスケット方向にポジションをアジャスト（ただし、キーエリアには入らない）</a:t>
            </a:r>
            <a:endParaRPr lang="en-US" sz="1400" dirty="0" smtClean="0">
              <a:latin typeface="Univers LT Std 57 Cn"/>
            </a:endParaRPr>
          </a:p>
          <a:p>
            <a:pPr>
              <a:buClr>
                <a:srgbClr val="660066"/>
              </a:buClr>
              <a:buFont typeface="Wingdings" charset="2"/>
              <a:buChar char="ü"/>
            </a:pPr>
            <a:r>
              <a:rPr lang="en-US" sz="1400" dirty="0" smtClean="0">
                <a:latin typeface="Univers LT Std 57 Cn"/>
              </a:rPr>
              <a:t>Center has to be ready to referee if there is a contact from his side.</a:t>
            </a:r>
            <a:br>
              <a:rPr lang="en-US" sz="1400" dirty="0" smtClean="0">
                <a:latin typeface="Univers LT Std 57 Cn"/>
              </a:rPr>
            </a:br>
            <a:r>
              <a:rPr lang="ja-JP" altLang="en-US" sz="1400" dirty="0" smtClean="0">
                <a:latin typeface="Univers LT Std 57 Cn"/>
              </a:rPr>
              <a:t>センターはセンターのサイドから起きる接触に対してレフェリーをする準備</a:t>
            </a:r>
            <a:endParaRPr lang="en-US" sz="1400" dirty="0" smtClean="0">
              <a:latin typeface="Univers LT Std 57 Cn"/>
            </a:endParaRPr>
          </a:p>
          <a:p>
            <a:pPr lvl="1">
              <a:buClr>
                <a:srgbClr val="660066"/>
              </a:buClr>
              <a:buFont typeface="Wingdings" charset="2"/>
              <a:buChar char="ü"/>
            </a:pPr>
            <a:endParaRPr lang="en-US" sz="1400" dirty="0" smtClean="0">
              <a:latin typeface="Univers LT Std 57 Cn"/>
            </a:endParaRPr>
          </a:p>
          <a:p>
            <a:pPr>
              <a:buClr>
                <a:srgbClr val="660066"/>
              </a:buClr>
              <a:buFont typeface="Wingdings" charset="2"/>
              <a:buChar char="ü"/>
            </a:pPr>
            <a:endParaRPr lang="en-US" sz="1400" dirty="0">
              <a:latin typeface="Univers LT Std 57 Cn"/>
            </a:endParaRPr>
          </a:p>
        </p:txBody>
      </p:sp>
      <p:sp>
        <p:nvSpPr>
          <p:cNvPr id="14" name="Puolivapaa piirto 18"/>
          <p:cNvSpPr/>
          <p:nvPr/>
        </p:nvSpPr>
        <p:spPr>
          <a:xfrm rot="6400585">
            <a:off x="5888310" y="3025565"/>
            <a:ext cx="1115395" cy="330632"/>
          </a:xfrm>
          <a:custGeom>
            <a:avLst/>
            <a:gdLst>
              <a:gd name="connsiteX0" fmla="*/ 0 w 1555047"/>
              <a:gd name="connsiteY0" fmla="*/ 868184 h 868184"/>
              <a:gd name="connsiteX1" fmla="*/ 777523 w 1555047"/>
              <a:gd name="connsiteY1" fmla="*/ 712688 h 868184"/>
              <a:gd name="connsiteX2" fmla="*/ 1360666 w 1555047"/>
              <a:gd name="connsiteY2" fmla="*/ 168454 h 868184"/>
              <a:gd name="connsiteX3" fmla="*/ 1555047 w 1555047"/>
              <a:gd name="connsiteY3" fmla="*/ 0 h 868184"/>
            </a:gdLst>
            <a:ahLst/>
            <a:cxnLst>
              <a:cxn ang="0">
                <a:pos x="connsiteX0" y="connsiteY0"/>
              </a:cxn>
              <a:cxn ang="0">
                <a:pos x="connsiteX1" y="connsiteY1"/>
              </a:cxn>
              <a:cxn ang="0">
                <a:pos x="connsiteX2" y="connsiteY2"/>
              </a:cxn>
              <a:cxn ang="0">
                <a:pos x="connsiteX3" y="connsiteY3"/>
              </a:cxn>
            </a:cxnLst>
            <a:rect l="l" t="t" r="r" b="b"/>
            <a:pathLst>
              <a:path w="1555047" h="868184">
                <a:moveTo>
                  <a:pt x="0" y="868184"/>
                </a:moveTo>
                <a:cubicBezTo>
                  <a:pt x="275372" y="848747"/>
                  <a:pt x="550745" y="829310"/>
                  <a:pt x="777523" y="712688"/>
                </a:cubicBezTo>
                <a:cubicBezTo>
                  <a:pt x="1004301" y="596066"/>
                  <a:pt x="1231079" y="287235"/>
                  <a:pt x="1360666" y="168454"/>
                </a:cubicBezTo>
                <a:cubicBezTo>
                  <a:pt x="1490253" y="49673"/>
                  <a:pt x="1555047" y="0"/>
                  <a:pt x="1555047" y="0"/>
                </a:cubicBezTo>
              </a:path>
            </a:pathLst>
          </a:custGeom>
          <a:noFill/>
          <a:ln w="57150" cmpd="sng">
            <a:solidFill>
              <a:schemeClr val="tx1"/>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a:p>
        </p:txBody>
      </p:sp>
      <p:sp>
        <p:nvSpPr>
          <p:cNvPr id="16" name="Title 1"/>
          <p:cNvSpPr txBox="1">
            <a:spLocks/>
          </p:cNvSpPr>
          <p:nvPr/>
        </p:nvSpPr>
        <p:spPr bwMode="auto">
          <a:xfrm>
            <a:off x="-452993" y="-315994"/>
            <a:ext cx="8314998" cy="719138"/>
          </a:xfrm>
          <a:prstGeom prst="rect">
            <a:avLst/>
          </a:prstGeom>
          <a:noFill/>
          <a:ln w="9525">
            <a:noFill/>
            <a:miter lim="800000"/>
            <a:headEnd/>
            <a:tailEnd/>
          </a:ln>
        </p:spPr>
        <p:txBody>
          <a:bodyPr/>
          <a:lstStyle/>
          <a:p>
            <a:r>
              <a:rPr lang="fr-CH" sz="2400" b="1" dirty="0" smtClean="0">
                <a:latin typeface="Fiba"/>
                <a:cs typeface="Fiba"/>
              </a:rPr>
              <a:t>BASIC COVERAGE</a:t>
            </a:r>
          </a:p>
          <a:p>
            <a:r>
              <a:rPr lang="fr-CH" sz="2400" b="1" dirty="0" smtClean="0">
                <a:latin typeface="Fiba"/>
                <a:cs typeface="Fiba"/>
              </a:rPr>
              <a:t>Drive to THE KEY / STRONG SIDE</a:t>
            </a:r>
            <a:endParaRPr lang="en-US" sz="2400" b="1" dirty="0">
              <a:latin typeface="Fiba"/>
              <a:cs typeface="Fiba"/>
            </a:endParaRPr>
          </a:p>
        </p:txBody>
      </p:sp>
    </p:spTree>
    <p:extLst>
      <p:ext uri="{BB962C8B-B14F-4D97-AF65-F5344CB8AC3E}">
        <p14:creationId xmlns:p14="http://schemas.microsoft.com/office/powerpoint/2010/main" val="911140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3"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3613" y="982251"/>
            <a:ext cx="4816432" cy="3949024"/>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asakylkinen kolmio 8"/>
          <p:cNvSpPr>
            <a:spLocks noChangeArrowheads="1"/>
          </p:cNvSpPr>
          <p:nvPr/>
        </p:nvSpPr>
        <p:spPr bwMode="auto">
          <a:xfrm rot="3813254">
            <a:off x="6264502" y="2194667"/>
            <a:ext cx="1812507" cy="1909512"/>
          </a:xfrm>
          <a:prstGeom prst="triangle">
            <a:avLst>
              <a:gd name="adj" fmla="val 50000"/>
            </a:avLst>
          </a:prstGeom>
          <a:solidFill>
            <a:srgbClr val="FF0000">
              <a:alpha val="30196"/>
            </a:srgbClr>
          </a:solidFill>
          <a:ln w="19050" cmpd="sng" algn="ctr">
            <a:solidFill>
              <a:srgbClr val="050036"/>
            </a:solidFill>
            <a:prstDash val="dash"/>
            <a:round/>
            <a:headEnd/>
            <a:tailEnd/>
          </a:ln>
        </p:spPr>
        <p:txBody>
          <a:bodyPr/>
          <a:lstStyle/>
          <a:p>
            <a:pPr algn="ctr"/>
            <a:endParaRPr lang="en-US"/>
          </a:p>
        </p:txBody>
      </p:sp>
      <p:pic>
        <p:nvPicPr>
          <p:cNvPr id="6" name="Kuva 25" descr="Cen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614926">
            <a:off x="7706648" y="2651911"/>
            <a:ext cx="421575" cy="359997"/>
          </a:xfrm>
          <a:prstGeom prst="rect">
            <a:avLst/>
          </a:prstGeom>
        </p:spPr>
      </p:pic>
      <p:pic>
        <p:nvPicPr>
          <p:cNvPr id="7" name="Kuva 28" descr="A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994" y="1974831"/>
            <a:ext cx="288239" cy="288239"/>
          </a:xfrm>
          <a:prstGeom prst="rect">
            <a:avLst/>
          </a:prstGeom>
        </p:spPr>
      </p:pic>
      <p:pic>
        <p:nvPicPr>
          <p:cNvPr id="8" name="Kuva 29" descr="B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8389" y="2280527"/>
            <a:ext cx="288239" cy="288239"/>
          </a:xfrm>
          <a:prstGeom prst="rect">
            <a:avLst/>
          </a:prstGeom>
        </p:spPr>
      </p:pic>
      <p:pic>
        <p:nvPicPr>
          <p:cNvPr id="9"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82791" y="1778184"/>
            <a:ext cx="473442" cy="393293"/>
          </a:xfrm>
          <a:prstGeom prst="rect">
            <a:avLst/>
          </a:prstGeom>
          <a:noFill/>
          <a:ln w="9525">
            <a:noFill/>
            <a:miter lim="800000"/>
            <a:headEnd/>
            <a:tailEnd/>
          </a:ln>
        </p:spPr>
      </p:pic>
      <p:pic>
        <p:nvPicPr>
          <p:cNvPr id="10" name="Kuva 27" descr="Lea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205646">
            <a:off x="5111797" y="3995521"/>
            <a:ext cx="432000" cy="368899"/>
          </a:xfrm>
          <a:prstGeom prst="rect">
            <a:avLst/>
          </a:prstGeom>
        </p:spPr>
      </p:pic>
      <p:pic>
        <p:nvPicPr>
          <p:cNvPr id="11" name="Kuva 26" descr="Trai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8818816">
            <a:off x="4698863" y="1819561"/>
            <a:ext cx="421575" cy="359997"/>
          </a:xfrm>
          <a:prstGeom prst="rect">
            <a:avLst/>
          </a:prstGeom>
        </p:spPr>
      </p:pic>
      <p:sp>
        <p:nvSpPr>
          <p:cNvPr id="12" name="Sisällön paikkamerkki 2"/>
          <p:cNvSpPr txBox="1">
            <a:spLocks/>
          </p:cNvSpPr>
          <p:nvPr/>
        </p:nvSpPr>
        <p:spPr>
          <a:xfrm>
            <a:off x="70790" y="1644061"/>
            <a:ext cx="3656175" cy="5697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660066"/>
              </a:buClr>
              <a:buFont typeface="Wingdings" charset="2"/>
              <a:buChar char="ü"/>
            </a:pPr>
            <a:r>
              <a:rPr lang="en-US" sz="1400" dirty="0" smtClean="0">
                <a:latin typeface="Univers LT Std 57 Cn"/>
              </a:rPr>
              <a:t>If drives comes through the key from weak side, Center has the primary.</a:t>
            </a:r>
            <a:br>
              <a:rPr lang="en-US" sz="1400" dirty="0" smtClean="0">
                <a:latin typeface="Univers LT Std 57 Cn"/>
              </a:rPr>
            </a:br>
            <a:r>
              <a:rPr lang="ja-JP" altLang="en-US" sz="1400" dirty="0" smtClean="0">
                <a:latin typeface="Univers LT Std 57 Cn"/>
              </a:rPr>
              <a:t>ドライブがウィークサイドのキーに入ってくるドライブに対しては、</a:t>
            </a:r>
            <a:r>
              <a:rPr lang="en-US" altLang="ja-JP" sz="1400" dirty="0" smtClean="0">
                <a:latin typeface="Univers LT Std 57 Cn"/>
              </a:rPr>
              <a:t>C</a:t>
            </a:r>
            <a:r>
              <a:rPr lang="ja-JP" altLang="en-US" sz="1400" dirty="0" smtClean="0">
                <a:latin typeface="Univers LT Std 57 Cn"/>
              </a:rPr>
              <a:t>のプライマリ</a:t>
            </a:r>
            <a:endParaRPr lang="en-US" sz="1400" dirty="0" smtClean="0">
              <a:latin typeface="Univers LT Std 57 Cn"/>
            </a:endParaRPr>
          </a:p>
          <a:p>
            <a:pPr>
              <a:buClr>
                <a:srgbClr val="660066"/>
              </a:buClr>
              <a:buFont typeface="Wingdings" charset="2"/>
              <a:buChar char="ü"/>
            </a:pPr>
            <a:r>
              <a:rPr lang="en-US" sz="1400" dirty="0" smtClean="0">
                <a:latin typeface="Univers LT Std 57 Cn"/>
              </a:rPr>
              <a:t>He needs to adjust position (before drive – read the play) one-two steps to the court.</a:t>
            </a:r>
            <a:br>
              <a:rPr lang="en-US" sz="1400" dirty="0" smtClean="0">
                <a:latin typeface="Univers LT Std 57 Cn"/>
              </a:rPr>
            </a:br>
            <a:r>
              <a:rPr lang="en-US" altLang="ja-JP" sz="1400" dirty="0" smtClean="0">
                <a:latin typeface="Univers LT Std 57 Cn"/>
              </a:rPr>
              <a:t>C</a:t>
            </a:r>
            <a:r>
              <a:rPr lang="ja-JP" altLang="en-US" sz="1400" dirty="0" smtClean="0">
                <a:latin typeface="Univers LT Std 57 Cn"/>
              </a:rPr>
              <a:t>はドライブが始まる前にドライブを予測してポジション・アジャストし、コート内に１，２歩入る</a:t>
            </a:r>
            <a:endParaRPr lang="en-US" sz="1400" dirty="0" smtClean="0">
              <a:latin typeface="Univers LT Std 57 Cn"/>
            </a:endParaRPr>
          </a:p>
          <a:p>
            <a:pPr>
              <a:buClr>
                <a:srgbClr val="660066"/>
              </a:buClr>
              <a:buFont typeface="Wingdings" charset="2"/>
              <a:buChar char="ü"/>
            </a:pPr>
            <a:r>
              <a:rPr lang="en-US" sz="1400" dirty="0" smtClean="0">
                <a:latin typeface="Univers LT Std 57 Cn"/>
              </a:rPr>
              <a:t>Normally this play is not for the Lead (no cross call), only if contact is low (hacking) and from Lead side.</a:t>
            </a:r>
            <a:br>
              <a:rPr lang="en-US" sz="1400" dirty="0" smtClean="0">
                <a:latin typeface="Univers LT Std 57 Cn"/>
              </a:rPr>
            </a:br>
            <a:r>
              <a:rPr lang="ja-JP" altLang="en-US" sz="1400" dirty="0" smtClean="0">
                <a:latin typeface="Univers LT Std 57 Cn"/>
              </a:rPr>
              <a:t>おきた接触がハッキングなどのリードからのアングルではない限り、通常これは</a:t>
            </a:r>
            <a:r>
              <a:rPr lang="en-US" altLang="ja-JP" sz="1400" dirty="0" smtClean="0">
                <a:latin typeface="Univers LT Std 57 Cn"/>
              </a:rPr>
              <a:t>C</a:t>
            </a:r>
            <a:r>
              <a:rPr lang="ja-JP" altLang="en-US" sz="1400" dirty="0" smtClean="0">
                <a:latin typeface="Univers LT Std 57 Cn"/>
              </a:rPr>
              <a:t>のプライマリでリードのプライマリではない</a:t>
            </a:r>
            <a:endParaRPr lang="en-US" sz="1400" dirty="0" smtClean="0">
              <a:latin typeface="Univers LT Std 57 Cn"/>
            </a:endParaRPr>
          </a:p>
          <a:p>
            <a:pPr marL="0" indent="0">
              <a:buFont typeface="Arial"/>
              <a:buNone/>
            </a:pPr>
            <a:endParaRPr lang="en-US" sz="1400" b="1" dirty="0" smtClean="0">
              <a:latin typeface="Univers LT Std 57 Cn"/>
            </a:endParaRPr>
          </a:p>
          <a:p>
            <a:pPr lvl="1"/>
            <a:endParaRPr lang="en-US" sz="1400" dirty="0" smtClean="0">
              <a:latin typeface="Univers LT Std 57 Cn"/>
            </a:endParaRPr>
          </a:p>
          <a:p>
            <a:endParaRPr lang="en-US" sz="1400" dirty="0">
              <a:latin typeface="Univers LT Std 57 Cn"/>
            </a:endParaRPr>
          </a:p>
        </p:txBody>
      </p:sp>
      <p:sp>
        <p:nvSpPr>
          <p:cNvPr id="13" name="Puolivapaa piirto 15"/>
          <p:cNvSpPr/>
          <p:nvPr/>
        </p:nvSpPr>
        <p:spPr>
          <a:xfrm rot="4125265" flipV="1">
            <a:off x="5920378" y="2676038"/>
            <a:ext cx="1176366" cy="543372"/>
          </a:xfrm>
          <a:custGeom>
            <a:avLst/>
            <a:gdLst>
              <a:gd name="connsiteX0" fmla="*/ 0 w 1555047"/>
              <a:gd name="connsiteY0" fmla="*/ 868184 h 868184"/>
              <a:gd name="connsiteX1" fmla="*/ 777523 w 1555047"/>
              <a:gd name="connsiteY1" fmla="*/ 712688 h 868184"/>
              <a:gd name="connsiteX2" fmla="*/ 1360666 w 1555047"/>
              <a:gd name="connsiteY2" fmla="*/ 168454 h 868184"/>
              <a:gd name="connsiteX3" fmla="*/ 1555047 w 1555047"/>
              <a:gd name="connsiteY3" fmla="*/ 0 h 868184"/>
            </a:gdLst>
            <a:ahLst/>
            <a:cxnLst>
              <a:cxn ang="0">
                <a:pos x="connsiteX0" y="connsiteY0"/>
              </a:cxn>
              <a:cxn ang="0">
                <a:pos x="connsiteX1" y="connsiteY1"/>
              </a:cxn>
              <a:cxn ang="0">
                <a:pos x="connsiteX2" y="connsiteY2"/>
              </a:cxn>
              <a:cxn ang="0">
                <a:pos x="connsiteX3" y="connsiteY3"/>
              </a:cxn>
            </a:cxnLst>
            <a:rect l="l" t="t" r="r" b="b"/>
            <a:pathLst>
              <a:path w="1555047" h="868184">
                <a:moveTo>
                  <a:pt x="0" y="868184"/>
                </a:moveTo>
                <a:cubicBezTo>
                  <a:pt x="275372" y="848747"/>
                  <a:pt x="550745" y="829310"/>
                  <a:pt x="777523" y="712688"/>
                </a:cubicBezTo>
                <a:cubicBezTo>
                  <a:pt x="1004301" y="596066"/>
                  <a:pt x="1231079" y="287235"/>
                  <a:pt x="1360666" y="168454"/>
                </a:cubicBezTo>
                <a:cubicBezTo>
                  <a:pt x="1490253" y="49673"/>
                  <a:pt x="1555047" y="0"/>
                  <a:pt x="1555047" y="0"/>
                </a:cubicBezTo>
              </a:path>
            </a:pathLst>
          </a:custGeom>
          <a:noFill/>
          <a:ln w="57150" cmpd="sng">
            <a:solidFill>
              <a:srgbClr val="00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a:p>
        </p:txBody>
      </p:sp>
      <p:cxnSp>
        <p:nvCxnSpPr>
          <p:cNvPr id="14" name="Suora nuoliyhdysviiva 16"/>
          <p:cNvCxnSpPr/>
          <p:nvPr/>
        </p:nvCxnSpPr>
        <p:spPr>
          <a:xfrm>
            <a:off x="7702770" y="2492566"/>
            <a:ext cx="135386" cy="267821"/>
          </a:xfrm>
          <a:prstGeom prst="straightConnector1">
            <a:avLst/>
          </a:prstGeom>
          <a:ln w="57150" cmpd="sng">
            <a:solidFill>
              <a:srgbClr val="000000"/>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p:nvSpPr>
        <p:spPr bwMode="auto">
          <a:xfrm>
            <a:off x="-313189" y="-326231"/>
            <a:ext cx="8314998" cy="719138"/>
          </a:xfrm>
          <a:prstGeom prst="rect">
            <a:avLst/>
          </a:prstGeom>
          <a:noFill/>
          <a:ln w="9525">
            <a:noFill/>
            <a:miter lim="800000"/>
            <a:headEnd/>
            <a:tailEnd/>
          </a:ln>
        </p:spPr>
        <p:txBody>
          <a:bodyPr/>
          <a:lstStyle/>
          <a:p>
            <a:r>
              <a:rPr lang="fr-CH" sz="2200" b="1" dirty="0" smtClean="0">
                <a:latin typeface="Fiba"/>
                <a:cs typeface="Fiba"/>
              </a:rPr>
              <a:t>BASIC COVERAGE</a:t>
            </a:r>
          </a:p>
          <a:p>
            <a:r>
              <a:rPr lang="fr-CH" sz="2200" b="1" dirty="0" smtClean="0">
                <a:latin typeface="Fiba"/>
                <a:cs typeface="Fiba"/>
              </a:rPr>
              <a:t>Drive to THE KEY / WEAK SIDE</a:t>
            </a:r>
            <a:endParaRPr lang="en-US" sz="2200" b="1" dirty="0">
              <a:latin typeface="Fiba"/>
              <a:cs typeface="Fiba"/>
            </a:endParaRPr>
          </a:p>
        </p:txBody>
      </p:sp>
    </p:spTree>
    <p:extLst>
      <p:ext uri="{BB962C8B-B14F-4D97-AF65-F5344CB8AC3E}">
        <p14:creationId xmlns:p14="http://schemas.microsoft.com/office/powerpoint/2010/main" val="2798151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442" y="-96851"/>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Kuva 2"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076246">
            <a:off x="7857210" y="1280745"/>
            <a:ext cx="337258" cy="287996"/>
          </a:xfrm>
          <a:prstGeom prst="rect">
            <a:avLst/>
          </a:prstGeom>
        </p:spPr>
      </p:pic>
      <p:pic>
        <p:nvPicPr>
          <p:cNvPr id="6" name="Kuva 3"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525143">
            <a:off x="944113" y="1160767"/>
            <a:ext cx="337257" cy="287995"/>
          </a:xfrm>
          <a:prstGeom prst="rect">
            <a:avLst/>
          </a:prstGeom>
        </p:spPr>
      </p:pic>
      <p:pic>
        <p:nvPicPr>
          <p:cNvPr id="7" name="Kuva 4" descr="Cente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81483">
            <a:off x="2294158" y="3544151"/>
            <a:ext cx="337258" cy="287996"/>
          </a:xfrm>
          <a:prstGeom prst="rect">
            <a:avLst/>
          </a:prstGeom>
        </p:spPr>
      </p:pic>
      <p:pic>
        <p:nvPicPr>
          <p:cNvPr id="8" name="Kuva 5" descr="A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03454" y="2183770"/>
            <a:ext cx="252238" cy="252238"/>
          </a:xfrm>
          <a:prstGeom prst="rect">
            <a:avLst/>
          </a:prstGeom>
        </p:spPr>
      </p:pic>
      <p:pic>
        <p:nvPicPr>
          <p:cNvPr id="9" name="Kuva 6" descr="A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3083" y="2489070"/>
            <a:ext cx="252238" cy="252238"/>
          </a:xfrm>
          <a:prstGeom prst="rect">
            <a:avLst/>
          </a:prstGeom>
        </p:spPr>
      </p:pic>
      <p:pic>
        <p:nvPicPr>
          <p:cNvPr id="10" name="Picture 12" descr="pilot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31967" y="2436008"/>
            <a:ext cx="338365" cy="323997"/>
          </a:xfrm>
          <a:prstGeom prst="rect">
            <a:avLst/>
          </a:prstGeom>
          <a:noFill/>
          <a:ln w="9525">
            <a:noFill/>
            <a:miter lim="800000"/>
            <a:headEnd/>
            <a:tailEnd/>
          </a:ln>
        </p:spPr>
      </p:pic>
      <p:pic>
        <p:nvPicPr>
          <p:cNvPr id="11" name="Kuva 7" descr="A4.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4089" y="1854707"/>
            <a:ext cx="252238" cy="252238"/>
          </a:xfrm>
          <a:prstGeom prst="rect">
            <a:avLst/>
          </a:prstGeom>
        </p:spPr>
      </p:pic>
      <p:pic>
        <p:nvPicPr>
          <p:cNvPr id="12" name="Kuva 9" descr="A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37448" y="3006686"/>
            <a:ext cx="252238" cy="252238"/>
          </a:xfrm>
          <a:prstGeom prst="rect">
            <a:avLst/>
          </a:prstGeom>
        </p:spPr>
      </p:pic>
      <p:pic>
        <p:nvPicPr>
          <p:cNvPr id="13" name="Kuva 11" descr="A5.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85210" y="1574704"/>
            <a:ext cx="252238" cy="252238"/>
          </a:xfrm>
          <a:prstGeom prst="rect">
            <a:avLst/>
          </a:prstGeom>
        </p:spPr>
      </p:pic>
      <p:pic>
        <p:nvPicPr>
          <p:cNvPr id="14" name="Kuva 12" descr="B1.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45329" y="2668251"/>
            <a:ext cx="252238" cy="252238"/>
          </a:xfrm>
          <a:prstGeom prst="rect">
            <a:avLst/>
          </a:prstGeom>
        </p:spPr>
      </p:pic>
      <p:pic>
        <p:nvPicPr>
          <p:cNvPr id="15" name="Kuva 13" descr="B5.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06406" y="2336420"/>
            <a:ext cx="252238" cy="252238"/>
          </a:xfrm>
          <a:prstGeom prst="rect">
            <a:avLst/>
          </a:prstGeom>
        </p:spPr>
      </p:pic>
      <p:pic>
        <p:nvPicPr>
          <p:cNvPr id="16" name="Kuva 14" descr="B3.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12429" y="1536332"/>
            <a:ext cx="252238" cy="252238"/>
          </a:xfrm>
          <a:prstGeom prst="rect">
            <a:avLst/>
          </a:prstGeom>
        </p:spPr>
      </p:pic>
      <p:pic>
        <p:nvPicPr>
          <p:cNvPr id="17" name="Kuva 15" descr="B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88903" y="3179801"/>
            <a:ext cx="252238" cy="252238"/>
          </a:xfrm>
          <a:prstGeom prst="rect">
            <a:avLst/>
          </a:prstGeom>
        </p:spPr>
      </p:pic>
      <p:pic>
        <p:nvPicPr>
          <p:cNvPr id="18" name="Kuva 16" descr="B4.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008740" y="1424743"/>
            <a:ext cx="252238" cy="252238"/>
          </a:xfrm>
          <a:prstGeom prst="rect">
            <a:avLst/>
          </a:prstGeom>
        </p:spPr>
      </p:pic>
      <p:cxnSp>
        <p:nvCxnSpPr>
          <p:cNvPr id="19" name="Suora nuoliyhdysviiva 30"/>
          <p:cNvCxnSpPr>
            <a:cxnSpLocks noChangeShapeType="1"/>
          </p:cNvCxnSpPr>
          <p:nvPr/>
        </p:nvCxnSpPr>
        <p:spPr bwMode="auto">
          <a:xfrm flipH="1" flipV="1">
            <a:off x="2159202" y="2920489"/>
            <a:ext cx="303586" cy="581214"/>
          </a:xfrm>
          <a:prstGeom prst="straightConnector1">
            <a:avLst/>
          </a:prstGeom>
          <a:noFill/>
          <a:ln w="38100" cmpd="sng" algn="ctr">
            <a:solidFill>
              <a:srgbClr val="FF0000"/>
            </a:solidFill>
            <a:prstDash val="solid"/>
            <a:round/>
            <a:headEnd type="none"/>
            <a:tailEnd type="triangle" w="med" len="med"/>
          </a:ln>
        </p:spPr>
      </p:cxnSp>
      <p:pic>
        <p:nvPicPr>
          <p:cNvPr id="20" name="Kuva 21" descr="Center.png"/>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21381483">
            <a:off x="6505135" y="3512123"/>
            <a:ext cx="337258" cy="287996"/>
          </a:xfrm>
          <a:prstGeom prst="rect">
            <a:avLst/>
          </a:prstGeom>
        </p:spPr>
      </p:pic>
      <p:pic>
        <p:nvPicPr>
          <p:cNvPr id="21" name="Kuva 22" descr="Trail.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7383929">
            <a:off x="4753654" y="1298570"/>
            <a:ext cx="337258" cy="287996"/>
          </a:xfrm>
          <a:prstGeom prst="rect">
            <a:avLst/>
          </a:prstGeom>
        </p:spPr>
      </p:pic>
      <p:cxnSp>
        <p:nvCxnSpPr>
          <p:cNvPr id="22" name="Suora nuoliyhdysviiva 30"/>
          <p:cNvCxnSpPr>
            <a:cxnSpLocks noChangeShapeType="1"/>
          </p:cNvCxnSpPr>
          <p:nvPr/>
        </p:nvCxnSpPr>
        <p:spPr bwMode="auto">
          <a:xfrm>
            <a:off x="1222850" y="1536333"/>
            <a:ext cx="583556" cy="773556"/>
          </a:xfrm>
          <a:prstGeom prst="straightConnector1">
            <a:avLst/>
          </a:prstGeom>
          <a:noFill/>
          <a:ln w="38100" cmpd="sng" algn="ctr">
            <a:solidFill>
              <a:srgbClr val="0070C0"/>
            </a:solidFill>
            <a:prstDash val="solid"/>
            <a:round/>
            <a:headEnd type="none"/>
            <a:tailEnd type="triangle" w="med" len="med"/>
          </a:ln>
        </p:spPr>
      </p:cxnSp>
      <p:cxnSp>
        <p:nvCxnSpPr>
          <p:cNvPr id="23" name="Suora nuoliyhdysviiva 30"/>
          <p:cNvCxnSpPr>
            <a:cxnSpLocks noChangeShapeType="1"/>
          </p:cNvCxnSpPr>
          <p:nvPr/>
        </p:nvCxnSpPr>
        <p:spPr bwMode="auto">
          <a:xfrm flipH="1" flipV="1">
            <a:off x="2730688" y="3688149"/>
            <a:ext cx="3554728" cy="23331"/>
          </a:xfrm>
          <a:prstGeom prst="straightConnector1">
            <a:avLst/>
          </a:prstGeom>
          <a:noFill/>
          <a:ln w="38100" cmpd="sng" algn="ctr">
            <a:solidFill>
              <a:srgbClr val="FF0000"/>
            </a:solidFill>
            <a:prstDash val="dash"/>
            <a:round/>
            <a:headEnd type="none"/>
            <a:tailEnd type="triangle" w="med" len="med"/>
          </a:ln>
        </p:spPr>
      </p:cxnSp>
      <p:cxnSp>
        <p:nvCxnSpPr>
          <p:cNvPr id="24" name="Suora nuoliyhdysviiva 30"/>
          <p:cNvCxnSpPr>
            <a:cxnSpLocks noChangeShapeType="1"/>
          </p:cNvCxnSpPr>
          <p:nvPr/>
        </p:nvCxnSpPr>
        <p:spPr bwMode="auto">
          <a:xfrm flipH="1">
            <a:off x="1514629" y="1383682"/>
            <a:ext cx="3194973" cy="23039"/>
          </a:xfrm>
          <a:prstGeom prst="straightConnector1">
            <a:avLst/>
          </a:prstGeom>
          <a:noFill/>
          <a:ln w="38100" cmpd="sng" algn="ctr">
            <a:solidFill>
              <a:srgbClr val="0070C0"/>
            </a:solidFill>
            <a:prstDash val="dash"/>
            <a:round/>
            <a:headEnd type="none"/>
            <a:tailEnd type="triangle" w="med" len="med"/>
          </a:ln>
        </p:spPr>
      </p:cxnSp>
      <p:sp>
        <p:nvSpPr>
          <p:cNvPr id="26" name="Tekstiruutu 1"/>
          <p:cNvSpPr txBox="1"/>
          <p:nvPr/>
        </p:nvSpPr>
        <p:spPr>
          <a:xfrm>
            <a:off x="39846" y="4546503"/>
            <a:ext cx="9062720" cy="1384995"/>
          </a:xfrm>
          <a:prstGeom prst="rect">
            <a:avLst/>
          </a:prstGeom>
          <a:noFill/>
        </p:spPr>
        <p:txBody>
          <a:bodyPr wrap="square" rtlCol="0">
            <a:spAutoFit/>
          </a:bodyPr>
          <a:lstStyle/>
          <a:p>
            <a:pPr marL="342900" indent="-342900">
              <a:buFont typeface="Arial" charset="0"/>
              <a:buChar char="•"/>
            </a:pPr>
            <a:r>
              <a:rPr lang="fi-FI" sz="1400" dirty="0" smtClean="0"/>
              <a:t>C has to run fast in every fast break. </a:t>
            </a:r>
            <a:br>
              <a:rPr lang="fi-FI" sz="1400" dirty="0" smtClean="0"/>
            </a:br>
            <a:r>
              <a:rPr lang="en-US" altLang="ja-JP" sz="1400" dirty="0" smtClean="0"/>
              <a:t>C</a:t>
            </a:r>
            <a:r>
              <a:rPr lang="ja-JP" altLang="en-US" sz="1400" dirty="0" smtClean="0"/>
              <a:t>はどのファスト・ブレイク時も常に「</a:t>
            </a:r>
            <a:r>
              <a:rPr lang="en-US" altLang="ja-JP" sz="1400" dirty="0" smtClean="0"/>
              <a:t>Run</a:t>
            </a:r>
            <a:r>
              <a:rPr lang="ja-JP" altLang="en-US" sz="1400" dirty="0" smtClean="0"/>
              <a:t>（走る）」こと</a:t>
            </a:r>
            <a:endParaRPr lang="fi-FI" sz="1400" dirty="0" smtClean="0"/>
          </a:p>
          <a:p>
            <a:pPr marL="342900" indent="-342900">
              <a:buFont typeface="Arial" charset="0"/>
              <a:buChar char="•"/>
            </a:pPr>
            <a:r>
              <a:rPr lang="fi-FI" sz="1400" dirty="0" smtClean="0"/>
              <a:t>Important:  Both L &amp; C are able to have stationary position to referee when the play starts, it is normally a dual coverage. </a:t>
            </a:r>
            <a:br>
              <a:rPr lang="fi-FI" sz="1400" dirty="0" smtClean="0"/>
            </a:br>
            <a:r>
              <a:rPr lang="ja-JP" altLang="en-US" sz="1400" dirty="0" smtClean="0"/>
              <a:t>重要なポイントとして、このケースは</a:t>
            </a:r>
            <a:r>
              <a:rPr lang="en-US" altLang="ja-JP" sz="1400" dirty="0" smtClean="0"/>
              <a:t>L</a:t>
            </a:r>
            <a:r>
              <a:rPr lang="ja-JP" altLang="en-US" sz="1400" dirty="0" smtClean="0"/>
              <a:t>＆</a:t>
            </a:r>
            <a:r>
              <a:rPr lang="en-US" altLang="ja-JP" sz="1400" dirty="0" smtClean="0"/>
              <a:t>C</a:t>
            </a:r>
            <a:r>
              <a:rPr lang="ja-JP" altLang="en-US" sz="1400" dirty="0" smtClean="0"/>
              <a:t>のデュアルカバレージであること。プレイがスタートするときには</a:t>
            </a:r>
            <a:r>
              <a:rPr lang="en-US" altLang="ja-JP" sz="1400" dirty="0" smtClean="0"/>
              <a:t>L&amp;C</a:t>
            </a:r>
            <a:r>
              <a:rPr lang="ja-JP" altLang="en-US" sz="1400" dirty="0" smtClean="0"/>
              <a:t>両方ともがステーショナリーから判定</a:t>
            </a:r>
            <a:endParaRPr lang="fi-FI" sz="1400" dirty="0"/>
          </a:p>
        </p:txBody>
      </p:sp>
      <p:sp>
        <p:nvSpPr>
          <p:cNvPr id="28" name="Title 1"/>
          <p:cNvSpPr txBox="1">
            <a:spLocks/>
          </p:cNvSpPr>
          <p:nvPr/>
        </p:nvSpPr>
        <p:spPr bwMode="auto">
          <a:xfrm>
            <a:off x="-514024" y="-341388"/>
            <a:ext cx="8314998" cy="719138"/>
          </a:xfrm>
          <a:prstGeom prst="rect">
            <a:avLst/>
          </a:prstGeom>
          <a:noFill/>
          <a:ln w="9525">
            <a:noFill/>
            <a:miter lim="800000"/>
            <a:headEnd/>
            <a:tailEnd/>
          </a:ln>
        </p:spPr>
        <p:txBody>
          <a:bodyPr/>
          <a:lstStyle/>
          <a:p>
            <a:r>
              <a:rPr lang="fr-CH" sz="2200" b="1" dirty="0" smtClean="0">
                <a:latin typeface="Fiba"/>
                <a:cs typeface="Fiba"/>
              </a:rPr>
              <a:t>3PO basic: </a:t>
            </a:r>
          </a:p>
          <a:p>
            <a:r>
              <a:rPr lang="fr-CH" sz="2200" b="1" dirty="0" smtClean="0">
                <a:latin typeface="Fiba"/>
                <a:cs typeface="Fiba"/>
              </a:rPr>
              <a:t>Fast break– Pos</a:t>
            </a:r>
            <a:r>
              <a:rPr lang="fr-CH" sz="2200" b="1" dirty="0">
                <a:latin typeface="Fiba"/>
                <a:cs typeface="Fiba"/>
              </a:rPr>
              <a:t>i</a:t>
            </a:r>
            <a:r>
              <a:rPr lang="fr-CH" sz="2200" b="1" dirty="0" smtClean="0">
                <a:latin typeface="Fiba"/>
                <a:cs typeface="Fiba"/>
              </a:rPr>
              <a:t>tions &amp; COVERAGE</a:t>
            </a:r>
            <a:endParaRPr lang="en-US" sz="2200" b="1" dirty="0">
              <a:latin typeface="Fiba"/>
              <a:cs typeface="Fiba"/>
            </a:endParaRPr>
          </a:p>
        </p:txBody>
      </p:sp>
    </p:spTree>
    <p:extLst>
      <p:ext uri="{BB962C8B-B14F-4D97-AF65-F5344CB8AC3E}">
        <p14:creationId xmlns:p14="http://schemas.microsoft.com/office/powerpoint/2010/main" val="979149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Kuva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436" y="16685"/>
            <a:ext cx="8082923" cy="503161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1" name="Tekstiruutu 10"/>
          <p:cNvSpPr txBox="1"/>
          <p:nvPr/>
        </p:nvSpPr>
        <p:spPr>
          <a:xfrm>
            <a:off x="683568" y="4576635"/>
            <a:ext cx="7142480" cy="1384995"/>
          </a:xfrm>
          <a:prstGeom prst="rect">
            <a:avLst/>
          </a:prstGeom>
          <a:noFill/>
        </p:spPr>
        <p:txBody>
          <a:bodyPr wrap="square" rtlCol="0">
            <a:spAutoFit/>
          </a:bodyPr>
          <a:lstStyle/>
          <a:p>
            <a:pPr marL="269875" indent="-269875">
              <a:buFont typeface="+mj-lt"/>
              <a:buAutoNum type="arabicPeriod"/>
            </a:pPr>
            <a:r>
              <a:rPr lang="fi-FI" sz="1400" dirty="0" smtClean="0">
                <a:latin typeface="+mn-ea"/>
                <a:cs typeface="Fiba"/>
              </a:rPr>
              <a:t>1-2 active match-up per referee</a:t>
            </a:r>
            <a:br>
              <a:rPr lang="fi-FI" sz="1400" dirty="0" smtClean="0">
                <a:latin typeface="+mn-ea"/>
                <a:cs typeface="Fiba"/>
              </a:rPr>
            </a:br>
            <a:r>
              <a:rPr lang="ja-JP" altLang="en-US" sz="1400" dirty="0" smtClean="0">
                <a:latin typeface="+mn-ea"/>
                <a:cs typeface="Fiba"/>
              </a:rPr>
              <a:t>各レフェリー、１～２のマッチアップをカバー</a:t>
            </a:r>
            <a:endParaRPr lang="fi-FI" sz="1400" dirty="0" smtClean="0">
              <a:latin typeface="+mn-ea"/>
              <a:cs typeface="Fiba"/>
            </a:endParaRPr>
          </a:p>
          <a:p>
            <a:pPr marL="269875" indent="-269875">
              <a:buFont typeface="+mj-lt"/>
              <a:buAutoNum type="arabicPeriod"/>
            </a:pPr>
            <a:r>
              <a:rPr lang="fi-FI" sz="1400" dirty="0" smtClean="0">
                <a:latin typeface="+mn-ea"/>
                <a:cs typeface="Fiba"/>
              </a:rPr>
              <a:t>Challenge: pick-up the different match-ups </a:t>
            </a:r>
            <a:br>
              <a:rPr lang="fi-FI" sz="1400" dirty="0" smtClean="0">
                <a:latin typeface="+mn-ea"/>
                <a:cs typeface="Fiba"/>
              </a:rPr>
            </a:br>
            <a:r>
              <a:rPr lang="ja-JP" altLang="en-US" sz="1400" dirty="0" smtClean="0">
                <a:latin typeface="+mn-ea"/>
                <a:cs typeface="Fiba"/>
              </a:rPr>
              <a:t>それぞれがパートナーとは別のマッチアップをカバーできると理想である</a:t>
            </a:r>
            <a:endParaRPr lang="fi-FI" sz="1400" dirty="0" smtClean="0">
              <a:latin typeface="+mn-ea"/>
              <a:cs typeface="Fiba"/>
            </a:endParaRPr>
          </a:p>
          <a:p>
            <a:pPr marL="269875" indent="-269875">
              <a:buFont typeface="+mj-lt"/>
              <a:buAutoNum type="arabicPeriod"/>
            </a:pPr>
            <a:r>
              <a:rPr lang="fi-FI" sz="1400" dirty="0" smtClean="0">
                <a:latin typeface="+mn-ea"/>
                <a:cs typeface="Fiba"/>
              </a:rPr>
              <a:t>Normally 1 match-up can be ruled-out (</a:t>
            </a:r>
            <a:r>
              <a:rPr lang="fi-FI" sz="1400" dirty="0" err="1" smtClean="0">
                <a:latin typeface="+mn-ea"/>
                <a:cs typeface="Fiba"/>
              </a:rPr>
              <a:t>not</a:t>
            </a:r>
            <a:r>
              <a:rPr lang="fi-FI" sz="1400" dirty="0" smtClean="0">
                <a:latin typeface="+mn-ea"/>
                <a:cs typeface="Fiba"/>
              </a:rPr>
              <a:t> </a:t>
            </a:r>
            <a:r>
              <a:rPr lang="fi-FI" sz="1400" dirty="0" err="1" smtClean="0">
                <a:latin typeface="+mn-ea"/>
                <a:cs typeface="Fiba"/>
              </a:rPr>
              <a:t>active</a:t>
            </a:r>
            <a:r>
              <a:rPr lang="fi-FI" sz="1400" dirty="0" smtClean="0">
                <a:latin typeface="+mn-ea"/>
                <a:cs typeface="Fiba"/>
              </a:rPr>
              <a:t>)</a:t>
            </a:r>
            <a:r>
              <a:rPr lang="fi-FI" altLang="ja-JP" sz="1400" dirty="0">
                <a:latin typeface="+mn-ea"/>
                <a:cs typeface="Fiba"/>
              </a:rPr>
              <a:t> </a:t>
            </a:r>
          </a:p>
          <a:p>
            <a:pPr marL="269875"/>
            <a:r>
              <a:rPr lang="ja-JP" altLang="en-US" sz="1400" dirty="0" smtClean="0">
                <a:latin typeface="+mn-ea"/>
                <a:cs typeface="Fiba"/>
              </a:rPr>
              <a:t>通常、ひとつのマッチアップはリバウンドに絡まないケースが多い</a:t>
            </a:r>
            <a:endParaRPr lang="fi-FI" sz="1400" dirty="0">
              <a:latin typeface="+mn-ea"/>
              <a:cs typeface="Fiba"/>
            </a:endParaRPr>
          </a:p>
        </p:txBody>
      </p:sp>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85843">
            <a:off x="3761551" y="1679077"/>
            <a:ext cx="320886" cy="287996"/>
          </a:xfrm>
          <a:prstGeom prst="rect">
            <a:avLst/>
          </a:prstGeom>
        </p:spPr>
      </p:pic>
      <p:pic>
        <p:nvPicPr>
          <p:cNvPr id="4" name="Kuva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342224">
            <a:off x="985193" y="1855491"/>
            <a:ext cx="320885" cy="287995"/>
          </a:xfrm>
          <a:prstGeom prst="rect">
            <a:avLst/>
          </a:prstGeom>
        </p:spPr>
      </p:pic>
      <p:pic>
        <p:nvPicPr>
          <p:cNvPr id="5" name="Kuva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8710">
            <a:off x="2154165" y="3851296"/>
            <a:ext cx="330554" cy="287996"/>
          </a:xfrm>
          <a:prstGeom prst="rect">
            <a:avLst/>
          </a:prstGeom>
        </p:spPr>
      </p:pic>
      <p:pic>
        <p:nvPicPr>
          <p:cNvPr id="6" name="Kuva 5" descr="A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3248" y="2769970"/>
            <a:ext cx="252238" cy="252238"/>
          </a:xfrm>
          <a:prstGeom prst="rect">
            <a:avLst/>
          </a:prstGeom>
        </p:spPr>
      </p:pic>
      <p:pic>
        <p:nvPicPr>
          <p:cNvPr id="7" name="Kuva 6" descr="A2.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78236" y="2643851"/>
            <a:ext cx="252238" cy="252238"/>
          </a:xfrm>
          <a:prstGeom prst="rect">
            <a:avLst/>
          </a:prstGeom>
        </p:spPr>
      </p:pic>
      <p:pic>
        <p:nvPicPr>
          <p:cNvPr id="33" name="Picture 12" descr="pilota"/>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81072" y="1657535"/>
            <a:ext cx="338365" cy="323997"/>
          </a:xfrm>
          <a:prstGeom prst="rect">
            <a:avLst/>
          </a:prstGeom>
          <a:noFill/>
          <a:ln w="9525">
            <a:noFill/>
            <a:miter lim="800000"/>
            <a:headEnd/>
            <a:tailEnd/>
          </a:ln>
        </p:spPr>
      </p:pic>
      <p:pic>
        <p:nvPicPr>
          <p:cNvPr id="8" name="Kuva 7" descr="A4.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905" y="3178902"/>
            <a:ext cx="252238" cy="252238"/>
          </a:xfrm>
          <a:prstGeom prst="rect">
            <a:avLst/>
          </a:prstGeom>
        </p:spPr>
      </p:pic>
      <p:pic>
        <p:nvPicPr>
          <p:cNvPr id="10" name="Kuva 9" descr="A3.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58568" y="1747250"/>
            <a:ext cx="252238" cy="252238"/>
          </a:xfrm>
          <a:prstGeom prst="rect">
            <a:avLst/>
          </a:prstGeom>
        </p:spPr>
      </p:pic>
      <p:pic>
        <p:nvPicPr>
          <p:cNvPr id="12" name="Kuva 11" descr="A5.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9729" y="2382595"/>
            <a:ext cx="252238" cy="252238"/>
          </a:xfrm>
          <a:prstGeom prst="rect">
            <a:avLst/>
          </a:prstGeom>
        </p:spPr>
      </p:pic>
      <p:pic>
        <p:nvPicPr>
          <p:cNvPr id="13" name="Kuva 12" descr="B1.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157557" y="2688461"/>
            <a:ext cx="252238" cy="252238"/>
          </a:xfrm>
          <a:prstGeom prst="rect">
            <a:avLst/>
          </a:prstGeom>
        </p:spPr>
      </p:pic>
      <p:pic>
        <p:nvPicPr>
          <p:cNvPr id="14" name="Kuva 13" descr="B5.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77491" y="2510891"/>
            <a:ext cx="252238" cy="252238"/>
          </a:xfrm>
          <a:prstGeom prst="rect">
            <a:avLst/>
          </a:prstGeom>
        </p:spPr>
      </p:pic>
      <p:pic>
        <p:nvPicPr>
          <p:cNvPr id="15" name="Kuva 14" descr="B3.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241835" y="2763129"/>
            <a:ext cx="252238" cy="252238"/>
          </a:xfrm>
          <a:prstGeom prst="rect">
            <a:avLst/>
          </a:prstGeom>
        </p:spPr>
      </p:pic>
      <p:pic>
        <p:nvPicPr>
          <p:cNvPr id="16" name="Kuva 15" descr="B2.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425253" y="3044006"/>
            <a:ext cx="252238" cy="252238"/>
          </a:xfrm>
          <a:prstGeom prst="rect">
            <a:avLst/>
          </a:prstGeom>
        </p:spPr>
      </p:pic>
      <p:pic>
        <p:nvPicPr>
          <p:cNvPr id="17" name="Kuva 16" descr="B4.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567199" y="1946096"/>
            <a:ext cx="252238" cy="252238"/>
          </a:xfrm>
          <a:prstGeom prst="rect">
            <a:avLst/>
          </a:prstGeom>
        </p:spPr>
      </p:pic>
      <p:cxnSp>
        <p:nvCxnSpPr>
          <p:cNvPr id="21" name="Suora nuoliyhdysviiva 30"/>
          <p:cNvCxnSpPr>
            <a:cxnSpLocks noChangeShapeType="1"/>
          </p:cNvCxnSpPr>
          <p:nvPr/>
        </p:nvCxnSpPr>
        <p:spPr bwMode="auto">
          <a:xfrm flipH="1" flipV="1">
            <a:off x="1677491" y="3431140"/>
            <a:ext cx="564344" cy="402975"/>
          </a:xfrm>
          <a:prstGeom prst="straightConnector1">
            <a:avLst/>
          </a:prstGeom>
          <a:noFill/>
          <a:ln w="38100" cmpd="sng" algn="ctr">
            <a:solidFill>
              <a:srgbClr val="FF0000"/>
            </a:solidFill>
            <a:prstDash val="solid"/>
            <a:round/>
            <a:headEnd type="none"/>
            <a:tailEnd type="triangle" w="med" len="med"/>
          </a:ln>
        </p:spPr>
      </p:cxnSp>
      <p:cxnSp>
        <p:nvCxnSpPr>
          <p:cNvPr id="22" name="Suora nuoliyhdysviiva 30"/>
          <p:cNvCxnSpPr>
            <a:cxnSpLocks noChangeShapeType="1"/>
          </p:cNvCxnSpPr>
          <p:nvPr/>
        </p:nvCxnSpPr>
        <p:spPr bwMode="auto">
          <a:xfrm flipH="1" flipV="1">
            <a:off x="2204355" y="2989836"/>
            <a:ext cx="126119" cy="821838"/>
          </a:xfrm>
          <a:prstGeom prst="straightConnector1">
            <a:avLst/>
          </a:prstGeom>
          <a:noFill/>
          <a:ln w="38100" cmpd="sng" algn="ctr">
            <a:solidFill>
              <a:srgbClr val="FF0000"/>
            </a:solidFill>
            <a:prstDash val="solid"/>
            <a:round/>
            <a:headEnd type="none"/>
            <a:tailEnd type="triangle" w="med" len="med"/>
          </a:ln>
        </p:spPr>
      </p:cxnSp>
      <p:cxnSp>
        <p:nvCxnSpPr>
          <p:cNvPr id="25" name="Suora nuoliyhdysviiva 30"/>
          <p:cNvCxnSpPr>
            <a:cxnSpLocks noChangeShapeType="1"/>
          </p:cNvCxnSpPr>
          <p:nvPr/>
        </p:nvCxnSpPr>
        <p:spPr bwMode="auto">
          <a:xfrm>
            <a:off x="1304728" y="2186212"/>
            <a:ext cx="440177" cy="322502"/>
          </a:xfrm>
          <a:prstGeom prst="straightConnector1">
            <a:avLst/>
          </a:prstGeom>
          <a:noFill/>
          <a:ln w="38100" cmpd="sng" algn="ctr">
            <a:solidFill>
              <a:srgbClr val="0070C0"/>
            </a:solidFill>
            <a:prstDash val="solid"/>
            <a:round/>
            <a:headEnd type="none"/>
            <a:tailEnd type="triangle" w="med" len="med"/>
          </a:ln>
        </p:spPr>
      </p:cxnSp>
      <p:cxnSp>
        <p:nvCxnSpPr>
          <p:cNvPr id="28" name="Suora nuoliyhdysviiva 30"/>
          <p:cNvCxnSpPr>
            <a:cxnSpLocks noChangeShapeType="1"/>
          </p:cNvCxnSpPr>
          <p:nvPr/>
        </p:nvCxnSpPr>
        <p:spPr bwMode="auto">
          <a:xfrm>
            <a:off x="1255586" y="2209202"/>
            <a:ext cx="361643" cy="806165"/>
          </a:xfrm>
          <a:prstGeom prst="straightConnector1">
            <a:avLst/>
          </a:prstGeom>
          <a:noFill/>
          <a:ln w="38100" cmpd="sng" algn="ctr">
            <a:solidFill>
              <a:srgbClr val="0070C0"/>
            </a:solidFill>
            <a:prstDash val="solid"/>
            <a:round/>
            <a:headEnd type="none"/>
            <a:tailEnd type="triangle" w="med" len="med"/>
          </a:ln>
        </p:spPr>
      </p:cxnSp>
      <p:cxnSp>
        <p:nvCxnSpPr>
          <p:cNvPr id="31" name="Suora nuoliyhdysviiva 30"/>
          <p:cNvCxnSpPr>
            <a:cxnSpLocks noChangeShapeType="1"/>
          </p:cNvCxnSpPr>
          <p:nvPr/>
        </p:nvCxnSpPr>
        <p:spPr bwMode="auto">
          <a:xfrm flipH="1">
            <a:off x="2944730" y="1863710"/>
            <a:ext cx="768316" cy="169538"/>
          </a:xfrm>
          <a:prstGeom prst="straightConnector1">
            <a:avLst/>
          </a:prstGeom>
          <a:noFill/>
          <a:ln w="38100" cmpd="sng" algn="ctr">
            <a:solidFill>
              <a:srgbClr val="0070C0"/>
            </a:solidFill>
            <a:prstDash val="solid"/>
            <a:round/>
            <a:headEnd type="none"/>
            <a:tailEnd type="triangle" w="med" len="med"/>
          </a:ln>
        </p:spPr>
      </p:cxnSp>
      <p:cxnSp>
        <p:nvCxnSpPr>
          <p:cNvPr id="32" name="Suora nuoliyhdysviiva 30"/>
          <p:cNvCxnSpPr>
            <a:cxnSpLocks noChangeShapeType="1"/>
          </p:cNvCxnSpPr>
          <p:nvPr/>
        </p:nvCxnSpPr>
        <p:spPr bwMode="auto">
          <a:xfrm flipH="1">
            <a:off x="2399732" y="1922548"/>
            <a:ext cx="1356013" cy="765913"/>
          </a:xfrm>
          <a:prstGeom prst="straightConnector1">
            <a:avLst/>
          </a:prstGeom>
          <a:noFill/>
          <a:ln w="38100" cmpd="sng" algn="ctr">
            <a:solidFill>
              <a:srgbClr val="0070C0"/>
            </a:solidFill>
            <a:prstDash val="solid"/>
            <a:round/>
            <a:headEnd type="none"/>
            <a:tailEnd type="triangle" w="med" len="med"/>
          </a:ln>
        </p:spPr>
      </p:cxnSp>
      <p:sp>
        <p:nvSpPr>
          <p:cNvPr id="29" name="Ellipsi 28"/>
          <p:cNvSpPr/>
          <p:nvPr/>
        </p:nvSpPr>
        <p:spPr>
          <a:xfrm>
            <a:off x="3077000" y="2415037"/>
            <a:ext cx="797431" cy="763865"/>
          </a:xfrm>
          <a:prstGeom prst="ellipse">
            <a:avLst/>
          </a:prstGeom>
          <a:solidFill>
            <a:srgbClr val="7030A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7344" name="Tekstiruutu 57343"/>
          <p:cNvSpPr txBox="1"/>
          <p:nvPr/>
        </p:nvSpPr>
        <p:spPr>
          <a:xfrm>
            <a:off x="3317487" y="3048036"/>
            <a:ext cx="528320" cy="461665"/>
          </a:xfrm>
          <a:prstGeom prst="rect">
            <a:avLst/>
          </a:prstGeom>
          <a:noFill/>
        </p:spPr>
        <p:txBody>
          <a:bodyPr wrap="square" rtlCol="0">
            <a:spAutoFit/>
          </a:bodyPr>
          <a:lstStyle/>
          <a:p>
            <a:r>
              <a:rPr lang="fi-FI" sz="2400" baseline="30000" dirty="0" smtClean="0">
                <a:solidFill>
                  <a:srgbClr val="FF0000"/>
                </a:solidFill>
                <a:latin typeface="Fiba"/>
                <a:cs typeface="Fiba"/>
              </a:rPr>
              <a:t>(1)</a:t>
            </a:r>
            <a:endParaRPr lang="fi-FI" sz="2400" dirty="0"/>
          </a:p>
        </p:txBody>
      </p:sp>
      <p:sp>
        <p:nvSpPr>
          <p:cNvPr id="36"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3PO Basic:  </a:t>
            </a:r>
            <a:r>
              <a:rPr lang="fr-CH" altLang="ja-JP" sz="2400" b="1" dirty="0" err="1">
                <a:latin typeface="Fiba"/>
                <a:cs typeface="Fiba"/>
              </a:rPr>
              <a:t>Rebound</a:t>
            </a:r>
            <a:r>
              <a:rPr lang="fr-CH" altLang="ja-JP" sz="2400" b="1" dirty="0">
                <a:latin typeface="Fiba"/>
                <a:cs typeface="Fiba"/>
              </a:rPr>
              <a:t> </a:t>
            </a:r>
            <a:r>
              <a:rPr lang="fr-CH" altLang="ja-JP" sz="2400" b="1" dirty="0" err="1">
                <a:latin typeface="Fiba"/>
                <a:cs typeface="Fiba"/>
              </a:rPr>
              <a:t>Coverage</a:t>
            </a:r>
            <a:endParaRPr lang="en-US" altLang="ja-JP" sz="2400" b="1" dirty="0">
              <a:latin typeface="Fiba"/>
              <a:cs typeface="Fiba"/>
            </a:endParaRPr>
          </a:p>
        </p:txBody>
      </p:sp>
    </p:spTree>
    <p:extLst>
      <p:ext uri="{BB962C8B-B14F-4D97-AF65-F5344CB8AC3E}">
        <p14:creationId xmlns:p14="http://schemas.microsoft.com/office/powerpoint/2010/main" val="321868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Kuva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448" y="1412666"/>
            <a:ext cx="4816432" cy="3875622"/>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1" name="Tasakylkinen kolmio 8"/>
          <p:cNvSpPr>
            <a:spLocks noChangeArrowheads="1"/>
          </p:cNvSpPr>
          <p:nvPr/>
        </p:nvSpPr>
        <p:spPr bwMode="auto">
          <a:xfrm rot="3831610">
            <a:off x="6496699" y="2582789"/>
            <a:ext cx="1812507" cy="1909512"/>
          </a:xfrm>
          <a:prstGeom prst="triangle">
            <a:avLst>
              <a:gd name="adj" fmla="val 50000"/>
            </a:avLst>
          </a:prstGeom>
          <a:solidFill>
            <a:srgbClr val="FF0000">
              <a:alpha val="30196"/>
            </a:srgbClr>
          </a:solidFill>
          <a:ln w="19050" cmpd="sng" algn="ctr">
            <a:solidFill>
              <a:srgbClr val="050036"/>
            </a:solidFill>
            <a:prstDash val="dash"/>
            <a:round/>
            <a:headEnd/>
            <a:tailEnd/>
          </a:ln>
        </p:spPr>
        <p:txBody>
          <a:bodyPr/>
          <a:lstStyle/>
          <a:p>
            <a:pPr algn="ctr"/>
            <a:endParaRPr lang="en-US"/>
          </a:p>
        </p:txBody>
      </p:sp>
      <p:pic>
        <p:nvPicPr>
          <p:cNvPr id="26" name="Kuva 25"/>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rot="14614926">
            <a:off x="7864993" y="3035465"/>
            <a:ext cx="413195" cy="359997"/>
          </a:xfrm>
          <a:prstGeom prst="rect">
            <a:avLst/>
          </a:prstGeom>
        </p:spPr>
      </p:pic>
      <p:pic>
        <p:nvPicPr>
          <p:cNvPr id="29" name="Kuva 28" descr="A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8047" y="2977873"/>
            <a:ext cx="288239" cy="288239"/>
          </a:xfrm>
          <a:prstGeom prst="rect">
            <a:avLst/>
          </a:prstGeom>
        </p:spPr>
      </p:pic>
      <p:pic>
        <p:nvPicPr>
          <p:cNvPr id="30" name="Kuva 29" descr="B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21788" y="3283569"/>
            <a:ext cx="288239" cy="288239"/>
          </a:xfrm>
          <a:prstGeom prst="rect">
            <a:avLst/>
          </a:prstGeom>
        </p:spPr>
      </p:pic>
      <p:pic>
        <p:nvPicPr>
          <p:cNvPr id="31" name="Picture 12" descr="pilota"/>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66231" y="2958641"/>
            <a:ext cx="473442" cy="393293"/>
          </a:xfrm>
          <a:prstGeom prst="rect">
            <a:avLst/>
          </a:prstGeom>
          <a:noFill/>
          <a:ln w="9525">
            <a:noFill/>
            <a:miter lim="800000"/>
            <a:headEnd/>
            <a:tailEnd/>
          </a:ln>
        </p:spPr>
      </p:pic>
      <p:pic>
        <p:nvPicPr>
          <p:cNvPr id="28" name="Kuva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788976">
            <a:off x="5256117" y="4389235"/>
            <a:ext cx="411029" cy="368898"/>
          </a:xfrm>
          <a:prstGeom prst="rect">
            <a:avLst/>
          </a:prstGeom>
        </p:spPr>
      </p:pic>
      <p:pic>
        <p:nvPicPr>
          <p:cNvPr id="27" name="Kuva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8818816">
            <a:off x="4842930" y="2213275"/>
            <a:ext cx="401110" cy="359997"/>
          </a:xfrm>
          <a:prstGeom prst="rect">
            <a:avLst/>
          </a:prstGeom>
        </p:spPr>
      </p:pic>
      <p:cxnSp>
        <p:nvCxnSpPr>
          <p:cNvPr id="17" name="Suora nuoliyhdysviiva 16"/>
          <p:cNvCxnSpPr/>
          <p:nvPr/>
        </p:nvCxnSpPr>
        <p:spPr>
          <a:xfrm>
            <a:off x="7726067" y="2789516"/>
            <a:ext cx="205605" cy="267821"/>
          </a:xfrm>
          <a:prstGeom prst="straightConnector1">
            <a:avLst/>
          </a:prstGeom>
          <a:ln w="57150" cmpd="sng">
            <a:solidFill>
              <a:srgbClr val="000000"/>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9" name="Sisällön paikkamerkki 2"/>
          <p:cNvSpPr>
            <a:spLocks noGrp="1"/>
          </p:cNvSpPr>
          <p:nvPr>
            <p:ph idx="1"/>
          </p:nvPr>
        </p:nvSpPr>
        <p:spPr>
          <a:xfrm>
            <a:off x="114300" y="1057589"/>
            <a:ext cx="3913147" cy="4267400"/>
          </a:xfrm>
        </p:spPr>
        <p:txBody>
          <a:bodyPr>
            <a:noAutofit/>
          </a:bodyPr>
          <a:lstStyle/>
          <a:p>
            <a:pPr marL="0" indent="0" eaLnBrk="1" hangingPunct="1">
              <a:lnSpc>
                <a:spcPct val="125000"/>
              </a:lnSpc>
              <a:buNone/>
            </a:pPr>
            <a:r>
              <a:rPr lang="fr-CH" sz="1600" b="1" u="sng" dirty="0" smtClean="0">
                <a:latin typeface="+mn-ea"/>
              </a:rPr>
              <a:t>Cross </a:t>
            </a:r>
            <a:r>
              <a:rPr lang="fr-CH" sz="1600" b="1" u="sng" dirty="0" err="1" smtClean="0">
                <a:latin typeface="+mn-ea"/>
              </a:rPr>
              <a:t>Step</a:t>
            </a:r>
            <a:endParaRPr lang="en-US" sz="1600" b="1" u="sng" dirty="0" smtClean="0">
              <a:latin typeface="+mn-ea"/>
            </a:endParaRPr>
          </a:p>
          <a:p>
            <a:pPr marL="180975" indent="-180975">
              <a:lnSpc>
                <a:spcPct val="125000"/>
              </a:lnSpc>
              <a:buFont typeface="Courier New" panose="02070309020205020404" pitchFamily="49" charset="0"/>
              <a:buChar char="o"/>
            </a:pPr>
            <a:r>
              <a:rPr lang="en-US" sz="1200" dirty="0" smtClean="0">
                <a:latin typeface="+mn-ea"/>
              </a:rPr>
              <a:t>Find initial position where you are able to see the defensive player when refereeing on ball</a:t>
            </a:r>
            <a:br>
              <a:rPr lang="en-US" sz="1200" dirty="0" smtClean="0">
                <a:latin typeface="+mn-ea"/>
              </a:rPr>
            </a:br>
            <a:r>
              <a:rPr lang="ja-JP" altLang="en-US" sz="1200" dirty="0">
                <a:latin typeface="+mn-ea"/>
              </a:rPr>
              <a:t>オンボール時</a:t>
            </a:r>
            <a:r>
              <a:rPr lang="ja-JP" altLang="en-US" sz="1200" dirty="0" smtClean="0">
                <a:latin typeface="+mn-ea"/>
              </a:rPr>
              <a:t>、まずディフェンス</a:t>
            </a:r>
            <a:r>
              <a:rPr lang="ja-JP" altLang="en-US" sz="1200" dirty="0">
                <a:latin typeface="+mn-ea"/>
              </a:rPr>
              <a:t>を見ることができるポジション</a:t>
            </a:r>
            <a:r>
              <a:rPr lang="ja-JP" altLang="en-US" sz="1200" dirty="0" smtClean="0">
                <a:latin typeface="+mn-ea"/>
              </a:rPr>
              <a:t>をとること</a:t>
            </a:r>
            <a:endParaRPr lang="en-US" sz="1200" dirty="0" smtClean="0">
              <a:latin typeface="+mn-ea"/>
            </a:endParaRPr>
          </a:p>
          <a:p>
            <a:pPr marL="180975" indent="-180975">
              <a:lnSpc>
                <a:spcPct val="125000"/>
              </a:lnSpc>
              <a:buFont typeface="Courier New" panose="02070309020205020404" pitchFamily="49" charset="0"/>
              <a:buChar char="o"/>
            </a:pPr>
            <a:r>
              <a:rPr lang="en-US" sz="1200" dirty="0">
                <a:latin typeface="+mn-ea"/>
              </a:rPr>
              <a:t>Find the initial position where you are able to cover the ball and see possible next play in </a:t>
            </a:r>
            <a:r>
              <a:rPr lang="en-US" sz="1200" dirty="0" smtClean="0">
                <a:latin typeface="+mn-ea"/>
              </a:rPr>
              <a:t>progress</a:t>
            </a:r>
            <a:br>
              <a:rPr lang="en-US" sz="1200" dirty="0" smtClean="0">
                <a:latin typeface="+mn-ea"/>
              </a:rPr>
            </a:br>
            <a:r>
              <a:rPr lang="ja-JP" altLang="en-US" sz="1200" dirty="0" smtClean="0">
                <a:latin typeface="+mn-ea"/>
              </a:rPr>
              <a:t>次</a:t>
            </a:r>
            <a:r>
              <a:rPr lang="ja-JP" altLang="en-US" sz="1200" dirty="0">
                <a:latin typeface="+mn-ea"/>
              </a:rPr>
              <a:t>に起こりうるプレイをカバーするための</a:t>
            </a:r>
            <a:r>
              <a:rPr lang="ja-JP" altLang="en-US" sz="1200" dirty="0" smtClean="0">
                <a:latin typeface="+mn-ea"/>
              </a:rPr>
              <a:t>ポジションをとり、プレイに合わせてアジャストすること</a:t>
            </a:r>
            <a:endParaRPr lang="en-US" sz="1200" dirty="0" smtClean="0">
              <a:latin typeface="+mn-ea"/>
            </a:endParaRPr>
          </a:p>
          <a:p>
            <a:pPr marL="180975" indent="-180975">
              <a:lnSpc>
                <a:spcPct val="125000"/>
              </a:lnSpc>
              <a:buFont typeface="Courier New" panose="02070309020205020404" pitchFamily="49" charset="0"/>
              <a:buChar char="o"/>
            </a:pPr>
            <a:r>
              <a:rPr lang="en-US" sz="1200" kern="0" dirty="0">
                <a:latin typeface="+mn-ea"/>
              </a:rPr>
              <a:t>Players start to move towards the </a:t>
            </a:r>
            <a:r>
              <a:rPr lang="en-US" sz="1200" kern="0" dirty="0" smtClean="0">
                <a:latin typeface="+mn-ea"/>
              </a:rPr>
              <a:t>basket, Center </a:t>
            </a:r>
            <a:r>
              <a:rPr lang="en-US" sz="1200" kern="0" dirty="0">
                <a:latin typeface="+mn-ea"/>
              </a:rPr>
              <a:t>should step in opposite direction (Cross Step) of the players in order to maintain the open look (angle) on the play</a:t>
            </a:r>
            <a:r>
              <a:rPr lang="en-US" sz="1200" kern="0" dirty="0" smtClean="0">
                <a:latin typeface="+mn-ea"/>
              </a:rPr>
              <a:t>.</a:t>
            </a:r>
            <a:br>
              <a:rPr lang="en-US" sz="1200" kern="0" dirty="0" smtClean="0">
                <a:latin typeface="+mn-ea"/>
              </a:rPr>
            </a:br>
            <a:r>
              <a:rPr lang="ja-JP" altLang="en-US" sz="1200" kern="0" dirty="0" smtClean="0">
                <a:latin typeface="+mn-ea"/>
              </a:rPr>
              <a:t>プレイヤーがリングにドライブを始めた時、そのドライブとは逆にステップ「クロス・ステップ」することでオープン・ルックを確保していく</a:t>
            </a:r>
            <a:endParaRPr lang="en-US" sz="1200" dirty="0" smtClean="0">
              <a:latin typeface="+mn-ea"/>
            </a:endParaRPr>
          </a:p>
        </p:txBody>
      </p:sp>
      <p:sp>
        <p:nvSpPr>
          <p:cNvPr id="25"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CENTER – CROSS STEP, OPEN ANGLE &amp; 45°</a:t>
            </a:r>
            <a:endParaRPr lang="en-US" altLang="ja-JP" sz="2400" b="1" dirty="0">
              <a:latin typeface="Fiba"/>
              <a:cs typeface="Fiba"/>
            </a:endParaRPr>
          </a:p>
        </p:txBody>
      </p:sp>
      <p:pic>
        <p:nvPicPr>
          <p:cNvPr id="3" name="図 2"/>
          <p:cNvPicPr>
            <a:picLocks noChangeAspect="1"/>
          </p:cNvPicPr>
          <p:nvPr/>
        </p:nvPicPr>
        <p:blipFill>
          <a:blip r:embed="rId11"/>
          <a:stretch>
            <a:fillRect/>
          </a:stretch>
        </p:blipFill>
        <p:spPr>
          <a:xfrm>
            <a:off x="6912844" y="3315927"/>
            <a:ext cx="831924" cy="840870"/>
          </a:xfrm>
          <a:prstGeom prst="rect">
            <a:avLst/>
          </a:prstGeom>
        </p:spPr>
      </p:pic>
    </p:spTree>
    <p:extLst>
      <p:ext uri="{BB962C8B-B14F-4D97-AF65-F5344CB8AC3E}">
        <p14:creationId xmlns:p14="http://schemas.microsoft.com/office/powerpoint/2010/main" val="2500383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Kuva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538" y="116633"/>
            <a:ext cx="8082922" cy="503161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Kuva 3" descr="Näyttökuva 2015-05-23 kello 7.59.3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2545" y="2009350"/>
            <a:ext cx="857347" cy="1201282"/>
          </a:xfrm>
          <a:prstGeom prst="rect">
            <a:avLst/>
          </a:prstGeom>
          <a:ln w="57150" cmpd="sng">
            <a:solidFill>
              <a:srgbClr val="008000"/>
            </a:solidFill>
          </a:ln>
        </p:spPr>
      </p:pic>
      <p:pic>
        <p:nvPicPr>
          <p:cNvPr id="47" name="Kuva 46" descr="Näyttökuva 2015-05-23 kello 7.59.3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5070" y="1289408"/>
            <a:ext cx="846608" cy="1186236"/>
          </a:xfrm>
          <a:prstGeom prst="rect">
            <a:avLst/>
          </a:prstGeom>
          <a:ln w="57150" cmpd="sng">
            <a:solidFill>
              <a:srgbClr val="0000FF"/>
            </a:solidFill>
          </a:ln>
        </p:spPr>
      </p:pic>
      <p:cxnSp>
        <p:nvCxnSpPr>
          <p:cNvPr id="28" name="Suora nuoliyhdysviiva 27"/>
          <p:cNvCxnSpPr/>
          <p:nvPr/>
        </p:nvCxnSpPr>
        <p:spPr>
          <a:xfrm flipV="1">
            <a:off x="1425974" y="1550397"/>
            <a:ext cx="330234" cy="78010"/>
          </a:xfrm>
          <a:prstGeom prst="straightConnector1">
            <a:avLst/>
          </a:prstGeom>
          <a:ln w="12700" cmpd="sng">
            <a:solidFill>
              <a:srgbClr val="0000F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4" name="Tekstiruutu 53"/>
          <p:cNvSpPr txBox="1"/>
          <p:nvPr/>
        </p:nvSpPr>
        <p:spPr>
          <a:xfrm>
            <a:off x="2335328" y="4803961"/>
            <a:ext cx="6197112" cy="954107"/>
          </a:xfrm>
          <a:prstGeom prst="rect">
            <a:avLst/>
          </a:prstGeom>
          <a:noFill/>
        </p:spPr>
        <p:txBody>
          <a:bodyPr wrap="square" rtlCol="0">
            <a:spAutoFit/>
          </a:bodyPr>
          <a:lstStyle/>
          <a:p>
            <a:r>
              <a:rPr lang="fi-FI" sz="1400" dirty="0" smtClean="0">
                <a:latin typeface="+mn-ea"/>
                <a:cs typeface="Univers 57 Condensed" charset="0"/>
              </a:rPr>
              <a:t>A) Lead (active referee) outside (basket-ball-referee)</a:t>
            </a:r>
            <a:br>
              <a:rPr lang="fi-FI" sz="1400" dirty="0" smtClean="0">
                <a:latin typeface="+mn-ea"/>
                <a:cs typeface="Univers 57 Condensed" charset="0"/>
              </a:rPr>
            </a:br>
            <a:r>
              <a:rPr lang="fi-FI" sz="1400" dirty="0" smtClean="0">
                <a:latin typeface="+mn-ea"/>
                <a:cs typeface="Univers 57 Condensed" charset="0"/>
              </a:rPr>
              <a:t>     </a:t>
            </a:r>
            <a:r>
              <a:rPr lang="ja-JP" altLang="en-US" sz="1400" dirty="0" smtClean="0">
                <a:latin typeface="+mn-ea"/>
                <a:cs typeface="Univers 57 Condensed" charset="0"/>
              </a:rPr>
              <a:t>ボールは基本的に外側から渡す</a:t>
            </a:r>
            <a:endParaRPr lang="fi-FI" sz="1400" dirty="0" smtClean="0">
              <a:latin typeface="+mn-ea"/>
              <a:cs typeface="Univers 57 Condensed" charset="0"/>
            </a:endParaRPr>
          </a:p>
          <a:p>
            <a:r>
              <a:rPr lang="fi-FI" altLang="ja-JP" sz="1400" dirty="0">
                <a:latin typeface="+mn-ea"/>
                <a:cs typeface="Univers 57 Condensed" charset="0"/>
              </a:rPr>
              <a:t>B) Trail mirrors the time-in signal from </a:t>
            </a:r>
            <a:r>
              <a:rPr lang="fi-FI" altLang="ja-JP" sz="1400" dirty="0" smtClean="0">
                <a:latin typeface="+mn-ea"/>
                <a:cs typeface="Univers 57 Condensed" charset="0"/>
              </a:rPr>
              <a:t>Lead</a:t>
            </a:r>
          </a:p>
          <a:p>
            <a:r>
              <a:rPr lang="ja-JP" altLang="en-US" sz="1400" dirty="0">
                <a:latin typeface="+mn-ea"/>
                <a:cs typeface="Univers 57 Condensed" charset="0"/>
              </a:rPr>
              <a:t>　</a:t>
            </a:r>
            <a:r>
              <a:rPr lang="ja-JP" altLang="en-US" sz="1400" dirty="0" smtClean="0">
                <a:latin typeface="+mn-ea"/>
                <a:cs typeface="Univers 57 Condensed" charset="0"/>
              </a:rPr>
              <a:t>トレイルはタイムイン・シグナルをミラー（手を挙げる）</a:t>
            </a:r>
            <a:endParaRPr lang="fi-FI" altLang="ja-JP" sz="1400" dirty="0">
              <a:latin typeface="+mn-ea"/>
              <a:cs typeface="Univers 57 Condensed" charset="0"/>
            </a:endParaRPr>
          </a:p>
        </p:txBody>
      </p:sp>
      <p:cxnSp>
        <p:nvCxnSpPr>
          <p:cNvPr id="33" name="Suora nuoliyhdysviiva 32"/>
          <p:cNvCxnSpPr/>
          <p:nvPr/>
        </p:nvCxnSpPr>
        <p:spPr>
          <a:xfrm rot="21540000" flipV="1">
            <a:off x="989626" y="1772007"/>
            <a:ext cx="465876" cy="1754193"/>
          </a:xfrm>
          <a:prstGeom prst="straightConnector1">
            <a:avLst/>
          </a:prstGeom>
          <a:ln w="57150" cmpd="sng">
            <a:solidFill>
              <a:srgbClr val="FF0000"/>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uora nuoliyhdysviiva 55"/>
          <p:cNvCxnSpPr/>
          <p:nvPr/>
        </p:nvCxnSpPr>
        <p:spPr>
          <a:xfrm>
            <a:off x="4034110" y="1680014"/>
            <a:ext cx="838435" cy="525625"/>
          </a:xfrm>
          <a:prstGeom prst="straightConnector1">
            <a:avLst/>
          </a:prstGeom>
          <a:ln w="12700" cmpd="sng">
            <a:solidFill>
              <a:srgbClr val="008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8" name="Suora nuoliyhdysviiva 57"/>
          <p:cNvCxnSpPr>
            <a:stCxn id="22" idx="3"/>
          </p:cNvCxnSpPr>
          <p:nvPr/>
        </p:nvCxnSpPr>
        <p:spPr>
          <a:xfrm flipV="1">
            <a:off x="3936787" y="3089560"/>
            <a:ext cx="935758" cy="477062"/>
          </a:xfrm>
          <a:prstGeom prst="straightConnector1">
            <a:avLst/>
          </a:prstGeom>
          <a:ln w="12700" cmpd="sng">
            <a:solidFill>
              <a:srgbClr val="008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Suorakulmio 19"/>
          <p:cNvSpPr/>
          <p:nvPr/>
        </p:nvSpPr>
        <p:spPr>
          <a:xfrm rot="17040000">
            <a:off x="24582" y="2340564"/>
            <a:ext cx="1710309" cy="446400"/>
          </a:xfrm>
          <a:prstGeom prst="rect">
            <a:avLst/>
          </a:prstGeom>
          <a:solidFill>
            <a:srgbClr val="FF0000">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37" name="Kuva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589732">
            <a:off x="908284" y="1474669"/>
            <a:ext cx="441223" cy="395998"/>
          </a:xfrm>
          <a:prstGeom prst="rect">
            <a:avLst/>
          </a:prstGeom>
        </p:spPr>
      </p:pic>
      <p:pic>
        <p:nvPicPr>
          <p:cNvPr id="39"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8283" y="1875898"/>
            <a:ext cx="451157" cy="431999"/>
          </a:xfrm>
          <a:prstGeom prst="rect">
            <a:avLst/>
          </a:prstGeom>
          <a:noFill/>
          <a:ln w="9525">
            <a:noFill/>
            <a:miter lim="800000"/>
            <a:headEnd/>
            <a:tailEnd/>
          </a:ln>
        </p:spPr>
      </p:pic>
      <p:pic>
        <p:nvPicPr>
          <p:cNvPr id="40" name="Kuva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80533">
            <a:off x="437179" y="3348759"/>
            <a:ext cx="441223" cy="395998"/>
          </a:xfrm>
          <a:prstGeom prst="rect">
            <a:avLst/>
          </a:prstGeom>
        </p:spPr>
      </p:pic>
      <p:pic>
        <p:nvPicPr>
          <p:cNvPr id="41" name="Picture 12" descr="pilot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9269" y="2807675"/>
            <a:ext cx="451157" cy="431999"/>
          </a:xfrm>
          <a:prstGeom prst="rect">
            <a:avLst/>
          </a:prstGeom>
          <a:noFill/>
          <a:ln w="9525">
            <a:noFill/>
            <a:miter lim="800000"/>
            <a:headEnd/>
            <a:tailEnd/>
          </a:ln>
        </p:spPr>
      </p:pic>
      <p:pic>
        <p:nvPicPr>
          <p:cNvPr id="22" name="Kuva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49857">
            <a:off x="3549860" y="3530183"/>
            <a:ext cx="441223" cy="395998"/>
          </a:xfrm>
          <a:prstGeom prst="rect">
            <a:avLst/>
          </a:prstGeom>
        </p:spPr>
      </p:pic>
      <p:pic>
        <p:nvPicPr>
          <p:cNvPr id="23" name="Kuva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807014">
            <a:off x="3540129" y="1429715"/>
            <a:ext cx="441223" cy="395998"/>
          </a:xfrm>
          <a:prstGeom prst="rect">
            <a:avLst/>
          </a:prstGeom>
        </p:spPr>
      </p:pic>
      <p:cxnSp>
        <p:nvCxnSpPr>
          <p:cNvPr id="29" name="Suora nuoliyhdysviiva 28"/>
          <p:cNvCxnSpPr/>
          <p:nvPr/>
        </p:nvCxnSpPr>
        <p:spPr>
          <a:xfrm flipV="1">
            <a:off x="970362" y="2520905"/>
            <a:ext cx="1364966" cy="1127454"/>
          </a:xfrm>
          <a:prstGeom prst="straightConnector1">
            <a:avLst/>
          </a:prstGeom>
          <a:ln w="12700" cmpd="sng">
            <a:solidFill>
              <a:srgbClr val="0000F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err="1">
                <a:latin typeface="Fiba"/>
                <a:cs typeface="Fiba"/>
              </a:rPr>
              <a:t>Throw</a:t>
            </a:r>
            <a:r>
              <a:rPr lang="fr-CH" altLang="ja-JP" sz="2400" b="1" dirty="0">
                <a:latin typeface="Fiba"/>
                <a:cs typeface="Fiba"/>
              </a:rPr>
              <a:t>-in </a:t>
            </a:r>
            <a:r>
              <a:rPr lang="fr-CH" altLang="ja-JP" sz="2400" b="1" dirty="0" err="1">
                <a:latin typeface="Fiba"/>
                <a:cs typeface="Fiba"/>
              </a:rPr>
              <a:t>Frountcourt</a:t>
            </a:r>
            <a:r>
              <a:rPr lang="fr-CH" altLang="ja-JP" sz="2400" b="1" dirty="0">
                <a:latin typeface="Fiba"/>
                <a:cs typeface="Fiba"/>
              </a:rPr>
              <a:t> </a:t>
            </a:r>
            <a:r>
              <a:rPr lang="fr-CH" altLang="ja-JP" sz="2400" b="1" dirty="0" err="1">
                <a:latin typeface="Fiba"/>
                <a:cs typeface="Fiba"/>
              </a:rPr>
              <a:t>Endline</a:t>
            </a:r>
            <a:endParaRPr lang="en-US" altLang="ja-JP" sz="2400" b="1" dirty="0">
              <a:latin typeface="Fiba"/>
              <a:cs typeface="Fiba"/>
            </a:endParaRPr>
          </a:p>
        </p:txBody>
      </p:sp>
    </p:spTree>
    <p:extLst>
      <p:ext uri="{BB962C8B-B14F-4D97-AF65-F5344CB8AC3E}">
        <p14:creationId xmlns:p14="http://schemas.microsoft.com/office/powerpoint/2010/main" val="3264413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kstiruutu 32"/>
          <p:cNvSpPr txBox="1"/>
          <p:nvPr/>
        </p:nvSpPr>
        <p:spPr>
          <a:xfrm>
            <a:off x="512826" y="4759019"/>
            <a:ext cx="7809134" cy="1384995"/>
          </a:xfrm>
          <a:prstGeom prst="rect">
            <a:avLst/>
          </a:prstGeom>
          <a:noFill/>
        </p:spPr>
        <p:txBody>
          <a:bodyPr wrap="square" rtlCol="0">
            <a:spAutoFit/>
          </a:bodyPr>
          <a:lstStyle/>
          <a:p>
            <a:pPr marL="269875" indent="-269875">
              <a:buAutoNum type="alphaUcParenR"/>
            </a:pPr>
            <a:r>
              <a:rPr lang="fi-FI" sz="1400" dirty="0" smtClean="0">
                <a:latin typeface="+mn-ea"/>
                <a:cs typeface="Univers 57 Condensed" charset="0"/>
              </a:rPr>
              <a:t>When throw-in in the corner</a:t>
            </a:r>
            <a:br>
              <a:rPr lang="fi-FI" sz="1400" dirty="0" smtClean="0">
                <a:latin typeface="+mn-ea"/>
                <a:cs typeface="Univers 57 Condensed" charset="0"/>
              </a:rPr>
            </a:br>
            <a:r>
              <a:rPr lang="ja-JP" altLang="en-US" sz="1400" dirty="0" smtClean="0">
                <a:latin typeface="+mn-ea"/>
                <a:cs typeface="Univers 57 Condensed" charset="0"/>
              </a:rPr>
              <a:t>コーナーからのスローイン時は</a:t>
            </a:r>
            <a:endParaRPr lang="fi-FI" sz="1400" dirty="0" smtClean="0">
              <a:latin typeface="+mn-ea"/>
              <a:cs typeface="Univers 57 Condensed" charset="0"/>
            </a:endParaRPr>
          </a:p>
          <a:p>
            <a:pPr marL="269875" indent="-269875">
              <a:buAutoNum type="alphaUcParenR"/>
            </a:pPr>
            <a:r>
              <a:rPr lang="fi-FI" altLang="ja-JP" sz="1400" dirty="0" smtClean="0">
                <a:latin typeface="+mn-ea"/>
                <a:cs typeface="Univers 57 Condensed" charset="0"/>
              </a:rPr>
              <a:t>Lead </a:t>
            </a:r>
            <a:r>
              <a:rPr lang="fi-FI" altLang="ja-JP" sz="1400" dirty="0">
                <a:latin typeface="+mn-ea"/>
                <a:cs typeface="Univers 57 Condensed" charset="0"/>
              </a:rPr>
              <a:t>(active referee) inside (</a:t>
            </a:r>
            <a:r>
              <a:rPr lang="fi-FI" altLang="ja-JP" sz="1400" dirty="0" smtClean="0">
                <a:latin typeface="+mn-ea"/>
                <a:cs typeface="Univers 57 Condensed" charset="0"/>
              </a:rPr>
              <a:t>basket-referee-ball)</a:t>
            </a:r>
            <a:br>
              <a:rPr lang="fi-FI" altLang="ja-JP" sz="1400" dirty="0" smtClean="0">
                <a:latin typeface="+mn-ea"/>
                <a:cs typeface="Univers 57 Condensed" charset="0"/>
              </a:rPr>
            </a:br>
            <a:r>
              <a:rPr lang="ja-JP" altLang="en-US" sz="1400" dirty="0" smtClean="0">
                <a:latin typeface="+mn-ea"/>
                <a:cs typeface="Univers 57 Condensed" charset="0"/>
              </a:rPr>
              <a:t>リードは内側からボールを渡す</a:t>
            </a:r>
            <a:endParaRPr lang="fi-FI" altLang="ja-JP" sz="1400" dirty="0" smtClean="0">
              <a:latin typeface="+mn-ea"/>
              <a:cs typeface="Univers 57 Condensed" charset="0"/>
            </a:endParaRPr>
          </a:p>
          <a:p>
            <a:pPr marL="269875" indent="-269875">
              <a:buFontTx/>
              <a:buAutoNum type="alphaUcParenR"/>
            </a:pPr>
            <a:r>
              <a:rPr lang="fi-FI" altLang="ja-JP" sz="1400" dirty="0" smtClean="0">
                <a:latin typeface="+mn-ea"/>
                <a:cs typeface="Univers 57 Condensed" charset="0"/>
              </a:rPr>
              <a:t>Trail </a:t>
            </a:r>
            <a:r>
              <a:rPr lang="fi-FI" altLang="ja-JP" sz="1400" dirty="0">
                <a:latin typeface="+mn-ea"/>
                <a:cs typeface="Univers 57 Condensed" charset="0"/>
              </a:rPr>
              <a:t>mirrors the time-in signal from </a:t>
            </a:r>
            <a:r>
              <a:rPr lang="fi-FI" altLang="ja-JP" sz="1400" dirty="0" smtClean="0">
                <a:latin typeface="+mn-ea"/>
                <a:cs typeface="Univers 57 Condensed" charset="0"/>
              </a:rPr>
              <a:t>Lead</a:t>
            </a:r>
            <a:br>
              <a:rPr lang="fi-FI" altLang="ja-JP" sz="1400" dirty="0" smtClean="0">
                <a:latin typeface="+mn-ea"/>
                <a:cs typeface="Univers 57 Condensed" charset="0"/>
              </a:rPr>
            </a:br>
            <a:r>
              <a:rPr lang="ja-JP" altLang="en-US" sz="1400" dirty="0" smtClean="0">
                <a:latin typeface="+mn-ea"/>
                <a:cs typeface="Univers 57 Condensed" charset="0"/>
              </a:rPr>
              <a:t>トレイルはタイムイン・シグナルをミラー</a:t>
            </a:r>
            <a:endParaRPr lang="fi-FI" altLang="ja-JP" sz="1400" dirty="0">
              <a:latin typeface="+mn-ea"/>
              <a:cs typeface="Univers 57 Condensed" charset="0"/>
            </a:endParaRPr>
          </a:p>
        </p:txBody>
      </p:sp>
      <p:pic>
        <p:nvPicPr>
          <p:cNvPr id="37" name="Kuva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185" y="116633"/>
            <a:ext cx="8082923" cy="503161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9" name="Kuva 38" descr="Näyttökuva 2015-05-23 kello 7.59.3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0192" y="2009350"/>
            <a:ext cx="857347" cy="1201282"/>
          </a:xfrm>
          <a:prstGeom prst="rect">
            <a:avLst/>
          </a:prstGeom>
          <a:ln w="57150" cmpd="sng">
            <a:solidFill>
              <a:srgbClr val="008000"/>
            </a:solidFill>
          </a:ln>
        </p:spPr>
      </p:pic>
      <p:pic>
        <p:nvPicPr>
          <p:cNvPr id="40" name="Kuva 39" descr="Näyttökuva 2015-05-23 kello 7.59.3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717" y="1289408"/>
            <a:ext cx="846608" cy="1186236"/>
          </a:xfrm>
          <a:prstGeom prst="rect">
            <a:avLst/>
          </a:prstGeom>
          <a:ln w="57150" cmpd="sng">
            <a:solidFill>
              <a:srgbClr val="0000FF"/>
            </a:solidFill>
          </a:ln>
        </p:spPr>
      </p:pic>
      <p:cxnSp>
        <p:nvCxnSpPr>
          <p:cNvPr id="41" name="Suora nuoliyhdysviiva 40"/>
          <p:cNvCxnSpPr/>
          <p:nvPr/>
        </p:nvCxnSpPr>
        <p:spPr>
          <a:xfrm>
            <a:off x="1248843" y="1979819"/>
            <a:ext cx="515012" cy="144540"/>
          </a:xfrm>
          <a:prstGeom prst="straightConnector1">
            <a:avLst/>
          </a:prstGeom>
          <a:ln w="12700" cmpd="sng">
            <a:solidFill>
              <a:srgbClr val="0000F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6" name="Suora nuoliyhdysviiva 55"/>
          <p:cNvCxnSpPr/>
          <p:nvPr/>
        </p:nvCxnSpPr>
        <p:spPr>
          <a:xfrm flipV="1">
            <a:off x="881489" y="3526200"/>
            <a:ext cx="115784" cy="519582"/>
          </a:xfrm>
          <a:prstGeom prst="straightConnector1">
            <a:avLst/>
          </a:prstGeom>
          <a:ln w="28575" cmpd="sng">
            <a:solidFill>
              <a:srgbClr val="FF0000"/>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61" name="Kuva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49857">
            <a:off x="3567667" y="3591143"/>
            <a:ext cx="441223" cy="395998"/>
          </a:xfrm>
          <a:prstGeom prst="rect">
            <a:avLst/>
          </a:prstGeom>
        </p:spPr>
      </p:pic>
      <p:pic>
        <p:nvPicPr>
          <p:cNvPr id="62" name="Kuva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07014">
            <a:off x="3557936" y="1490675"/>
            <a:ext cx="441223" cy="395998"/>
          </a:xfrm>
          <a:prstGeom prst="rect">
            <a:avLst/>
          </a:prstGeom>
        </p:spPr>
      </p:pic>
      <p:cxnSp>
        <p:nvCxnSpPr>
          <p:cNvPr id="63" name="Suora nuoliyhdysviiva 62"/>
          <p:cNvCxnSpPr/>
          <p:nvPr/>
        </p:nvCxnSpPr>
        <p:spPr>
          <a:xfrm>
            <a:off x="4051917" y="1721407"/>
            <a:ext cx="828275" cy="484232"/>
          </a:xfrm>
          <a:prstGeom prst="straightConnector1">
            <a:avLst/>
          </a:prstGeom>
          <a:ln w="12700" cmpd="sng">
            <a:solidFill>
              <a:srgbClr val="008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4" name="Suora nuoliyhdysviiva 63"/>
          <p:cNvCxnSpPr>
            <a:stCxn id="61" idx="3"/>
          </p:cNvCxnSpPr>
          <p:nvPr/>
        </p:nvCxnSpPr>
        <p:spPr>
          <a:xfrm flipV="1">
            <a:off x="3954594" y="2979341"/>
            <a:ext cx="925598" cy="648241"/>
          </a:xfrm>
          <a:prstGeom prst="straightConnector1">
            <a:avLst/>
          </a:prstGeom>
          <a:ln w="12700" cmpd="sng">
            <a:solidFill>
              <a:srgbClr val="008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5" name="Suora nuoliyhdysviiva 64"/>
          <p:cNvCxnSpPr/>
          <p:nvPr/>
        </p:nvCxnSpPr>
        <p:spPr>
          <a:xfrm flipV="1">
            <a:off x="1374770" y="1407218"/>
            <a:ext cx="147320" cy="572600"/>
          </a:xfrm>
          <a:prstGeom prst="straightConnector1">
            <a:avLst/>
          </a:prstGeom>
          <a:ln w="28575" cmpd="sng">
            <a:solidFill>
              <a:srgbClr val="FF0000"/>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3" name="Suorakulmio 22"/>
          <p:cNvSpPr/>
          <p:nvPr/>
        </p:nvSpPr>
        <p:spPr>
          <a:xfrm rot="17040000">
            <a:off x="272861" y="3415798"/>
            <a:ext cx="618064" cy="530665"/>
          </a:xfrm>
          <a:prstGeom prst="rect">
            <a:avLst/>
          </a:prstGeom>
          <a:solidFill>
            <a:srgbClr val="FF0000">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59" name="Kuva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523755">
            <a:off x="472571" y="3064508"/>
            <a:ext cx="441223" cy="395998"/>
          </a:xfrm>
          <a:prstGeom prst="rect">
            <a:avLst/>
          </a:prstGeom>
        </p:spPr>
      </p:pic>
      <p:pic>
        <p:nvPicPr>
          <p:cNvPr id="60" name="Picture 12" descr="pilot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3666" y="3522343"/>
            <a:ext cx="451157" cy="431999"/>
          </a:xfrm>
          <a:prstGeom prst="rect">
            <a:avLst/>
          </a:prstGeom>
          <a:noFill/>
          <a:ln w="9525">
            <a:noFill/>
            <a:miter lim="800000"/>
            <a:headEnd/>
            <a:tailEnd/>
          </a:ln>
        </p:spPr>
      </p:pic>
      <p:sp>
        <p:nvSpPr>
          <p:cNvPr id="25" name="Suorakulmio 24"/>
          <p:cNvSpPr/>
          <p:nvPr/>
        </p:nvSpPr>
        <p:spPr>
          <a:xfrm rot="17040000">
            <a:off x="880073" y="1353924"/>
            <a:ext cx="483312" cy="475358"/>
          </a:xfrm>
          <a:prstGeom prst="rect">
            <a:avLst/>
          </a:prstGeom>
          <a:solidFill>
            <a:srgbClr val="FF0000">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57" name="Kuva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306085">
            <a:off x="776661" y="1793774"/>
            <a:ext cx="441223" cy="395998"/>
          </a:xfrm>
          <a:prstGeom prst="rect">
            <a:avLst/>
          </a:prstGeom>
        </p:spPr>
      </p:pic>
      <p:pic>
        <p:nvPicPr>
          <p:cNvPr id="58" name="Picture 12" descr="pilot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97273" y="1330048"/>
            <a:ext cx="451157" cy="431999"/>
          </a:xfrm>
          <a:prstGeom prst="rect">
            <a:avLst/>
          </a:prstGeom>
          <a:noFill/>
          <a:ln w="9525">
            <a:noFill/>
            <a:miter lim="800000"/>
            <a:headEnd/>
            <a:tailEnd/>
          </a:ln>
        </p:spPr>
      </p:pic>
      <p:cxnSp>
        <p:nvCxnSpPr>
          <p:cNvPr id="30" name="Suora nuoliyhdysviiva 29"/>
          <p:cNvCxnSpPr/>
          <p:nvPr/>
        </p:nvCxnSpPr>
        <p:spPr>
          <a:xfrm flipV="1">
            <a:off x="997273" y="2388519"/>
            <a:ext cx="785444" cy="822114"/>
          </a:xfrm>
          <a:prstGeom prst="straightConnector1">
            <a:avLst/>
          </a:prstGeom>
          <a:ln w="12700" cmpd="sng">
            <a:solidFill>
              <a:srgbClr val="0000F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6"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err="1">
                <a:latin typeface="Fiba"/>
                <a:cs typeface="Fiba"/>
              </a:rPr>
              <a:t>Throw</a:t>
            </a:r>
            <a:r>
              <a:rPr lang="fr-CH" altLang="ja-JP" sz="2400" b="1" dirty="0">
                <a:latin typeface="Fiba"/>
                <a:cs typeface="Fiba"/>
              </a:rPr>
              <a:t>-in </a:t>
            </a:r>
            <a:r>
              <a:rPr lang="fr-CH" altLang="ja-JP" sz="2400" b="1" dirty="0" err="1">
                <a:latin typeface="Fiba"/>
                <a:cs typeface="Fiba"/>
              </a:rPr>
              <a:t>Frountcourt</a:t>
            </a:r>
            <a:r>
              <a:rPr lang="fr-CH" altLang="ja-JP" sz="2400" b="1" dirty="0">
                <a:latin typeface="Fiba"/>
                <a:cs typeface="Fiba"/>
              </a:rPr>
              <a:t> </a:t>
            </a:r>
            <a:r>
              <a:rPr lang="fr-CH" altLang="ja-JP" sz="2400" b="1" dirty="0" err="1">
                <a:latin typeface="Fiba"/>
                <a:cs typeface="Fiba"/>
              </a:rPr>
              <a:t>Endline</a:t>
            </a:r>
            <a:endParaRPr lang="en-US" altLang="ja-JP" sz="2400" b="1" dirty="0">
              <a:latin typeface="Fiba"/>
              <a:cs typeface="Fiba"/>
            </a:endParaRPr>
          </a:p>
        </p:txBody>
      </p:sp>
    </p:spTree>
    <p:extLst>
      <p:ext uri="{BB962C8B-B14F-4D97-AF65-F5344CB8AC3E}">
        <p14:creationId xmlns:p14="http://schemas.microsoft.com/office/powerpoint/2010/main" val="4214397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245" y="552433"/>
            <a:ext cx="6369900" cy="5125646"/>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Sisällön paikkamerkki 2"/>
          <p:cNvSpPr txBox="1">
            <a:spLocks/>
          </p:cNvSpPr>
          <p:nvPr/>
        </p:nvSpPr>
        <p:spPr>
          <a:xfrm>
            <a:off x="2253643" y="3316932"/>
            <a:ext cx="2132578" cy="5697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smtClean="0">
                <a:solidFill>
                  <a:schemeClr val="bg1"/>
                </a:solidFill>
                <a:latin typeface="+mj-ea"/>
                <a:ea typeface="+mj-ea"/>
                <a:cs typeface="Fiba" charset="0"/>
              </a:rPr>
              <a:t>Strong side</a:t>
            </a:r>
          </a:p>
          <a:p>
            <a:pPr lvl="1" algn="ctr"/>
            <a:endParaRPr lang="en-US" sz="2000" dirty="0" smtClean="0">
              <a:latin typeface="Univers LT Std 57 Cn"/>
            </a:endParaRPr>
          </a:p>
          <a:p>
            <a:pPr algn="ctr"/>
            <a:endParaRPr lang="en-US" sz="2000" dirty="0" smtClean="0">
              <a:latin typeface="Univers LT Std 57 Cn"/>
            </a:endParaRPr>
          </a:p>
        </p:txBody>
      </p:sp>
      <p:cxnSp>
        <p:nvCxnSpPr>
          <p:cNvPr id="7" name="Suora yhdysviiva 2"/>
          <p:cNvCxnSpPr/>
          <p:nvPr/>
        </p:nvCxnSpPr>
        <p:spPr>
          <a:xfrm>
            <a:off x="4572000" y="1268760"/>
            <a:ext cx="11065" cy="4392488"/>
          </a:xfrm>
          <a:prstGeom prst="line">
            <a:avLst/>
          </a:prstGeom>
          <a:ln w="38100" cmpd="sng">
            <a:solidFill>
              <a:schemeClr val="bg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8" name="Sisällön paikkamerkki 2"/>
          <p:cNvSpPr txBox="1">
            <a:spLocks/>
          </p:cNvSpPr>
          <p:nvPr/>
        </p:nvSpPr>
        <p:spPr>
          <a:xfrm>
            <a:off x="4782639" y="4058350"/>
            <a:ext cx="2132578" cy="5697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smtClean="0">
                <a:solidFill>
                  <a:schemeClr val="bg1"/>
                </a:solidFill>
                <a:latin typeface="+mj-ea"/>
                <a:ea typeface="+mj-ea"/>
                <a:cs typeface="Fiba" charset="0"/>
              </a:rPr>
              <a:t>Weak side</a:t>
            </a:r>
            <a:endParaRPr lang="en-US" sz="2000" dirty="0" smtClean="0">
              <a:solidFill>
                <a:schemeClr val="bg1"/>
              </a:solidFill>
              <a:latin typeface="+mj-ea"/>
              <a:ea typeface="+mj-ea"/>
              <a:cs typeface="Fiba" charset="0"/>
            </a:endParaRPr>
          </a:p>
        </p:txBody>
      </p:sp>
      <p:sp>
        <p:nvSpPr>
          <p:cNvPr id="9" name="Sisällön paikkamerkki 2"/>
          <p:cNvSpPr txBox="1">
            <a:spLocks/>
          </p:cNvSpPr>
          <p:nvPr/>
        </p:nvSpPr>
        <p:spPr>
          <a:xfrm>
            <a:off x="3061484" y="2618509"/>
            <a:ext cx="1344632" cy="5697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smtClean="0">
                <a:solidFill>
                  <a:schemeClr val="bg1"/>
                </a:solidFill>
                <a:latin typeface="+mj-ea"/>
                <a:ea typeface="+mj-ea"/>
                <a:cs typeface="Fiba" charset="0"/>
              </a:rPr>
              <a:t>Ball side</a:t>
            </a:r>
            <a:endParaRPr lang="en-US" sz="2000" dirty="0" smtClean="0">
              <a:solidFill>
                <a:schemeClr val="bg1"/>
              </a:solidFill>
              <a:latin typeface="+mj-ea"/>
              <a:ea typeface="+mj-ea"/>
              <a:cs typeface="Fiba" charset="0"/>
            </a:endParaRPr>
          </a:p>
        </p:txBody>
      </p:sp>
      <p:sp>
        <p:nvSpPr>
          <p:cNvPr id="10" name="Sisällön paikkamerkki 2"/>
          <p:cNvSpPr txBox="1">
            <a:spLocks/>
          </p:cNvSpPr>
          <p:nvPr/>
        </p:nvSpPr>
        <p:spPr>
          <a:xfrm>
            <a:off x="4577942" y="2495387"/>
            <a:ext cx="2132578" cy="4114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smtClean="0">
                <a:solidFill>
                  <a:schemeClr val="bg1"/>
                </a:solidFill>
                <a:latin typeface="+mj-ea"/>
                <a:ea typeface="+mj-ea"/>
                <a:cs typeface="Fiba" charset="0"/>
              </a:rPr>
              <a:t>Opposite side</a:t>
            </a:r>
          </a:p>
          <a:p>
            <a:pPr lvl="1" algn="ctr"/>
            <a:endParaRPr lang="en-US" sz="2000" dirty="0" smtClean="0">
              <a:latin typeface="Fiba" charset="0"/>
              <a:ea typeface="Fiba" charset="0"/>
              <a:cs typeface="Fiba" charset="0"/>
            </a:endParaRPr>
          </a:p>
          <a:p>
            <a:pPr algn="ctr"/>
            <a:endParaRPr lang="en-US" sz="2000" dirty="0" smtClean="0">
              <a:latin typeface="Fiba" charset="0"/>
              <a:ea typeface="Fiba" charset="0"/>
              <a:cs typeface="Fiba" charset="0"/>
            </a:endParaRPr>
          </a:p>
        </p:txBody>
      </p:sp>
      <p:cxnSp>
        <p:nvCxnSpPr>
          <p:cNvPr id="11" name="Suora yhdysviiva 23"/>
          <p:cNvCxnSpPr/>
          <p:nvPr/>
        </p:nvCxnSpPr>
        <p:spPr>
          <a:xfrm flipH="1">
            <a:off x="2500655" y="2262910"/>
            <a:ext cx="159016" cy="1323233"/>
          </a:xfrm>
          <a:prstGeom prst="line">
            <a:avLst/>
          </a:prstGeom>
          <a:ln w="38100" cmpd="sng">
            <a:solidFill>
              <a:srgbClr val="FF000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 name="Suora yhdysviiva 28"/>
          <p:cNvCxnSpPr/>
          <p:nvPr/>
        </p:nvCxnSpPr>
        <p:spPr>
          <a:xfrm>
            <a:off x="2500654" y="3586143"/>
            <a:ext cx="266132" cy="1070885"/>
          </a:xfrm>
          <a:prstGeom prst="line">
            <a:avLst/>
          </a:prstGeom>
          <a:ln w="38100" cmpd="sng">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uora yhdysviiva 30"/>
          <p:cNvCxnSpPr/>
          <p:nvPr/>
        </p:nvCxnSpPr>
        <p:spPr>
          <a:xfrm flipH="1" flipV="1">
            <a:off x="2051720" y="2132856"/>
            <a:ext cx="3231480" cy="307854"/>
          </a:xfrm>
          <a:prstGeom prst="line">
            <a:avLst/>
          </a:prstGeom>
          <a:ln w="53975" cmpd="sng">
            <a:solidFill>
              <a:srgbClr val="FF0000"/>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uora yhdysviiva 45"/>
          <p:cNvCxnSpPr/>
          <p:nvPr/>
        </p:nvCxnSpPr>
        <p:spPr>
          <a:xfrm flipH="1">
            <a:off x="5687785" y="3586143"/>
            <a:ext cx="500172" cy="568849"/>
          </a:xfrm>
          <a:prstGeom prst="line">
            <a:avLst/>
          </a:prstGeom>
          <a:ln w="38100" cmpd="sng">
            <a:solidFill>
              <a:srgbClr val="FF0000"/>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15" name="Picture 12" descr="pilot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3741" y="2245230"/>
            <a:ext cx="560118" cy="516095"/>
          </a:xfrm>
          <a:prstGeom prst="rect">
            <a:avLst/>
          </a:prstGeom>
          <a:noFill/>
          <a:ln w="9525">
            <a:noFill/>
            <a:miter lim="800000"/>
            <a:headEnd/>
            <a:tailEnd/>
          </a:ln>
        </p:spPr>
      </p:pic>
      <p:pic>
        <p:nvPicPr>
          <p:cNvPr id="16" name="Kuv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045863">
            <a:off x="6243981" y="3120902"/>
            <a:ext cx="531760" cy="463296"/>
          </a:xfrm>
          <a:prstGeom prst="rect">
            <a:avLst/>
          </a:prstGeom>
        </p:spPr>
      </p:pic>
      <p:pic>
        <p:nvPicPr>
          <p:cNvPr id="17" name="Kuva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818816">
            <a:off x="2367370" y="1671525"/>
            <a:ext cx="516207" cy="463296"/>
          </a:xfrm>
          <a:prstGeom prst="rect">
            <a:avLst/>
          </a:prstGeom>
        </p:spPr>
      </p:pic>
      <p:pic>
        <p:nvPicPr>
          <p:cNvPr id="18" name="Kuva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205646">
            <a:off x="2629339" y="4744405"/>
            <a:ext cx="516207" cy="463296"/>
          </a:xfrm>
          <a:prstGeom prst="rect">
            <a:avLst/>
          </a:prstGeom>
        </p:spPr>
      </p:pic>
      <p:sp>
        <p:nvSpPr>
          <p:cNvPr id="24"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err="1">
                <a:latin typeface="Fiba"/>
                <a:cs typeface="Fiba"/>
              </a:rPr>
              <a:t>Strong</a:t>
            </a:r>
            <a:r>
              <a:rPr lang="fr-CH" altLang="ja-JP" sz="2400" b="1" dirty="0">
                <a:latin typeface="Fiba"/>
                <a:cs typeface="Fiba"/>
              </a:rPr>
              <a:t> &amp; </a:t>
            </a:r>
            <a:r>
              <a:rPr lang="fr-CH" altLang="ja-JP" sz="2400" b="1" dirty="0" err="1">
                <a:latin typeface="Fiba"/>
                <a:cs typeface="Fiba"/>
              </a:rPr>
              <a:t>weak</a:t>
            </a:r>
            <a:r>
              <a:rPr lang="fr-CH" altLang="ja-JP" sz="2400" b="1" dirty="0">
                <a:latin typeface="Fiba"/>
                <a:cs typeface="Fiba"/>
              </a:rPr>
              <a:t> </a:t>
            </a:r>
            <a:r>
              <a:rPr lang="fr-CH" altLang="ja-JP" sz="2400" b="1" dirty="0" err="1">
                <a:latin typeface="Fiba"/>
                <a:cs typeface="Fiba"/>
              </a:rPr>
              <a:t>side</a:t>
            </a:r>
            <a:r>
              <a:rPr lang="fr-CH" altLang="ja-JP" sz="2400" b="1" dirty="0">
                <a:latin typeface="Fiba"/>
                <a:cs typeface="Fiba"/>
              </a:rPr>
              <a:t> / </a:t>
            </a:r>
            <a:r>
              <a:rPr lang="en-US" altLang="ja-JP" sz="2400" b="1" dirty="0">
                <a:latin typeface="Fiba"/>
                <a:cs typeface="Fiba"/>
              </a:rPr>
              <a:t>B</a:t>
            </a:r>
            <a:r>
              <a:rPr lang="fr-CH" altLang="ja-JP" sz="2400" b="1" dirty="0">
                <a:latin typeface="Fiba"/>
                <a:cs typeface="Fiba"/>
              </a:rPr>
              <a:t>all &amp; opposite </a:t>
            </a:r>
            <a:r>
              <a:rPr lang="fr-CH" altLang="ja-JP" sz="2400" b="1" dirty="0" err="1">
                <a:latin typeface="Fiba"/>
                <a:cs typeface="Fiba"/>
              </a:rPr>
              <a:t>side</a:t>
            </a:r>
            <a:endParaRPr lang="en-US" altLang="ja-JP" sz="2400" b="1" dirty="0">
              <a:latin typeface="Fiba"/>
              <a:cs typeface="Fiba"/>
            </a:endParaRPr>
          </a:p>
        </p:txBody>
      </p:sp>
    </p:spTree>
    <p:extLst>
      <p:ext uri="{BB962C8B-B14F-4D97-AF65-F5344CB8AC3E}">
        <p14:creationId xmlns:p14="http://schemas.microsoft.com/office/powerpoint/2010/main" val="987794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1" descr="court_ver.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6572" y="71608"/>
            <a:ext cx="7015015" cy="57942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Puolivapaa piirto 14"/>
          <p:cNvSpPr/>
          <p:nvPr/>
        </p:nvSpPr>
        <p:spPr>
          <a:xfrm>
            <a:off x="4572253" y="1241884"/>
            <a:ext cx="2484120" cy="1880264"/>
          </a:xfrm>
          <a:custGeom>
            <a:avLst/>
            <a:gdLst>
              <a:gd name="connsiteX0" fmla="*/ 2489200 w 2552700"/>
              <a:gd name="connsiteY0" fmla="*/ 0 h 4826000"/>
              <a:gd name="connsiteX1" fmla="*/ 2552700 w 2552700"/>
              <a:gd name="connsiteY1" fmla="*/ 4813300 h 4826000"/>
              <a:gd name="connsiteX2" fmla="*/ 0 w 2552700"/>
              <a:gd name="connsiteY2" fmla="*/ 4826000 h 4826000"/>
              <a:gd name="connsiteX3" fmla="*/ 25400 w 2552700"/>
              <a:gd name="connsiteY3" fmla="*/ 50800 h 4826000"/>
              <a:gd name="connsiteX4" fmla="*/ 2489200 w 2552700"/>
              <a:gd name="connsiteY4" fmla="*/ 0 h 48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4826000">
                <a:moveTo>
                  <a:pt x="2489200" y="0"/>
                </a:moveTo>
                <a:lnTo>
                  <a:pt x="2552700" y="4813300"/>
                </a:lnTo>
                <a:lnTo>
                  <a:pt x="0" y="4826000"/>
                </a:lnTo>
                <a:lnTo>
                  <a:pt x="25400" y="50800"/>
                </a:lnTo>
                <a:lnTo>
                  <a:pt x="2489200" y="0"/>
                </a:lnTo>
                <a:close/>
              </a:path>
            </a:pathLst>
          </a:custGeom>
          <a:solidFill>
            <a:srgbClr val="008000">
              <a:alpha val="14000"/>
            </a:srgbClr>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Puolivapaa piirto 4"/>
          <p:cNvSpPr/>
          <p:nvPr/>
        </p:nvSpPr>
        <p:spPr>
          <a:xfrm>
            <a:off x="2070353" y="1241883"/>
            <a:ext cx="2501900" cy="1880265"/>
          </a:xfrm>
          <a:custGeom>
            <a:avLst/>
            <a:gdLst>
              <a:gd name="connsiteX0" fmla="*/ 2489200 w 2552700"/>
              <a:gd name="connsiteY0" fmla="*/ 0 h 4826000"/>
              <a:gd name="connsiteX1" fmla="*/ 2552700 w 2552700"/>
              <a:gd name="connsiteY1" fmla="*/ 4813300 h 4826000"/>
              <a:gd name="connsiteX2" fmla="*/ 0 w 2552700"/>
              <a:gd name="connsiteY2" fmla="*/ 4826000 h 4826000"/>
              <a:gd name="connsiteX3" fmla="*/ 25400 w 2552700"/>
              <a:gd name="connsiteY3" fmla="*/ 50800 h 4826000"/>
              <a:gd name="connsiteX4" fmla="*/ 2489200 w 2552700"/>
              <a:gd name="connsiteY4" fmla="*/ 0 h 48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4826000">
                <a:moveTo>
                  <a:pt x="2489200" y="0"/>
                </a:moveTo>
                <a:lnTo>
                  <a:pt x="2552700" y="4813300"/>
                </a:lnTo>
                <a:lnTo>
                  <a:pt x="0" y="4826000"/>
                </a:lnTo>
                <a:lnTo>
                  <a:pt x="25400" y="50800"/>
                </a:lnTo>
                <a:lnTo>
                  <a:pt x="2489200" y="0"/>
                </a:lnTo>
                <a:close/>
              </a:path>
            </a:pathLst>
          </a:custGeom>
          <a:solidFill>
            <a:srgbClr val="FF0000">
              <a:alpha val="15000"/>
            </a:srgbClr>
          </a:solidFill>
          <a:ln w="76200" cmpd="sng">
            <a:noFill/>
          </a:ln>
          <a:scene3d>
            <a:camera prst="perspectiveFront" fov="6000000">
              <a:rot lat="0" lon="0"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7" name="Kuva 5" descr="Cent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3982336">
            <a:off x="1971800" y="2759444"/>
            <a:ext cx="542544" cy="463296"/>
          </a:xfrm>
          <a:prstGeom prst="rect">
            <a:avLst/>
          </a:prstGeom>
        </p:spPr>
      </p:pic>
      <p:pic>
        <p:nvPicPr>
          <p:cNvPr id="8" name="Kuva 8" descr="Trail.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13491927">
            <a:off x="6215982" y="1365788"/>
            <a:ext cx="542544" cy="463296"/>
          </a:xfrm>
          <a:prstGeom prst="rect">
            <a:avLst/>
          </a:prstGeom>
        </p:spPr>
      </p:pic>
      <p:pic>
        <p:nvPicPr>
          <p:cNvPr id="9" name="Kuva 36" descr="Lead.png"/>
          <p:cNvPicPr>
            <a:picLocks noChangeAspect="1"/>
          </p:cNvPicPr>
          <p:nvPr/>
        </p:nvPicPr>
        <p:blipFill>
          <a:blip r:embed="rId5">
            <a:extLst>
              <a:ext uri="{28A0092B-C50C-407E-A947-70E740481C1C}">
                <a14:useLocalDpi xmlns:a14="http://schemas.microsoft.com/office/drawing/2010/main"/>
              </a:ext>
            </a:extLst>
          </a:blip>
          <a:stretch>
            <a:fillRect/>
          </a:stretch>
        </p:blipFill>
        <p:spPr>
          <a:xfrm rot="19618019">
            <a:off x="5153151" y="4465807"/>
            <a:ext cx="542544" cy="463296"/>
          </a:xfrm>
          <a:prstGeom prst="rect">
            <a:avLst/>
          </a:prstGeom>
        </p:spPr>
      </p:pic>
      <p:sp>
        <p:nvSpPr>
          <p:cNvPr id="10" name="Puolivapaa piirto 22"/>
          <p:cNvSpPr/>
          <p:nvPr/>
        </p:nvSpPr>
        <p:spPr>
          <a:xfrm>
            <a:off x="3805173" y="1241884"/>
            <a:ext cx="1663700" cy="1880265"/>
          </a:xfrm>
          <a:custGeom>
            <a:avLst/>
            <a:gdLst>
              <a:gd name="connsiteX0" fmla="*/ 2489200 w 2552700"/>
              <a:gd name="connsiteY0" fmla="*/ 0 h 4826000"/>
              <a:gd name="connsiteX1" fmla="*/ 2552700 w 2552700"/>
              <a:gd name="connsiteY1" fmla="*/ 4813300 h 4826000"/>
              <a:gd name="connsiteX2" fmla="*/ 0 w 2552700"/>
              <a:gd name="connsiteY2" fmla="*/ 4826000 h 4826000"/>
              <a:gd name="connsiteX3" fmla="*/ 25400 w 2552700"/>
              <a:gd name="connsiteY3" fmla="*/ 50800 h 4826000"/>
              <a:gd name="connsiteX4" fmla="*/ 2489200 w 2552700"/>
              <a:gd name="connsiteY4" fmla="*/ 0 h 48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4826000">
                <a:moveTo>
                  <a:pt x="2489200" y="0"/>
                </a:moveTo>
                <a:lnTo>
                  <a:pt x="2552700" y="4813300"/>
                </a:lnTo>
                <a:lnTo>
                  <a:pt x="0" y="4826000"/>
                </a:lnTo>
                <a:lnTo>
                  <a:pt x="25400" y="50800"/>
                </a:lnTo>
                <a:lnTo>
                  <a:pt x="2489200" y="0"/>
                </a:lnTo>
                <a:close/>
              </a:path>
            </a:pathLst>
          </a:custGeom>
          <a:solidFill>
            <a:schemeClr val="tx1">
              <a:alpha val="15000"/>
            </a:schemeClr>
          </a:solidFill>
          <a:ln w="76200" cmpd="sng">
            <a:solidFill>
              <a:schemeClr val="tx1"/>
            </a:solidFill>
          </a:ln>
          <a:scene3d>
            <a:camera prst="perspectiveFront" fov="6000000">
              <a:rot lat="0" lon="0"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11" name="Kuva 9" descr="A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13585" y="2007288"/>
            <a:ext cx="396240" cy="396240"/>
          </a:xfrm>
          <a:prstGeom prst="rect">
            <a:avLst/>
          </a:prstGeom>
        </p:spPr>
      </p:pic>
      <p:pic>
        <p:nvPicPr>
          <p:cNvPr id="12" name="Picture 12" descr="pilot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48233" y="1780841"/>
            <a:ext cx="438650" cy="432000"/>
          </a:xfrm>
          <a:prstGeom prst="rect">
            <a:avLst/>
          </a:prstGeom>
          <a:noFill/>
          <a:ln w="9525">
            <a:noFill/>
            <a:miter lim="800000"/>
            <a:headEnd/>
            <a:tailEnd/>
          </a:ln>
        </p:spPr>
      </p:pic>
      <p:cxnSp>
        <p:nvCxnSpPr>
          <p:cNvPr id="13" name="Suora nuoliyhdysviiva 30"/>
          <p:cNvCxnSpPr>
            <a:cxnSpLocks noChangeShapeType="1"/>
          </p:cNvCxnSpPr>
          <p:nvPr/>
        </p:nvCxnSpPr>
        <p:spPr bwMode="auto">
          <a:xfrm flipV="1">
            <a:off x="2491065" y="2212841"/>
            <a:ext cx="1682408" cy="547595"/>
          </a:xfrm>
          <a:prstGeom prst="straightConnector1">
            <a:avLst/>
          </a:prstGeom>
          <a:noFill/>
          <a:ln w="63500" algn="ctr">
            <a:solidFill>
              <a:srgbClr val="FF0000"/>
            </a:solidFill>
            <a:prstDash val="solid"/>
            <a:round/>
            <a:headEnd type="none"/>
            <a:tailEnd type="triangle" w="med" len="med"/>
          </a:ln>
        </p:spPr>
      </p:cxnSp>
      <p:cxnSp>
        <p:nvCxnSpPr>
          <p:cNvPr id="14" name="Suora nuoliyhdysviiva 30"/>
          <p:cNvCxnSpPr>
            <a:cxnSpLocks noChangeShapeType="1"/>
          </p:cNvCxnSpPr>
          <p:nvPr/>
        </p:nvCxnSpPr>
        <p:spPr bwMode="auto">
          <a:xfrm flipH="1">
            <a:off x="4908803" y="1576054"/>
            <a:ext cx="1017030" cy="527554"/>
          </a:xfrm>
          <a:prstGeom prst="straightConnector1">
            <a:avLst/>
          </a:prstGeom>
          <a:noFill/>
          <a:ln w="63500" algn="ctr">
            <a:solidFill>
              <a:srgbClr val="008000"/>
            </a:solidFill>
            <a:prstDash val="solid"/>
            <a:round/>
            <a:headEnd type="none"/>
            <a:tailEnd type="triangle" w="med" len="med"/>
          </a:ln>
        </p:spPr>
      </p:cxnSp>
      <p:sp>
        <p:nvSpPr>
          <p:cNvPr id="17" name="Title 1"/>
          <p:cNvSpPr txBox="1">
            <a:spLocks/>
          </p:cNvSpPr>
          <p:nvPr/>
        </p:nvSpPr>
        <p:spPr bwMode="auto">
          <a:xfrm>
            <a:off x="-412894" y="-243408"/>
            <a:ext cx="8314998" cy="719138"/>
          </a:xfrm>
          <a:prstGeom prst="rect">
            <a:avLst/>
          </a:prstGeom>
          <a:noFill/>
          <a:ln w="9525">
            <a:noFill/>
            <a:miter lim="800000"/>
            <a:headEnd/>
            <a:tailEnd/>
          </a:ln>
        </p:spPr>
        <p:txBody>
          <a:bodyPr/>
          <a:lstStyle/>
          <a:p>
            <a:r>
              <a:rPr lang="fr-CH" sz="2400" b="1" dirty="0" smtClean="0">
                <a:latin typeface="Fiba"/>
                <a:cs typeface="Fiba"/>
              </a:rPr>
              <a:t>Center &amp; Trail – Dual </a:t>
            </a:r>
            <a:r>
              <a:rPr lang="fr-CH" sz="2400" b="1" dirty="0">
                <a:latin typeface="Fiba"/>
                <a:cs typeface="Fiba"/>
              </a:rPr>
              <a:t>C</a:t>
            </a:r>
            <a:r>
              <a:rPr lang="fr-CH" sz="2400" b="1" dirty="0" smtClean="0">
                <a:latin typeface="Fiba"/>
                <a:cs typeface="Fiba"/>
              </a:rPr>
              <a:t>overage</a:t>
            </a:r>
            <a:endParaRPr lang="en-US" sz="2400" b="1" dirty="0">
              <a:latin typeface="Fiba"/>
              <a:cs typeface="Fiba"/>
            </a:endParaRPr>
          </a:p>
        </p:txBody>
      </p:sp>
    </p:spTree>
    <p:extLst>
      <p:ext uri="{BB962C8B-B14F-4D97-AF65-F5344CB8AC3E}">
        <p14:creationId xmlns:p14="http://schemas.microsoft.com/office/powerpoint/2010/main" val="3205580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court_ver.png"/>
          <p:cNvPicPr>
            <a:picLocks noChangeAspect="1"/>
          </p:cNvPicPr>
          <p:nvPr/>
        </p:nvPicPr>
        <p:blipFill rotWithShape="1">
          <a:blip r:embed="rId2" cstate="screen">
            <a:duotone>
              <a:prstClr val="black"/>
              <a:schemeClr val="accent1">
                <a:tint val="45000"/>
                <a:satMod val="400000"/>
              </a:schemeClr>
            </a:duotone>
            <a:extLst>
              <a:ext uri="{28A0092B-C50C-407E-A947-70E740481C1C}">
                <a14:useLocalDpi xmlns:a14="http://schemas.microsoft.com/office/drawing/2010/main"/>
              </a:ext>
            </a:extLst>
          </a:blip>
          <a:srcRect t="17855"/>
          <a:stretch/>
        </p:blipFill>
        <p:spPr>
          <a:xfrm>
            <a:off x="1387050" y="741056"/>
            <a:ext cx="6369900" cy="5222732"/>
          </a:xfrm>
          <a:prstGeom prst="rect">
            <a:avLst/>
          </a:prstGeom>
          <a:ln>
            <a:noFill/>
          </a:ln>
          <a:effectLst>
            <a:outerShdw blurRad="292100" dist="139700" dir="2700000" algn="tl" rotWithShape="0">
              <a:srgbClr val="333333">
                <a:alpha val="65000"/>
              </a:srgbClr>
            </a:outerShdw>
          </a:effectLst>
        </p:spPr>
      </p:pic>
      <p:sp>
        <p:nvSpPr>
          <p:cNvPr id="5" name="Suorakulmio 18"/>
          <p:cNvSpPr/>
          <p:nvPr/>
        </p:nvSpPr>
        <p:spPr>
          <a:xfrm>
            <a:off x="4572000" y="1217930"/>
            <a:ext cx="2324100" cy="4406900"/>
          </a:xfrm>
          <a:prstGeom prst="rect">
            <a:avLst/>
          </a:prstGeom>
          <a:solidFill>
            <a:schemeClr val="bg1">
              <a:lumMod val="85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Puolivapaa piirto 5"/>
          <p:cNvSpPr/>
          <p:nvPr/>
        </p:nvSpPr>
        <p:spPr>
          <a:xfrm>
            <a:off x="2217526" y="1205230"/>
            <a:ext cx="2336800" cy="4394200"/>
          </a:xfrm>
          <a:custGeom>
            <a:avLst/>
            <a:gdLst>
              <a:gd name="connsiteX0" fmla="*/ 12700 w 2336800"/>
              <a:gd name="connsiteY0" fmla="*/ 38100 h 4394200"/>
              <a:gd name="connsiteX1" fmla="*/ 2324100 w 2336800"/>
              <a:gd name="connsiteY1" fmla="*/ 0 h 4394200"/>
              <a:gd name="connsiteX2" fmla="*/ 2336800 w 2336800"/>
              <a:gd name="connsiteY2" fmla="*/ 3073400 h 4394200"/>
              <a:gd name="connsiteX3" fmla="*/ 469900 w 2336800"/>
              <a:gd name="connsiteY3" fmla="*/ 2984500 h 4394200"/>
              <a:gd name="connsiteX4" fmla="*/ 292100 w 2336800"/>
              <a:gd name="connsiteY4" fmla="*/ 3390900 h 4394200"/>
              <a:gd name="connsiteX5" fmla="*/ 279400 w 2336800"/>
              <a:gd name="connsiteY5" fmla="*/ 4381500 h 4394200"/>
              <a:gd name="connsiteX6" fmla="*/ 0 w 2336800"/>
              <a:gd name="connsiteY6" fmla="*/ 4394200 h 4394200"/>
              <a:gd name="connsiteX7" fmla="*/ 12700 w 2336800"/>
              <a:gd name="connsiteY7" fmla="*/ 38100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6800" h="4394200">
                <a:moveTo>
                  <a:pt x="12700" y="38100"/>
                </a:moveTo>
                <a:lnTo>
                  <a:pt x="2324100" y="0"/>
                </a:lnTo>
                <a:cubicBezTo>
                  <a:pt x="2328333" y="1024467"/>
                  <a:pt x="2332567" y="2048933"/>
                  <a:pt x="2336800" y="3073400"/>
                </a:cubicBezTo>
                <a:lnTo>
                  <a:pt x="469900" y="2984500"/>
                </a:lnTo>
                <a:lnTo>
                  <a:pt x="292100" y="3390900"/>
                </a:lnTo>
                <a:lnTo>
                  <a:pt x="279400" y="4381500"/>
                </a:lnTo>
                <a:lnTo>
                  <a:pt x="0" y="4394200"/>
                </a:lnTo>
                <a:cubicBezTo>
                  <a:pt x="4233" y="2942167"/>
                  <a:pt x="8467" y="1490133"/>
                  <a:pt x="12700" y="38100"/>
                </a:cubicBezTo>
                <a:close/>
              </a:path>
            </a:pathLst>
          </a:custGeom>
          <a:solidFill>
            <a:schemeClr val="bg1">
              <a:lumMod val="75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Sisällön paikkamerkki 2"/>
          <p:cNvSpPr>
            <a:spLocks noGrp="1"/>
          </p:cNvSpPr>
          <p:nvPr>
            <p:ph idx="1"/>
          </p:nvPr>
        </p:nvSpPr>
        <p:spPr>
          <a:xfrm>
            <a:off x="620155" y="1044698"/>
            <a:ext cx="4302184" cy="5400675"/>
          </a:xfrm>
        </p:spPr>
        <p:txBody>
          <a:bodyPr>
            <a:normAutofit/>
          </a:bodyPr>
          <a:lstStyle/>
          <a:p>
            <a:pPr eaLnBrk="1" hangingPunct="1">
              <a:buClr>
                <a:srgbClr val="800000"/>
              </a:buClr>
              <a:buFont typeface="Wingdings" charset="2"/>
              <a:buChar char="ü"/>
            </a:pPr>
            <a:endParaRPr lang="en-US" sz="1800" dirty="0" smtClean="0">
              <a:latin typeface="Univers LT Std 57 Cn"/>
            </a:endParaRPr>
          </a:p>
          <a:p>
            <a:pPr lvl="1" eaLnBrk="1" hangingPunct="1"/>
            <a:endParaRPr lang="en-US" sz="1400" dirty="0" smtClean="0">
              <a:latin typeface="Univers LT Std 57 Cn"/>
            </a:endParaRPr>
          </a:p>
          <a:p>
            <a:pPr eaLnBrk="1" hangingPunct="1"/>
            <a:endParaRPr lang="en-US" sz="2000" dirty="0" smtClean="0">
              <a:latin typeface="Univers LT Std 57 Cn"/>
            </a:endParaRPr>
          </a:p>
          <a:p>
            <a:pPr eaLnBrk="1" hangingPunct="1"/>
            <a:endParaRPr lang="en-US" sz="2000" dirty="0" smtClean="0">
              <a:latin typeface="Univers LT Std 57 Cn"/>
            </a:endParaRPr>
          </a:p>
        </p:txBody>
      </p:sp>
      <p:sp>
        <p:nvSpPr>
          <p:cNvPr id="8" name="Puolivapaa piirto 7"/>
          <p:cNvSpPr/>
          <p:nvPr/>
        </p:nvSpPr>
        <p:spPr>
          <a:xfrm>
            <a:off x="2489200" y="4177030"/>
            <a:ext cx="2082800" cy="1422400"/>
          </a:xfrm>
          <a:custGeom>
            <a:avLst/>
            <a:gdLst>
              <a:gd name="connsiteX0" fmla="*/ 12700 w 2082800"/>
              <a:gd name="connsiteY0" fmla="*/ 1422400 h 1422400"/>
              <a:gd name="connsiteX1" fmla="*/ 12700 w 2082800"/>
              <a:gd name="connsiteY1" fmla="*/ 1422400 h 1422400"/>
              <a:gd name="connsiteX2" fmla="*/ 0 w 2082800"/>
              <a:gd name="connsiteY2" fmla="*/ 1168400 h 1422400"/>
              <a:gd name="connsiteX3" fmla="*/ 12700 w 2082800"/>
              <a:gd name="connsiteY3" fmla="*/ 419100 h 1422400"/>
              <a:gd name="connsiteX4" fmla="*/ 241300 w 2082800"/>
              <a:gd name="connsiteY4" fmla="*/ 0 h 1422400"/>
              <a:gd name="connsiteX5" fmla="*/ 2082800 w 2082800"/>
              <a:gd name="connsiteY5" fmla="*/ 38100 h 1422400"/>
              <a:gd name="connsiteX6" fmla="*/ 2070100 w 2082800"/>
              <a:gd name="connsiteY6" fmla="*/ 1397000 h 1422400"/>
              <a:gd name="connsiteX7" fmla="*/ 12700 w 2082800"/>
              <a:gd name="connsiteY7" fmla="*/ 14224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800" h="1422400">
                <a:moveTo>
                  <a:pt x="12700" y="1422400"/>
                </a:moveTo>
                <a:lnTo>
                  <a:pt x="12700" y="1422400"/>
                </a:lnTo>
                <a:cubicBezTo>
                  <a:pt x="8467" y="1337733"/>
                  <a:pt x="0" y="1253172"/>
                  <a:pt x="0" y="1168400"/>
                </a:cubicBezTo>
                <a:cubicBezTo>
                  <a:pt x="0" y="918597"/>
                  <a:pt x="12700" y="668903"/>
                  <a:pt x="12700" y="419100"/>
                </a:cubicBezTo>
                <a:lnTo>
                  <a:pt x="241300" y="0"/>
                </a:lnTo>
                <a:lnTo>
                  <a:pt x="2082800" y="38100"/>
                </a:lnTo>
                <a:lnTo>
                  <a:pt x="2070100" y="1397000"/>
                </a:lnTo>
                <a:lnTo>
                  <a:pt x="12700" y="1422400"/>
                </a:lnTo>
                <a:close/>
              </a:path>
            </a:pathLst>
          </a:custGeom>
          <a:solidFill>
            <a:schemeClr val="bg1">
              <a:lumMod val="6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 name="Puolivapaa piirto 8"/>
          <p:cNvSpPr/>
          <p:nvPr/>
        </p:nvSpPr>
        <p:spPr>
          <a:xfrm>
            <a:off x="2247900" y="1979930"/>
            <a:ext cx="2832100" cy="3416300"/>
          </a:xfrm>
          <a:custGeom>
            <a:avLst/>
            <a:gdLst>
              <a:gd name="connsiteX0" fmla="*/ 203200 w 2832100"/>
              <a:gd name="connsiteY0" fmla="*/ 342900 h 3416300"/>
              <a:gd name="connsiteX1" fmla="*/ 0 w 2832100"/>
              <a:gd name="connsiteY1" fmla="*/ 3416300 h 3416300"/>
              <a:gd name="connsiteX2" fmla="*/ 584200 w 2832100"/>
              <a:gd name="connsiteY2" fmla="*/ 3352800 h 3416300"/>
              <a:gd name="connsiteX3" fmla="*/ 1028700 w 2832100"/>
              <a:gd name="connsiteY3" fmla="*/ 3162300 h 3416300"/>
              <a:gd name="connsiteX4" fmla="*/ 1574800 w 2832100"/>
              <a:gd name="connsiteY4" fmla="*/ 2870200 h 3416300"/>
              <a:gd name="connsiteX5" fmla="*/ 2032000 w 2832100"/>
              <a:gd name="connsiteY5" fmla="*/ 2540000 h 3416300"/>
              <a:gd name="connsiteX6" fmla="*/ 2489200 w 2832100"/>
              <a:gd name="connsiteY6" fmla="*/ 2070100 h 3416300"/>
              <a:gd name="connsiteX7" fmla="*/ 2705100 w 2832100"/>
              <a:gd name="connsiteY7" fmla="*/ 1511300 h 3416300"/>
              <a:gd name="connsiteX8" fmla="*/ 2768600 w 2832100"/>
              <a:gd name="connsiteY8" fmla="*/ 939800 h 3416300"/>
              <a:gd name="connsiteX9" fmla="*/ 2832100 w 2832100"/>
              <a:gd name="connsiteY9" fmla="*/ 419100 h 3416300"/>
              <a:gd name="connsiteX10" fmla="*/ 2819400 w 2832100"/>
              <a:gd name="connsiteY10" fmla="*/ 25400 h 3416300"/>
              <a:gd name="connsiteX11" fmla="*/ 546100 w 2832100"/>
              <a:gd name="connsiteY11" fmla="*/ 0 h 3416300"/>
              <a:gd name="connsiteX12" fmla="*/ 203200 w 2832100"/>
              <a:gd name="connsiteY12" fmla="*/ 34290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2100" h="3416300">
                <a:moveTo>
                  <a:pt x="203200" y="342900"/>
                </a:moveTo>
                <a:lnTo>
                  <a:pt x="0" y="3416300"/>
                </a:lnTo>
                <a:lnTo>
                  <a:pt x="584200" y="3352800"/>
                </a:lnTo>
                <a:lnTo>
                  <a:pt x="1028700" y="3162300"/>
                </a:lnTo>
                <a:lnTo>
                  <a:pt x="1574800" y="2870200"/>
                </a:lnTo>
                <a:lnTo>
                  <a:pt x="2032000" y="2540000"/>
                </a:lnTo>
                <a:lnTo>
                  <a:pt x="2489200" y="2070100"/>
                </a:lnTo>
                <a:lnTo>
                  <a:pt x="2705100" y="1511300"/>
                </a:lnTo>
                <a:lnTo>
                  <a:pt x="2768600" y="939800"/>
                </a:lnTo>
                <a:lnTo>
                  <a:pt x="2832100" y="419100"/>
                </a:lnTo>
                <a:lnTo>
                  <a:pt x="2819400" y="25400"/>
                </a:lnTo>
                <a:lnTo>
                  <a:pt x="546100" y="0"/>
                </a:lnTo>
                <a:lnTo>
                  <a:pt x="203200" y="342900"/>
                </a:lnTo>
                <a:close/>
              </a:path>
            </a:pathLst>
          </a:custGeom>
          <a:noFill/>
          <a:ln w="381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10" name="Kuva 11" descr="Trail.pn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8818816">
            <a:off x="2299943" y="1756844"/>
            <a:ext cx="542544" cy="463296"/>
          </a:xfrm>
          <a:prstGeom prst="rect">
            <a:avLst/>
          </a:prstGeom>
        </p:spPr>
      </p:pic>
      <p:sp>
        <p:nvSpPr>
          <p:cNvPr id="11" name="Puolivapaa piirto 9"/>
          <p:cNvSpPr/>
          <p:nvPr/>
        </p:nvSpPr>
        <p:spPr>
          <a:xfrm>
            <a:off x="4114800" y="2170430"/>
            <a:ext cx="2413000" cy="3492500"/>
          </a:xfrm>
          <a:custGeom>
            <a:avLst/>
            <a:gdLst>
              <a:gd name="connsiteX0" fmla="*/ 2514600 w 2590800"/>
              <a:gd name="connsiteY0" fmla="*/ 1371600 h 3492500"/>
              <a:gd name="connsiteX1" fmla="*/ 635000 w 2590800"/>
              <a:gd name="connsiteY1" fmla="*/ 0 h 3492500"/>
              <a:gd name="connsiteX2" fmla="*/ 342900 w 2590800"/>
              <a:gd name="connsiteY2" fmla="*/ 190500 h 3492500"/>
              <a:gd name="connsiteX3" fmla="*/ 76200 w 2590800"/>
              <a:gd name="connsiteY3" fmla="*/ 546100 h 3492500"/>
              <a:gd name="connsiteX4" fmla="*/ 0 w 2590800"/>
              <a:gd name="connsiteY4" fmla="*/ 1143000 h 3492500"/>
              <a:gd name="connsiteX5" fmla="*/ 25400 w 2590800"/>
              <a:gd name="connsiteY5" fmla="*/ 1803400 h 3492500"/>
              <a:gd name="connsiteX6" fmla="*/ 165100 w 2590800"/>
              <a:gd name="connsiteY6" fmla="*/ 2374900 h 3492500"/>
              <a:gd name="connsiteX7" fmla="*/ 558800 w 2590800"/>
              <a:gd name="connsiteY7" fmla="*/ 2959100 h 3492500"/>
              <a:gd name="connsiteX8" fmla="*/ 889000 w 2590800"/>
              <a:gd name="connsiteY8" fmla="*/ 3492500 h 3492500"/>
              <a:gd name="connsiteX9" fmla="*/ 2590800 w 2590800"/>
              <a:gd name="connsiteY9" fmla="*/ 1866900 h 3492500"/>
              <a:gd name="connsiteX10" fmla="*/ 2514600 w 2590800"/>
              <a:gd name="connsiteY10" fmla="*/ 1371600 h 34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800" h="3492500">
                <a:moveTo>
                  <a:pt x="2514600" y="1371600"/>
                </a:moveTo>
                <a:lnTo>
                  <a:pt x="635000" y="0"/>
                </a:lnTo>
                <a:lnTo>
                  <a:pt x="342900" y="190500"/>
                </a:lnTo>
                <a:lnTo>
                  <a:pt x="76200" y="546100"/>
                </a:lnTo>
                <a:lnTo>
                  <a:pt x="0" y="1143000"/>
                </a:lnTo>
                <a:lnTo>
                  <a:pt x="25400" y="1803400"/>
                </a:lnTo>
                <a:lnTo>
                  <a:pt x="165100" y="2374900"/>
                </a:lnTo>
                <a:lnTo>
                  <a:pt x="558800" y="2959100"/>
                </a:lnTo>
                <a:lnTo>
                  <a:pt x="889000" y="3492500"/>
                </a:lnTo>
                <a:lnTo>
                  <a:pt x="2590800" y="1866900"/>
                </a:lnTo>
                <a:lnTo>
                  <a:pt x="2514600" y="1371600"/>
                </a:lnTo>
                <a:close/>
              </a:path>
            </a:pathLst>
          </a:custGeom>
          <a:noFill/>
          <a:ln w="381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Puolivapaa piirto 14"/>
          <p:cNvSpPr/>
          <p:nvPr/>
        </p:nvSpPr>
        <p:spPr>
          <a:xfrm>
            <a:off x="2857500" y="3745230"/>
            <a:ext cx="2146300" cy="2057400"/>
          </a:xfrm>
          <a:custGeom>
            <a:avLst/>
            <a:gdLst>
              <a:gd name="connsiteX0" fmla="*/ 0 w 2146300"/>
              <a:gd name="connsiteY0" fmla="*/ 1879600 h 2057400"/>
              <a:gd name="connsiteX1" fmla="*/ 38100 w 2146300"/>
              <a:gd name="connsiteY1" fmla="*/ 25400 h 2057400"/>
              <a:gd name="connsiteX2" fmla="*/ 419100 w 2146300"/>
              <a:gd name="connsiteY2" fmla="*/ 0 h 2057400"/>
              <a:gd name="connsiteX3" fmla="*/ 927100 w 2146300"/>
              <a:gd name="connsiteY3" fmla="*/ 114300 h 2057400"/>
              <a:gd name="connsiteX4" fmla="*/ 1371600 w 2146300"/>
              <a:gd name="connsiteY4" fmla="*/ 368300 h 2057400"/>
              <a:gd name="connsiteX5" fmla="*/ 1676400 w 2146300"/>
              <a:gd name="connsiteY5" fmla="*/ 749300 h 2057400"/>
              <a:gd name="connsiteX6" fmla="*/ 1879600 w 2146300"/>
              <a:gd name="connsiteY6" fmla="*/ 1079500 h 2057400"/>
              <a:gd name="connsiteX7" fmla="*/ 2006600 w 2146300"/>
              <a:gd name="connsiteY7" fmla="*/ 1384300 h 2057400"/>
              <a:gd name="connsiteX8" fmla="*/ 2108200 w 2146300"/>
              <a:gd name="connsiteY8" fmla="*/ 1714500 h 2057400"/>
              <a:gd name="connsiteX9" fmla="*/ 2146300 w 2146300"/>
              <a:gd name="connsiteY9" fmla="*/ 1841500 h 2057400"/>
              <a:gd name="connsiteX10" fmla="*/ 533400 w 2146300"/>
              <a:gd name="connsiteY10" fmla="*/ 2057400 h 2057400"/>
              <a:gd name="connsiteX11" fmla="*/ 0 w 2146300"/>
              <a:gd name="connsiteY11" fmla="*/ 1879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6300" h="2057400">
                <a:moveTo>
                  <a:pt x="0" y="1879600"/>
                </a:moveTo>
                <a:lnTo>
                  <a:pt x="38100" y="25400"/>
                </a:lnTo>
                <a:lnTo>
                  <a:pt x="419100" y="0"/>
                </a:lnTo>
                <a:lnTo>
                  <a:pt x="927100" y="114300"/>
                </a:lnTo>
                <a:lnTo>
                  <a:pt x="1371600" y="368300"/>
                </a:lnTo>
                <a:lnTo>
                  <a:pt x="1676400" y="749300"/>
                </a:lnTo>
                <a:lnTo>
                  <a:pt x="1879600" y="1079500"/>
                </a:lnTo>
                <a:lnTo>
                  <a:pt x="2006600" y="1384300"/>
                </a:lnTo>
                <a:lnTo>
                  <a:pt x="2108200" y="1714500"/>
                </a:lnTo>
                <a:lnTo>
                  <a:pt x="2146300" y="1841500"/>
                </a:lnTo>
                <a:lnTo>
                  <a:pt x="533400" y="2057400"/>
                </a:lnTo>
                <a:lnTo>
                  <a:pt x="0" y="1879600"/>
                </a:lnTo>
                <a:close/>
              </a:path>
            </a:pathLst>
          </a:custGeom>
          <a:noFill/>
          <a:ln w="381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13" name="Kuva 17" descr="Lead.png"/>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205646">
            <a:off x="2758691" y="5614490"/>
            <a:ext cx="542544" cy="463296"/>
          </a:xfrm>
          <a:prstGeom prst="rect">
            <a:avLst/>
          </a:prstGeom>
        </p:spPr>
      </p:pic>
      <p:pic>
        <p:nvPicPr>
          <p:cNvPr id="14" name="Kuva 10" descr="Center.png"/>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6045863">
            <a:off x="6416388" y="3563806"/>
            <a:ext cx="542544" cy="463296"/>
          </a:xfrm>
          <a:prstGeom prst="rect">
            <a:avLst/>
          </a:prstGeom>
        </p:spPr>
      </p:pic>
      <p:sp>
        <p:nvSpPr>
          <p:cNvPr id="16" name="Ellipsi 1"/>
          <p:cNvSpPr/>
          <p:nvPr/>
        </p:nvSpPr>
        <p:spPr>
          <a:xfrm>
            <a:off x="4133850" y="1646435"/>
            <a:ext cx="858626" cy="3411975"/>
          </a:xfrm>
          <a:prstGeom prst="ellipse">
            <a:avLst/>
          </a:prstGeom>
          <a:solidFill>
            <a:srgbClr val="7030A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 name="Ellipsi 16"/>
          <p:cNvSpPr/>
          <p:nvPr/>
        </p:nvSpPr>
        <p:spPr>
          <a:xfrm>
            <a:off x="2396121" y="4329430"/>
            <a:ext cx="1977496" cy="741680"/>
          </a:xfrm>
          <a:prstGeom prst="ellipse">
            <a:avLst/>
          </a:prstGeom>
          <a:solidFill>
            <a:srgbClr val="7030A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18" name="Suora nuoliyhdysviiva 30"/>
          <p:cNvCxnSpPr>
            <a:cxnSpLocks noChangeShapeType="1"/>
          </p:cNvCxnSpPr>
          <p:nvPr/>
        </p:nvCxnSpPr>
        <p:spPr bwMode="auto">
          <a:xfrm flipH="1">
            <a:off x="4973828" y="3795454"/>
            <a:ext cx="1456352" cy="693996"/>
          </a:xfrm>
          <a:prstGeom prst="straightConnector1">
            <a:avLst/>
          </a:prstGeom>
          <a:noFill/>
          <a:ln w="57150" cmpd="sng" algn="ctr">
            <a:solidFill>
              <a:srgbClr val="FF0000"/>
            </a:solidFill>
            <a:prstDash val="solid"/>
            <a:round/>
            <a:headEnd type="none"/>
            <a:tailEnd type="triangle" w="med" len="med"/>
          </a:ln>
        </p:spPr>
      </p:cxnSp>
      <p:cxnSp>
        <p:nvCxnSpPr>
          <p:cNvPr id="19" name="Suora nuoliyhdysviiva 30"/>
          <p:cNvCxnSpPr>
            <a:cxnSpLocks noChangeShapeType="1"/>
          </p:cNvCxnSpPr>
          <p:nvPr/>
        </p:nvCxnSpPr>
        <p:spPr bwMode="auto">
          <a:xfrm flipH="1" flipV="1">
            <a:off x="5043965" y="3013710"/>
            <a:ext cx="1386215" cy="781744"/>
          </a:xfrm>
          <a:prstGeom prst="straightConnector1">
            <a:avLst/>
          </a:prstGeom>
          <a:noFill/>
          <a:ln w="57150" cmpd="sng" algn="ctr">
            <a:solidFill>
              <a:srgbClr val="FF0000"/>
            </a:solidFill>
            <a:prstDash val="solid"/>
            <a:round/>
            <a:headEnd type="none"/>
            <a:tailEnd type="triangle" w="med" len="med"/>
          </a:ln>
        </p:spPr>
      </p:cxnSp>
      <p:cxnSp>
        <p:nvCxnSpPr>
          <p:cNvPr id="20" name="Suora nuoliyhdysviiva 30"/>
          <p:cNvCxnSpPr>
            <a:cxnSpLocks noChangeShapeType="1"/>
          </p:cNvCxnSpPr>
          <p:nvPr/>
        </p:nvCxnSpPr>
        <p:spPr bwMode="auto">
          <a:xfrm flipH="1" flipV="1">
            <a:off x="3123270" y="5041899"/>
            <a:ext cx="16665" cy="593423"/>
          </a:xfrm>
          <a:prstGeom prst="straightConnector1">
            <a:avLst/>
          </a:prstGeom>
          <a:noFill/>
          <a:ln w="57150" cmpd="sng" algn="ctr">
            <a:solidFill>
              <a:srgbClr val="0070C0"/>
            </a:solidFill>
            <a:prstDash val="solid"/>
            <a:round/>
            <a:headEnd type="none"/>
            <a:tailEnd type="triangle" w="med" len="med"/>
          </a:ln>
        </p:spPr>
      </p:cxnSp>
      <p:cxnSp>
        <p:nvCxnSpPr>
          <p:cNvPr id="21" name="Suora nuoliyhdysviiva 30"/>
          <p:cNvCxnSpPr>
            <a:cxnSpLocks noChangeShapeType="1"/>
          </p:cNvCxnSpPr>
          <p:nvPr/>
        </p:nvCxnSpPr>
        <p:spPr bwMode="auto">
          <a:xfrm flipV="1">
            <a:off x="3165373" y="5032214"/>
            <a:ext cx="677027" cy="592616"/>
          </a:xfrm>
          <a:prstGeom prst="straightConnector1">
            <a:avLst/>
          </a:prstGeom>
          <a:noFill/>
          <a:ln w="57150" cmpd="sng" algn="ctr">
            <a:solidFill>
              <a:srgbClr val="0070C0"/>
            </a:solidFill>
            <a:prstDash val="solid"/>
            <a:round/>
            <a:headEnd type="none"/>
            <a:tailEnd type="triangle" w="med" len="med"/>
          </a:ln>
        </p:spPr>
      </p:cxnSp>
      <p:cxnSp>
        <p:nvCxnSpPr>
          <p:cNvPr id="22" name="Suora nuoliyhdysviiva 30"/>
          <p:cNvCxnSpPr>
            <a:cxnSpLocks noChangeShapeType="1"/>
          </p:cNvCxnSpPr>
          <p:nvPr/>
        </p:nvCxnSpPr>
        <p:spPr bwMode="auto">
          <a:xfrm>
            <a:off x="2771247" y="2250001"/>
            <a:ext cx="1308418" cy="339274"/>
          </a:xfrm>
          <a:prstGeom prst="straightConnector1">
            <a:avLst/>
          </a:prstGeom>
          <a:noFill/>
          <a:ln w="57150" cmpd="sng" algn="ctr">
            <a:solidFill>
              <a:srgbClr val="00B050"/>
            </a:solidFill>
            <a:prstDash val="solid"/>
            <a:round/>
            <a:headEnd type="none"/>
            <a:tailEnd type="triangle" w="med" len="med"/>
          </a:ln>
        </p:spPr>
      </p:cxnSp>
      <p:cxnSp>
        <p:nvCxnSpPr>
          <p:cNvPr id="23" name="Suora nuoliyhdysviiva 33"/>
          <p:cNvCxnSpPr>
            <a:cxnSpLocks noChangeShapeType="1"/>
          </p:cNvCxnSpPr>
          <p:nvPr/>
        </p:nvCxnSpPr>
        <p:spPr bwMode="auto">
          <a:xfrm>
            <a:off x="2781936" y="2274230"/>
            <a:ext cx="212659" cy="1953225"/>
          </a:xfrm>
          <a:prstGeom prst="straightConnector1">
            <a:avLst/>
          </a:prstGeom>
          <a:noFill/>
          <a:ln w="57150" cmpd="sng" algn="ctr">
            <a:solidFill>
              <a:srgbClr val="00B050"/>
            </a:solidFill>
            <a:prstDash val="solid"/>
            <a:round/>
            <a:headEnd type="none"/>
            <a:tailEnd type="triangle" w="med" len="med"/>
          </a:ln>
        </p:spPr>
      </p:cxnSp>
      <p:cxnSp>
        <p:nvCxnSpPr>
          <p:cNvPr id="24" name="Suora nuoliyhdysviiva 35"/>
          <p:cNvCxnSpPr>
            <a:cxnSpLocks noChangeShapeType="1"/>
          </p:cNvCxnSpPr>
          <p:nvPr/>
        </p:nvCxnSpPr>
        <p:spPr bwMode="auto">
          <a:xfrm>
            <a:off x="2812310" y="2255573"/>
            <a:ext cx="993145" cy="1326816"/>
          </a:xfrm>
          <a:prstGeom prst="straightConnector1">
            <a:avLst/>
          </a:prstGeom>
          <a:noFill/>
          <a:ln w="57150" cmpd="sng" algn="ctr">
            <a:solidFill>
              <a:srgbClr val="00B050"/>
            </a:solidFill>
            <a:prstDash val="solid"/>
            <a:round/>
            <a:headEnd type="none"/>
            <a:tailEnd type="triangle" w="med" len="med"/>
          </a:ln>
        </p:spPr>
      </p:cxnSp>
      <p:sp>
        <p:nvSpPr>
          <p:cNvPr id="26" name="Title 1"/>
          <p:cNvSpPr txBox="1">
            <a:spLocks/>
          </p:cNvSpPr>
          <p:nvPr/>
        </p:nvSpPr>
        <p:spPr bwMode="auto">
          <a:xfrm>
            <a:off x="-454799" y="-356868"/>
            <a:ext cx="8314998" cy="719138"/>
          </a:xfrm>
          <a:prstGeom prst="rect">
            <a:avLst/>
          </a:prstGeom>
          <a:noFill/>
          <a:ln w="9525">
            <a:noFill/>
            <a:miter lim="800000"/>
            <a:headEnd/>
            <a:tailEnd/>
          </a:ln>
        </p:spPr>
        <p:txBody>
          <a:bodyPr/>
          <a:lstStyle/>
          <a:p>
            <a:r>
              <a:rPr lang="fr-CH" sz="2200" b="1" dirty="0" err="1" smtClean="0">
                <a:latin typeface="Fiba"/>
                <a:cs typeface="Fiba"/>
              </a:rPr>
              <a:t>Shot</a:t>
            </a:r>
            <a:r>
              <a:rPr lang="fr-CH" sz="2200" b="1" dirty="0" smtClean="0">
                <a:latin typeface="Fiba"/>
                <a:cs typeface="Fiba"/>
              </a:rPr>
              <a:t> </a:t>
            </a:r>
            <a:r>
              <a:rPr lang="fr-CH" sz="2200" b="1" dirty="0" err="1" smtClean="0">
                <a:latin typeface="Fiba"/>
                <a:cs typeface="Fiba"/>
              </a:rPr>
              <a:t>coverage</a:t>
            </a:r>
            <a:endParaRPr lang="fr-CH" sz="2200" b="1" dirty="0" smtClean="0">
              <a:latin typeface="Fiba"/>
              <a:cs typeface="Fiba"/>
            </a:endParaRPr>
          </a:p>
          <a:p>
            <a:r>
              <a:rPr lang="fr-CH" sz="2200" b="1" dirty="0" smtClean="0">
                <a:latin typeface="Fiba"/>
                <a:cs typeface="Fiba"/>
              </a:rPr>
              <a:t>Dual </a:t>
            </a:r>
            <a:r>
              <a:rPr lang="fr-CH" sz="2200" b="1" dirty="0" err="1" smtClean="0">
                <a:latin typeface="Fiba"/>
                <a:cs typeface="Fiba"/>
              </a:rPr>
              <a:t>coverage</a:t>
            </a:r>
            <a:endParaRPr lang="en-US" sz="2200" b="1" dirty="0">
              <a:latin typeface="Fiba"/>
              <a:cs typeface="Fiba"/>
            </a:endParaRPr>
          </a:p>
        </p:txBody>
      </p:sp>
    </p:spTree>
    <p:extLst>
      <p:ext uri="{BB962C8B-B14F-4D97-AF65-F5344CB8AC3E}">
        <p14:creationId xmlns:p14="http://schemas.microsoft.com/office/powerpoint/2010/main" val="822328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201" y="1138584"/>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Kuva 33" descr="Trail.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7805087">
            <a:off x="3928466" y="4514946"/>
            <a:ext cx="463734" cy="395998"/>
          </a:xfrm>
          <a:prstGeom prst="rect">
            <a:avLst/>
          </a:prstGeom>
        </p:spPr>
      </p:pic>
      <p:pic>
        <p:nvPicPr>
          <p:cNvPr id="6" name="Kuva 35"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196261">
            <a:off x="489298" y="4191486"/>
            <a:ext cx="463734" cy="395998"/>
          </a:xfrm>
          <a:prstGeom prst="rect">
            <a:avLst/>
          </a:prstGeom>
        </p:spPr>
      </p:pic>
      <p:pic>
        <p:nvPicPr>
          <p:cNvPr id="7" name="Picture 12" descr="pilot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04928" y="3412499"/>
            <a:ext cx="451157" cy="431999"/>
          </a:xfrm>
          <a:prstGeom prst="rect">
            <a:avLst/>
          </a:prstGeom>
          <a:noFill/>
          <a:ln w="9525">
            <a:noFill/>
            <a:miter lim="800000"/>
            <a:headEnd/>
            <a:tailEnd/>
          </a:ln>
        </p:spPr>
      </p:pic>
      <p:pic>
        <p:nvPicPr>
          <p:cNvPr id="8" name="Kuva 37" descr="Center.png"/>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1027249">
            <a:off x="2434938" y="2404995"/>
            <a:ext cx="463734" cy="395998"/>
          </a:xfrm>
          <a:prstGeom prst="rect">
            <a:avLst/>
          </a:prstGeom>
        </p:spPr>
      </p:pic>
      <p:sp>
        <p:nvSpPr>
          <p:cNvPr id="9" name="Tekstiruutu 10"/>
          <p:cNvSpPr txBox="1"/>
          <p:nvPr/>
        </p:nvSpPr>
        <p:spPr>
          <a:xfrm>
            <a:off x="472036" y="815509"/>
            <a:ext cx="6172200" cy="1077218"/>
          </a:xfrm>
          <a:prstGeom prst="rect">
            <a:avLst/>
          </a:prstGeom>
          <a:noFill/>
        </p:spPr>
        <p:txBody>
          <a:bodyPr wrap="square" rtlCol="0">
            <a:spAutoFit/>
          </a:bodyPr>
          <a:lstStyle/>
          <a:p>
            <a:r>
              <a:rPr lang="fi-FI" sz="1600" dirty="0" err="1" smtClean="0">
                <a:latin typeface="Fiba"/>
                <a:cs typeface="Fiba"/>
              </a:rPr>
              <a:t>Double</a:t>
            </a:r>
            <a:r>
              <a:rPr lang="fi-FI" sz="1600" dirty="0" smtClean="0">
                <a:latin typeface="Fiba"/>
                <a:cs typeface="Fiba"/>
              </a:rPr>
              <a:t> </a:t>
            </a:r>
            <a:r>
              <a:rPr lang="fi-FI" sz="1600" dirty="0" err="1" smtClean="0">
                <a:latin typeface="Fiba"/>
                <a:cs typeface="Fiba"/>
              </a:rPr>
              <a:t>whistle</a:t>
            </a:r>
            <a:r>
              <a:rPr lang="fi-FI" sz="1600" dirty="0" smtClean="0">
                <a:latin typeface="Fiba"/>
                <a:cs typeface="Fiba"/>
              </a:rPr>
              <a:t> </a:t>
            </a:r>
            <a:r>
              <a:rPr lang="fi-FI" sz="1600" dirty="0" err="1" smtClean="0">
                <a:latin typeface="Fiba"/>
                <a:cs typeface="Fiba"/>
              </a:rPr>
              <a:t>by</a:t>
            </a:r>
            <a:r>
              <a:rPr lang="fi-FI" sz="1600" dirty="0" smtClean="0">
                <a:latin typeface="Fiba"/>
                <a:cs typeface="Fiba"/>
              </a:rPr>
              <a:t> center &amp; </a:t>
            </a:r>
            <a:r>
              <a:rPr lang="fi-FI" sz="1600" dirty="0" err="1" smtClean="0">
                <a:latin typeface="Fiba"/>
                <a:cs typeface="Fiba"/>
              </a:rPr>
              <a:t>trail</a:t>
            </a:r>
            <a:endParaRPr lang="fi-FI" sz="1600" dirty="0" smtClean="0">
              <a:latin typeface="Fiba"/>
              <a:cs typeface="Fiba"/>
            </a:endParaRPr>
          </a:p>
          <a:p>
            <a:r>
              <a:rPr lang="fi-FI" sz="1600" dirty="0" smtClean="0">
                <a:latin typeface="Fiba"/>
                <a:cs typeface="Fiba"/>
              </a:rPr>
              <a:t>Referee on the opposite side reports the foul</a:t>
            </a:r>
            <a:br>
              <a:rPr lang="fi-FI" sz="1600" dirty="0" smtClean="0">
                <a:latin typeface="Fiba"/>
                <a:cs typeface="Fiba"/>
              </a:rPr>
            </a:br>
            <a:r>
              <a:rPr lang="ja-JP" altLang="en-US" sz="1600" dirty="0" smtClean="0">
                <a:latin typeface="Fiba"/>
                <a:cs typeface="Fiba"/>
              </a:rPr>
              <a:t>ダブルホイッスル（センター＆リード）では、オポジットにいるレフェリーがテーブルにレポート</a:t>
            </a:r>
            <a:endParaRPr lang="fi-FI" sz="1600" dirty="0">
              <a:latin typeface="Fiba"/>
              <a:cs typeface="Fiba"/>
            </a:endParaRPr>
          </a:p>
        </p:txBody>
      </p:sp>
      <p:pic>
        <p:nvPicPr>
          <p:cNvPr id="10" name="Kuva 1" descr="Whistle.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49202">
            <a:off x="3774684" y="4625645"/>
            <a:ext cx="285302" cy="285302"/>
          </a:xfrm>
          <a:prstGeom prst="rect">
            <a:avLst/>
          </a:prstGeom>
        </p:spPr>
      </p:pic>
      <p:cxnSp>
        <p:nvCxnSpPr>
          <p:cNvPr id="11" name="Suora nuoliyhdysviiva 42"/>
          <p:cNvCxnSpPr/>
          <p:nvPr/>
        </p:nvCxnSpPr>
        <p:spPr>
          <a:xfrm flipH="1" flipV="1">
            <a:off x="2911246" y="2724484"/>
            <a:ext cx="344839" cy="352297"/>
          </a:xfrm>
          <a:prstGeom prst="straightConnector1">
            <a:avLst/>
          </a:prstGeom>
          <a:ln w="57150" cmpd="sng">
            <a:solidFill>
              <a:srgbClr val="FF0000"/>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2" name="Kuva 43" descr="Whistle.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49202">
            <a:off x="2357260" y="2715948"/>
            <a:ext cx="285302" cy="285302"/>
          </a:xfrm>
          <a:prstGeom prst="rect">
            <a:avLst/>
          </a:prstGeom>
        </p:spPr>
      </p:pic>
      <p:cxnSp>
        <p:nvCxnSpPr>
          <p:cNvPr id="13" name="Suora nuoliyhdysviiva 14"/>
          <p:cNvCxnSpPr/>
          <p:nvPr/>
        </p:nvCxnSpPr>
        <p:spPr>
          <a:xfrm flipH="1">
            <a:off x="3307485" y="2772597"/>
            <a:ext cx="568659" cy="253711"/>
          </a:xfrm>
          <a:prstGeom prst="straightConnector1">
            <a:avLst/>
          </a:prstGeom>
          <a:ln w="57150" cmpd="sng">
            <a:solidFill>
              <a:srgbClr val="008000"/>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4" name="Suora nuoliyhdysviiva 17"/>
          <p:cNvCxnSpPr/>
          <p:nvPr/>
        </p:nvCxnSpPr>
        <p:spPr>
          <a:xfrm flipV="1">
            <a:off x="2807901" y="4770835"/>
            <a:ext cx="833720" cy="60559"/>
          </a:xfrm>
          <a:prstGeom prst="straightConnector1">
            <a:avLst/>
          </a:prstGeom>
          <a:ln w="57150" cmpd="sng">
            <a:solidFill>
              <a:srgbClr val="FF0000"/>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5" name="Kuva 13" descr="Cente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50569">
            <a:off x="2185023" y="4691565"/>
            <a:ext cx="463734" cy="395998"/>
          </a:xfrm>
          <a:prstGeom prst="rect">
            <a:avLst/>
          </a:prstGeom>
        </p:spPr>
      </p:pic>
      <p:pic>
        <p:nvPicPr>
          <p:cNvPr id="16" name="Kuva 16"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166989">
            <a:off x="3989318" y="2455141"/>
            <a:ext cx="463734" cy="395998"/>
          </a:xfrm>
          <a:prstGeom prst="rect">
            <a:avLst/>
          </a:prstGeom>
        </p:spPr>
      </p:pic>
      <p:sp>
        <p:nvSpPr>
          <p:cNvPr id="19" name="Title 1"/>
          <p:cNvSpPr txBox="1">
            <a:spLocks/>
          </p:cNvSpPr>
          <p:nvPr/>
        </p:nvSpPr>
        <p:spPr bwMode="auto">
          <a:xfrm>
            <a:off x="-493224" y="-171400"/>
            <a:ext cx="8314998" cy="719138"/>
          </a:xfrm>
          <a:prstGeom prst="rect">
            <a:avLst/>
          </a:prstGeom>
          <a:noFill/>
          <a:ln w="9525">
            <a:noFill/>
            <a:miter lim="800000"/>
            <a:headEnd/>
            <a:tailEnd/>
          </a:ln>
        </p:spPr>
        <p:txBody>
          <a:bodyPr/>
          <a:lstStyle/>
          <a:p>
            <a:r>
              <a:rPr lang="fr-CH" sz="2400" b="1" dirty="0" smtClean="0">
                <a:latin typeface="Fiba"/>
                <a:cs typeface="Fiba"/>
              </a:rPr>
              <a:t>Fouls / switch - foul on the frontcourt </a:t>
            </a:r>
            <a:endParaRPr lang="en-US" sz="2400" b="1" dirty="0">
              <a:latin typeface="Fiba"/>
              <a:cs typeface="Fiba"/>
            </a:endParaRPr>
          </a:p>
        </p:txBody>
      </p:sp>
    </p:spTree>
    <p:extLst>
      <p:ext uri="{BB962C8B-B14F-4D97-AF65-F5344CB8AC3E}">
        <p14:creationId xmlns:p14="http://schemas.microsoft.com/office/powerpoint/2010/main" val="4044291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45298"/>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19" name="Suora nuoliyhdysviiva 31"/>
          <p:cNvCxnSpPr>
            <a:stCxn id="27" idx="1"/>
          </p:cNvCxnSpPr>
          <p:nvPr/>
        </p:nvCxnSpPr>
        <p:spPr>
          <a:xfrm>
            <a:off x="4419895" y="2967384"/>
            <a:ext cx="0" cy="418594"/>
          </a:xfrm>
          <a:prstGeom prst="straightConnector1">
            <a:avLst/>
          </a:prstGeom>
          <a:ln w="57150" cmpd="sng">
            <a:solidFill>
              <a:srgbClr val="008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20" name="Kuva 35" descr="Lea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150052">
            <a:off x="826249" y="2602806"/>
            <a:ext cx="463734" cy="395998"/>
          </a:xfrm>
          <a:prstGeom prst="rect">
            <a:avLst/>
          </a:prstGeom>
        </p:spPr>
      </p:pic>
      <p:pic>
        <p:nvPicPr>
          <p:cNvPr id="21" name="Picture 12" descr="pilot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8156" y="3419213"/>
            <a:ext cx="451157" cy="431999"/>
          </a:xfrm>
          <a:prstGeom prst="rect">
            <a:avLst/>
          </a:prstGeom>
          <a:noFill/>
          <a:ln w="9525">
            <a:noFill/>
            <a:miter lim="800000"/>
            <a:headEnd/>
            <a:tailEnd/>
          </a:ln>
        </p:spPr>
      </p:pic>
      <p:pic>
        <p:nvPicPr>
          <p:cNvPr id="22" name="Kuva 37" descr="Cente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36007">
            <a:off x="2186526" y="4551425"/>
            <a:ext cx="463734" cy="395998"/>
          </a:xfrm>
          <a:prstGeom prst="rect">
            <a:avLst/>
          </a:prstGeom>
        </p:spPr>
      </p:pic>
      <p:sp>
        <p:nvSpPr>
          <p:cNvPr id="23" name="Tekstiruutu 10"/>
          <p:cNvSpPr txBox="1"/>
          <p:nvPr/>
        </p:nvSpPr>
        <p:spPr>
          <a:xfrm>
            <a:off x="633539" y="732854"/>
            <a:ext cx="6172200" cy="1323439"/>
          </a:xfrm>
          <a:prstGeom prst="rect">
            <a:avLst/>
          </a:prstGeom>
          <a:noFill/>
        </p:spPr>
        <p:txBody>
          <a:bodyPr wrap="square" rtlCol="0">
            <a:spAutoFit/>
          </a:bodyPr>
          <a:lstStyle/>
          <a:p>
            <a:r>
              <a:rPr lang="fi-FI" sz="1600" dirty="0" err="1" smtClean="0">
                <a:latin typeface="Fiba"/>
                <a:cs typeface="Fiba"/>
              </a:rPr>
              <a:t>Double</a:t>
            </a:r>
            <a:r>
              <a:rPr lang="fi-FI" sz="1600" dirty="0" smtClean="0">
                <a:latin typeface="Fiba"/>
                <a:cs typeface="Fiba"/>
              </a:rPr>
              <a:t> </a:t>
            </a:r>
            <a:r>
              <a:rPr lang="fi-FI" sz="1600" dirty="0" err="1" smtClean="0">
                <a:latin typeface="Fiba"/>
                <a:cs typeface="Fiba"/>
              </a:rPr>
              <a:t>whistle</a:t>
            </a:r>
            <a:r>
              <a:rPr lang="fi-FI" sz="1600" dirty="0" smtClean="0">
                <a:latin typeface="Fiba"/>
                <a:cs typeface="Fiba"/>
              </a:rPr>
              <a:t> </a:t>
            </a:r>
            <a:r>
              <a:rPr lang="fi-FI" sz="1600" dirty="0" err="1" smtClean="0">
                <a:latin typeface="Fiba"/>
                <a:cs typeface="Fiba"/>
              </a:rPr>
              <a:t>by</a:t>
            </a:r>
            <a:r>
              <a:rPr lang="fi-FI" sz="1600" dirty="0" smtClean="0">
                <a:latin typeface="Fiba"/>
                <a:cs typeface="Fiba"/>
              </a:rPr>
              <a:t> center &amp; </a:t>
            </a:r>
            <a:r>
              <a:rPr lang="fi-FI" sz="1600" dirty="0" err="1" smtClean="0">
                <a:latin typeface="Fiba"/>
                <a:cs typeface="Fiba"/>
              </a:rPr>
              <a:t>trail</a:t>
            </a:r>
            <a:endParaRPr lang="fi-FI" sz="1600" dirty="0" smtClean="0">
              <a:latin typeface="Fiba"/>
              <a:cs typeface="Fiba"/>
            </a:endParaRPr>
          </a:p>
          <a:p>
            <a:r>
              <a:rPr lang="fi-FI" sz="1600" dirty="0" smtClean="0">
                <a:latin typeface="Fiba"/>
                <a:cs typeface="Fiba"/>
              </a:rPr>
              <a:t>Referee on the opposite side reports the foul</a:t>
            </a:r>
          </a:p>
          <a:p>
            <a:r>
              <a:rPr lang="ja-JP" altLang="en-US" sz="1600" dirty="0">
                <a:latin typeface="Fiba"/>
                <a:cs typeface="Fiba"/>
              </a:rPr>
              <a:t>ダブルホイッスル（センター＆リード）では、オポジットにいるレフェリーがテーブルにレポート</a:t>
            </a:r>
            <a:endParaRPr lang="fi-FI" altLang="ja-JP" sz="1600" dirty="0">
              <a:latin typeface="Fiba"/>
              <a:cs typeface="Fiba"/>
            </a:endParaRPr>
          </a:p>
          <a:p>
            <a:endParaRPr lang="fi-FI" sz="1600" dirty="0">
              <a:latin typeface="Fiba"/>
              <a:cs typeface="Fiba"/>
            </a:endParaRPr>
          </a:p>
        </p:txBody>
      </p:sp>
      <p:cxnSp>
        <p:nvCxnSpPr>
          <p:cNvPr id="24" name="Suora nuoliyhdysviiva 42"/>
          <p:cNvCxnSpPr/>
          <p:nvPr/>
        </p:nvCxnSpPr>
        <p:spPr>
          <a:xfrm flipH="1" flipV="1">
            <a:off x="3674316" y="2518114"/>
            <a:ext cx="470607" cy="765794"/>
          </a:xfrm>
          <a:prstGeom prst="straightConnector1">
            <a:avLst/>
          </a:prstGeom>
          <a:ln w="57150" cmpd="sng">
            <a:solidFill>
              <a:srgbClr val="008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25" name="Kuva 43" descr="Whistle.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49202">
            <a:off x="2192553" y="4438031"/>
            <a:ext cx="285302" cy="285302"/>
          </a:xfrm>
          <a:prstGeom prst="rect">
            <a:avLst/>
          </a:prstGeom>
        </p:spPr>
      </p:pic>
      <p:pic>
        <p:nvPicPr>
          <p:cNvPr id="26" name="Kuva 12" descr="Trail.png"/>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4045790">
            <a:off x="3929958" y="2449582"/>
            <a:ext cx="463734" cy="395998"/>
          </a:xfrm>
          <a:prstGeom prst="rect">
            <a:avLst/>
          </a:prstGeom>
        </p:spPr>
      </p:pic>
      <p:pic>
        <p:nvPicPr>
          <p:cNvPr id="27" name="Kuva 33" descr="Trai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4045790">
            <a:off x="4052056" y="2581571"/>
            <a:ext cx="463734" cy="395998"/>
          </a:xfrm>
          <a:prstGeom prst="rect">
            <a:avLst/>
          </a:prstGeom>
        </p:spPr>
      </p:pic>
      <p:pic>
        <p:nvPicPr>
          <p:cNvPr id="28" name="Kuva 1" descr="Whistle.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49202">
            <a:off x="3889714" y="2401492"/>
            <a:ext cx="285302" cy="285302"/>
          </a:xfrm>
          <a:prstGeom prst="rect">
            <a:avLst/>
          </a:prstGeom>
        </p:spPr>
      </p:pic>
      <p:sp>
        <p:nvSpPr>
          <p:cNvPr id="31" name="Title 1"/>
          <p:cNvSpPr txBox="1">
            <a:spLocks/>
          </p:cNvSpPr>
          <p:nvPr/>
        </p:nvSpPr>
        <p:spPr bwMode="auto">
          <a:xfrm>
            <a:off x="-590152" y="-243408"/>
            <a:ext cx="8314998" cy="719138"/>
          </a:xfrm>
          <a:prstGeom prst="rect">
            <a:avLst/>
          </a:prstGeom>
          <a:noFill/>
          <a:ln w="9525">
            <a:noFill/>
            <a:miter lim="800000"/>
            <a:headEnd/>
            <a:tailEnd/>
          </a:ln>
        </p:spPr>
        <p:txBody>
          <a:bodyPr/>
          <a:lstStyle/>
          <a:p>
            <a:r>
              <a:rPr lang="fr-CH" sz="2400" b="1" dirty="0" smtClean="0">
                <a:latin typeface="Fiba"/>
                <a:cs typeface="Fiba"/>
              </a:rPr>
              <a:t>Fouls / switch - foul on the frontcourt </a:t>
            </a:r>
            <a:endParaRPr lang="en-US" sz="2400" b="1" dirty="0">
              <a:latin typeface="Fiba"/>
              <a:cs typeface="Fiba"/>
            </a:endParaRPr>
          </a:p>
        </p:txBody>
      </p:sp>
    </p:spTree>
    <p:extLst>
      <p:ext uri="{BB962C8B-B14F-4D97-AF65-F5344CB8AC3E}">
        <p14:creationId xmlns:p14="http://schemas.microsoft.com/office/powerpoint/2010/main" val="2134933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4"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251" y="954301"/>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5" name="Suora nuoliyhdysviiva 35"/>
          <p:cNvCxnSpPr/>
          <p:nvPr/>
        </p:nvCxnSpPr>
        <p:spPr>
          <a:xfrm>
            <a:off x="7875575" y="2637749"/>
            <a:ext cx="357899" cy="1461002"/>
          </a:xfrm>
          <a:prstGeom prst="straightConnector1">
            <a:avLst/>
          </a:prstGeom>
          <a:ln w="57150" cmpd="sng">
            <a:solidFill>
              <a:srgbClr val="008000"/>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6" name="Kuva 36"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5457426">
            <a:off x="7630363" y="2244905"/>
            <a:ext cx="463734" cy="395998"/>
          </a:xfrm>
          <a:prstGeom prst="rect">
            <a:avLst/>
          </a:prstGeom>
        </p:spPr>
      </p:pic>
      <p:pic>
        <p:nvPicPr>
          <p:cNvPr id="7" name="Kuva 38"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130447">
            <a:off x="800947" y="2568012"/>
            <a:ext cx="463734" cy="395998"/>
          </a:xfrm>
          <a:prstGeom prst="rect">
            <a:avLst/>
          </a:prstGeom>
        </p:spPr>
      </p:pic>
      <p:pic>
        <p:nvPicPr>
          <p:cNvPr id="8" name="Picture 12" descr="pilot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69862" y="2637749"/>
            <a:ext cx="451157" cy="431999"/>
          </a:xfrm>
          <a:prstGeom prst="rect">
            <a:avLst/>
          </a:prstGeom>
          <a:noFill/>
          <a:ln w="9525">
            <a:noFill/>
            <a:miter lim="800000"/>
            <a:headEnd/>
            <a:tailEnd/>
          </a:ln>
        </p:spPr>
      </p:pic>
      <p:pic>
        <p:nvPicPr>
          <p:cNvPr id="9" name="Kuva 40" descr="Cente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26828" y="4479722"/>
            <a:ext cx="463734" cy="395998"/>
          </a:xfrm>
          <a:prstGeom prst="rect">
            <a:avLst/>
          </a:prstGeom>
        </p:spPr>
      </p:pic>
      <p:cxnSp>
        <p:nvCxnSpPr>
          <p:cNvPr id="10" name="Suora nuoliyhdysviiva 41"/>
          <p:cNvCxnSpPr/>
          <p:nvPr/>
        </p:nvCxnSpPr>
        <p:spPr>
          <a:xfrm flipH="1">
            <a:off x="5772455" y="2798271"/>
            <a:ext cx="483006" cy="436880"/>
          </a:xfrm>
          <a:prstGeom prst="straightConnector1">
            <a:avLst/>
          </a:prstGeom>
          <a:ln w="5715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uora nuoliyhdysviiva 42"/>
          <p:cNvCxnSpPr/>
          <p:nvPr/>
        </p:nvCxnSpPr>
        <p:spPr>
          <a:xfrm flipH="1" flipV="1">
            <a:off x="1551377" y="2662697"/>
            <a:ext cx="4093260" cy="572455"/>
          </a:xfrm>
          <a:prstGeom prst="straightConnector1">
            <a:avLst/>
          </a:prstGeom>
          <a:ln w="57150" cmpd="sng">
            <a:solidFill>
              <a:srgbClr val="3366F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Tekstiruutu 29"/>
          <p:cNvSpPr txBox="1"/>
          <p:nvPr/>
        </p:nvSpPr>
        <p:spPr>
          <a:xfrm>
            <a:off x="944469" y="762565"/>
            <a:ext cx="5222645" cy="1077218"/>
          </a:xfrm>
          <a:prstGeom prst="rect">
            <a:avLst/>
          </a:prstGeom>
          <a:noFill/>
        </p:spPr>
        <p:txBody>
          <a:bodyPr wrap="square" rtlCol="0">
            <a:spAutoFit/>
          </a:bodyPr>
          <a:lstStyle/>
          <a:p>
            <a:r>
              <a:rPr lang="fi-FI" sz="1600" dirty="0">
                <a:latin typeface="Fiba"/>
                <a:cs typeface="Fiba"/>
              </a:rPr>
              <a:t>NO LONG </a:t>
            </a:r>
            <a:r>
              <a:rPr lang="fi-FI" sz="1600" dirty="0" smtClean="0">
                <a:latin typeface="Fiba"/>
                <a:cs typeface="Fiba"/>
              </a:rPr>
              <a:t>SWITCHES </a:t>
            </a:r>
            <a:endParaRPr lang="fi-FI" sz="1600" dirty="0">
              <a:latin typeface="Fiba"/>
              <a:cs typeface="Fiba"/>
            </a:endParaRPr>
          </a:p>
          <a:p>
            <a:r>
              <a:rPr lang="fi-FI" sz="1600" dirty="0" smtClean="0">
                <a:latin typeface="Fiba"/>
                <a:cs typeface="Fiba"/>
              </a:rPr>
              <a:t>Foul on the opposite side by center</a:t>
            </a:r>
          </a:p>
          <a:p>
            <a:r>
              <a:rPr lang="ja-JP" altLang="en-US" sz="1600" dirty="0" smtClean="0">
                <a:latin typeface="Fiba"/>
                <a:cs typeface="Fiba"/>
              </a:rPr>
              <a:t>ロング・スウィッチはしない</a:t>
            </a:r>
            <a:endParaRPr lang="en-US" altLang="ja-JP" sz="1600" dirty="0" smtClean="0">
              <a:latin typeface="Fiba"/>
              <a:cs typeface="Fiba"/>
            </a:endParaRPr>
          </a:p>
          <a:p>
            <a:r>
              <a:rPr lang="ja-JP" altLang="en-US" sz="1600" dirty="0" smtClean="0">
                <a:latin typeface="Fiba"/>
                <a:cs typeface="Fiba"/>
              </a:rPr>
              <a:t>オポジットのセンターがコール、テーブル・リポートして</a:t>
            </a:r>
            <a:r>
              <a:rPr lang="en-US" altLang="ja-JP" sz="1600" dirty="0" smtClean="0">
                <a:latin typeface="Fiba"/>
                <a:cs typeface="Fiba"/>
              </a:rPr>
              <a:t>L</a:t>
            </a:r>
            <a:r>
              <a:rPr lang="ja-JP" altLang="en-US" sz="1600" dirty="0" smtClean="0">
                <a:latin typeface="Fiba"/>
                <a:cs typeface="Fiba"/>
              </a:rPr>
              <a:t>へ</a:t>
            </a:r>
            <a:endParaRPr lang="fi-FI" sz="1600" dirty="0">
              <a:latin typeface="Fiba"/>
              <a:cs typeface="Fiba"/>
            </a:endParaRPr>
          </a:p>
        </p:txBody>
      </p:sp>
      <p:cxnSp>
        <p:nvCxnSpPr>
          <p:cNvPr id="13" name="Suora nuoliyhdysviiva 44"/>
          <p:cNvCxnSpPr/>
          <p:nvPr/>
        </p:nvCxnSpPr>
        <p:spPr>
          <a:xfrm flipH="1">
            <a:off x="2741557" y="4542759"/>
            <a:ext cx="1925794" cy="134962"/>
          </a:xfrm>
          <a:prstGeom prst="straightConnector1">
            <a:avLst/>
          </a:prstGeom>
          <a:ln w="5715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4" name="Kuva 13" descr="Center.png"/>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0800000">
            <a:off x="6255461" y="2253270"/>
            <a:ext cx="463734" cy="395998"/>
          </a:xfrm>
          <a:prstGeom prst="rect">
            <a:avLst/>
          </a:prstGeom>
        </p:spPr>
      </p:pic>
      <p:pic>
        <p:nvPicPr>
          <p:cNvPr id="15" name="Kuva 14" descr="Lead.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740487">
            <a:off x="8054519" y="4161619"/>
            <a:ext cx="463734" cy="395998"/>
          </a:xfrm>
          <a:prstGeom prst="rect">
            <a:avLst/>
          </a:prstGeom>
        </p:spPr>
      </p:pic>
      <p:pic>
        <p:nvPicPr>
          <p:cNvPr id="16" name="Kuva 15" descr="Trail.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3739365">
            <a:off x="4823427" y="4395385"/>
            <a:ext cx="463734" cy="395998"/>
          </a:xfrm>
          <a:prstGeom prst="rect">
            <a:avLst/>
          </a:prstGeom>
        </p:spPr>
      </p:pic>
      <p:pic>
        <p:nvPicPr>
          <p:cNvPr id="17" name="Kuva 18" descr="Whistle.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49202">
            <a:off x="6545077" y="2353151"/>
            <a:ext cx="285302" cy="285302"/>
          </a:xfrm>
          <a:prstGeom prst="rect">
            <a:avLst/>
          </a:prstGeom>
        </p:spPr>
      </p:pic>
      <p:sp>
        <p:nvSpPr>
          <p:cNvPr id="20" name="Title 1"/>
          <p:cNvSpPr txBox="1">
            <a:spLocks/>
          </p:cNvSpPr>
          <p:nvPr/>
        </p:nvSpPr>
        <p:spPr bwMode="auto">
          <a:xfrm>
            <a:off x="-454204" y="-313530"/>
            <a:ext cx="8314998" cy="719138"/>
          </a:xfrm>
          <a:prstGeom prst="rect">
            <a:avLst/>
          </a:prstGeom>
          <a:noFill/>
          <a:ln w="9525">
            <a:noFill/>
            <a:miter lim="800000"/>
            <a:headEnd/>
            <a:tailEnd/>
          </a:ln>
        </p:spPr>
        <p:txBody>
          <a:bodyPr/>
          <a:lstStyle/>
          <a:p>
            <a:r>
              <a:rPr lang="fr-CH" sz="2400" b="1" dirty="0" smtClean="0">
                <a:latin typeface="Fiba"/>
                <a:cs typeface="Fiba"/>
              </a:rPr>
              <a:t>Fouls / switch - foul on the backcourt </a:t>
            </a:r>
            <a:endParaRPr lang="en-US" sz="2400" b="1" dirty="0">
              <a:latin typeface="Fiba"/>
              <a:cs typeface="Fiba"/>
            </a:endParaRPr>
          </a:p>
        </p:txBody>
      </p:sp>
    </p:spTree>
    <p:extLst>
      <p:ext uri="{BB962C8B-B14F-4D97-AF65-F5344CB8AC3E}">
        <p14:creationId xmlns:p14="http://schemas.microsoft.com/office/powerpoint/2010/main" val="2628235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2"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64" y="980728"/>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5" name="Suora nuoliyhdysviiva 34"/>
          <p:cNvCxnSpPr/>
          <p:nvPr/>
        </p:nvCxnSpPr>
        <p:spPr>
          <a:xfrm>
            <a:off x="8002408" y="2838070"/>
            <a:ext cx="337740" cy="1602999"/>
          </a:xfrm>
          <a:prstGeom prst="straightConnector1">
            <a:avLst/>
          </a:prstGeom>
          <a:ln w="57150" cmpd="sng">
            <a:solidFill>
              <a:srgbClr val="008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 name="Suora nuoliyhdysviiva 35"/>
          <p:cNvCxnSpPr/>
          <p:nvPr/>
        </p:nvCxnSpPr>
        <p:spPr>
          <a:xfrm flipH="1" flipV="1">
            <a:off x="6060948" y="4441069"/>
            <a:ext cx="374638" cy="1"/>
          </a:xfrm>
          <a:prstGeom prst="straightConnector1">
            <a:avLst/>
          </a:prstGeom>
          <a:ln w="5715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7" name="Kuva 39"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8238186" y="4486821"/>
            <a:ext cx="463734" cy="395998"/>
          </a:xfrm>
          <a:prstGeom prst="rect">
            <a:avLst/>
          </a:prstGeom>
        </p:spPr>
      </p:pic>
      <p:pic>
        <p:nvPicPr>
          <p:cNvPr id="8" name="Kuva 40"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430876">
            <a:off x="445642" y="4193901"/>
            <a:ext cx="463734" cy="395998"/>
          </a:xfrm>
          <a:prstGeom prst="rect">
            <a:avLst/>
          </a:prstGeom>
        </p:spPr>
      </p:pic>
      <p:pic>
        <p:nvPicPr>
          <p:cNvPr id="9" name="Picture 12" descr="pilot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33216" y="4059191"/>
            <a:ext cx="451157" cy="431999"/>
          </a:xfrm>
          <a:prstGeom prst="rect">
            <a:avLst/>
          </a:prstGeom>
          <a:noFill/>
          <a:ln w="9525">
            <a:noFill/>
            <a:miter lim="800000"/>
            <a:headEnd/>
            <a:tailEnd/>
          </a:ln>
        </p:spPr>
      </p:pic>
      <p:pic>
        <p:nvPicPr>
          <p:cNvPr id="10" name="Kuva 42" descr="Cente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972287">
            <a:off x="2365360" y="2228155"/>
            <a:ext cx="463734" cy="395998"/>
          </a:xfrm>
          <a:prstGeom prst="rect">
            <a:avLst/>
          </a:prstGeom>
        </p:spPr>
      </p:pic>
      <p:cxnSp>
        <p:nvCxnSpPr>
          <p:cNvPr id="11" name="Suora nuoliyhdysviiva 37"/>
          <p:cNvCxnSpPr/>
          <p:nvPr/>
        </p:nvCxnSpPr>
        <p:spPr>
          <a:xfrm flipH="1" flipV="1">
            <a:off x="2792788" y="2358357"/>
            <a:ext cx="3190241" cy="2082713"/>
          </a:xfrm>
          <a:prstGeom prst="straightConnector1">
            <a:avLst/>
          </a:prstGeom>
          <a:ln w="5715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Tekstiruutu 10"/>
          <p:cNvSpPr txBox="1"/>
          <p:nvPr/>
        </p:nvSpPr>
        <p:spPr>
          <a:xfrm>
            <a:off x="1036839" y="673290"/>
            <a:ext cx="5222645" cy="1077218"/>
          </a:xfrm>
          <a:prstGeom prst="rect">
            <a:avLst/>
          </a:prstGeom>
          <a:noFill/>
        </p:spPr>
        <p:txBody>
          <a:bodyPr wrap="square" rtlCol="0">
            <a:spAutoFit/>
          </a:bodyPr>
          <a:lstStyle/>
          <a:p>
            <a:r>
              <a:rPr lang="fi-FI" sz="1600" dirty="0">
                <a:latin typeface="Fiba"/>
                <a:cs typeface="Fiba"/>
              </a:rPr>
              <a:t>NO LONG </a:t>
            </a:r>
            <a:r>
              <a:rPr lang="fi-FI" sz="1600" dirty="0" smtClean="0">
                <a:latin typeface="Fiba"/>
                <a:cs typeface="Fiba"/>
              </a:rPr>
              <a:t>SWITCHES </a:t>
            </a:r>
            <a:endParaRPr lang="fi-FI" sz="1600" dirty="0">
              <a:latin typeface="Fiba"/>
              <a:cs typeface="Fiba"/>
            </a:endParaRPr>
          </a:p>
          <a:p>
            <a:r>
              <a:rPr lang="fi-FI" sz="1600" dirty="0" smtClean="0">
                <a:latin typeface="Fiba"/>
                <a:cs typeface="Fiba"/>
              </a:rPr>
              <a:t>Foul on the table side by center</a:t>
            </a:r>
          </a:p>
          <a:p>
            <a:r>
              <a:rPr lang="ja-JP" altLang="en-US" sz="1600" dirty="0" smtClean="0">
                <a:latin typeface="Fiba"/>
                <a:cs typeface="Fiba"/>
              </a:rPr>
              <a:t>ロングスウィッチはしない</a:t>
            </a:r>
            <a:endParaRPr lang="en-US" altLang="ja-JP" sz="1600" dirty="0" smtClean="0">
              <a:latin typeface="Fiba"/>
              <a:cs typeface="Fiba"/>
            </a:endParaRPr>
          </a:p>
          <a:p>
            <a:r>
              <a:rPr lang="ja-JP" altLang="en-US" sz="1600" dirty="0" smtClean="0">
                <a:latin typeface="Fiba"/>
                <a:cs typeface="Fiba"/>
              </a:rPr>
              <a:t>テーブル</a:t>
            </a:r>
            <a:r>
              <a:rPr lang="ja-JP" altLang="en-US" sz="1600" dirty="0">
                <a:latin typeface="Fiba"/>
                <a:cs typeface="Fiba"/>
              </a:rPr>
              <a:t>サイド</a:t>
            </a:r>
            <a:r>
              <a:rPr lang="ja-JP" altLang="en-US" sz="1600" dirty="0" smtClean="0">
                <a:latin typeface="Fiba"/>
                <a:cs typeface="Fiba"/>
              </a:rPr>
              <a:t>のセンターがコール、逆のセンターへ</a:t>
            </a:r>
            <a:endParaRPr lang="fi-FI" sz="1600" dirty="0">
              <a:latin typeface="Fiba"/>
              <a:cs typeface="Fiba"/>
            </a:endParaRPr>
          </a:p>
        </p:txBody>
      </p:sp>
      <p:cxnSp>
        <p:nvCxnSpPr>
          <p:cNvPr id="13" name="Suora nuoliyhdysviiva 36"/>
          <p:cNvCxnSpPr/>
          <p:nvPr/>
        </p:nvCxnSpPr>
        <p:spPr>
          <a:xfrm flipH="1">
            <a:off x="1080828" y="2592037"/>
            <a:ext cx="3703320" cy="1737360"/>
          </a:xfrm>
          <a:prstGeom prst="straightConnector1">
            <a:avLst/>
          </a:prstGeom>
          <a:ln w="57150" cmpd="sng">
            <a:solidFill>
              <a:srgbClr val="3366F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4" name="Kuva 13" descr="Center.png"/>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564443" y="4329397"/>
            <a:ext cx="463734" cy="395998"/>
          </a:xfrm>
          <a:prstGeom prst="rect">
            <a:avLst/>
          </a:prstGeom>
        </p:spPr>
      </p:pic>
      <p:pic>
        <p:nvPicPr>
          <p:cNvPr id="15" name="Kuva 14" descr="Lead.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4098798">
            <a:off x="7828715" y="2344259"/>
            <a:ext cx="463734" cy="395998"/>
          </a:xfrm>
          <a:prstGeom prst="rect">
            <a:avLst/>
          </a:prstGeom>
        </p:spPr>
      </p:pic>
      <p:pic>
        <p:nvPicPr>
          <p:cNvPr id="16" name="Kuva 15" descr="Trail.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7704616">
            <a:off x="4925438" y="2394624"/>
            <a:ext cx="463734" cy="395998"/>
          </a:xfrm>
          <a:prstGeom prst="rect">
            <a:avLst/>
          </a:prstGeom>
        </p:spPr>
      </p:pic>
      <p:pic>
        <p:nvPicPr>
          <p:cNvPr id="17" name="Kuva 20" descr="Whistle.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49202">
            <a:off x="6428137" y="4426878"/>
            <a:ext cx="285302" cy="285302"/>
          </a:xfrm>
          <a:prstGeom prst="rect">
            <a:avLst/>
          </a:prstGeom>
        </p:spPr>
      </p:pic>
      <p:sp>
        <p:nvSpPr>
          <p:cNvPr id="20" name="Title 1"/>
          <p:cNvSpPr txBox="1">
            <a:spLocks/>
          </p:cNvSpPr>
          <p:nvPr/>
        </p:nvSpPr>
        <p:spPr bwMode="auto">
          <a:xfrm>
            <a:off x="-540568" y="-353219"/>
            <a:ext cx="8314998" cy="719138"/>
          </a:xfrm>
          <a:prstGeom prst="rect">
            <a:avLst/>
          </a:prstGeom>
          <a:noFill/>
          <a:ln w="9525">
            <a:noFill/>
            <a:miter lim="800000"/>
            <a:headEnd/>
            <a:tailEnd/>
          </a:ln>
        </p:spPr>
        <p:txBody>
          <a:bodyPr/>
          <a:lstStyle/>
          <a:p>
            <a:r>
              <a:rPr lang="fr-CH" sz="2400" b="1" dirty="0" smtClean="0">
                <a:latin typeface="Fiba"/>
                <a:cs typeface="Fiba"/>
              </a:rPr>
              <a:t>Fouls / switch - foul on the backcourt </a:t>
            </a:r>
            <a:endParaRPr lang="en-US" sz="2400" b="1" dirty="0">
              <a:latin typeface="Fiba"/>
              <a:cs typeface="Fiba"/>
            </a:endParaRPr>
          </a:p>
        </p:txBody>
      </p:sp>
    </p:spTree>
    <p:extLst>
      <p:ext uri="{BB962C8B-B14F-4D97-AF65-F5344CB8AC3E}">
        <p14:creationId xmlns:p14="http://schemas.microsoft.com/office/powerpoint/2010/main" val="3156117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2"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763" y="980728"/>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5" name="Suora nuoliyhdysviiva 33"/>
          <p:cNvCxnSpPr/>
          <p:nvPr/>
        </p:nvCxnSpPr>
        <p:spPr>
          <a:xfrm>
            <a:off x="6409551" y="2825086"/>
            <a:ext cx="1656080" cy="1351280"/>
          </a:xfrm>
          <a:prstGeom prst="straightConnector1">
            <a:avLst/>
          </a:prstGeom>
          <a:ln w="57150" cmpd="sng">
            <a:solidFill>
              <a:srgbClr val="008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6" name="Kuva 35"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353542">
            <a:off x="8065203" y="4053717"/>
            <a:ext cx="463734" cy="395998"/>
          </a:xfrm>
          <a:prstGeom prst="rect">
            <a:avLst/>
          </a:prstGeom>
        </p:spPr>
      </p:pic>
      <p:pic>
        <p:nvPicPr>
          <p:cNvPr id="7" name="Kuva 36"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770842">
            <a:off x="270896" y="4294193"/>
            <a:ext cx="463734" cy="395998"/>
          </a:xfrm>
          <a:prstGeom prst="rect">
            <a:avLst/>
          </a:prstGeom>
        </p:spPr>
      </p:pic>
      <p:pic>
        <p:nvPicPr>
          <p:cNvPr id="8" name="Picture 12" descr="pilot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52767" y="4326257"/>
            <a:ext cx="451157" cy="431999"/>
          </a:xfrm>
          <a:prstGeom prst="rect">
            <a:avLst/>
          </a:prstGeom>
          <a:noFill/>
          <a:ln w="9525">
            <a:noFill/>
            <a:miter lim="800000"/>
            <a:headEnd/>
            <a:tailEnd/>
          </a:ln>
        </p:spPr>
      </p:pic>
      <p:pic>
        <p:nvPicPr>
          <p:cNvPr id="9" name="Kuva 40" descr="Cente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989138">
            <a:off x="2374175" y="2388882"/>
            <a:ext cx="463734" cy="395998"/>
          </a:xfrm>
          <a:prstGeom prst="rect">
            <a:avLst/>
          </a:prstGeom>
        </p:spPr>
      </p:pic>
      <p:cxnSp>
        <p:nvCxnSpPr>
          <p:cNvPr id="10" name="Suora nuoliyhdysviiva 41"/>
          <p:cNvCxnSpPr/>
          <p:nvPr/>
        </p:nvCxnSpPr>
        <p:spPr>
          <a:xfrm flipH="1" flipV="1">
            <a:off x="2885476" y="2611726"/>
            <a:ext cx="3781671" cy="1717040"/>
          </a:xfrm>
          <a:prstGeom prst="straightConnector1">
            <a:avLst/>
          </a:prstGeom>
          <a:ln w="5715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uora nuoliyhdysviiva 42"/>
          <p:cNvCxnSpPr/>
          <p:nvPr/>
        </p:nvCxnSpPr>
        <p:spPr>
          <a:xfrm flipH="1" flipV="1">
            <a:off x="669151" y="4542257"/>
            <a:ext cx="3873783" cy="126279"/>
          </a:xfrm>
          <a:prstGeom prst="straightConnector1">
            <a:avLst/>
          </a:prstGeom>
          <a:ln w="57150" cmpd="sng">
            <a:solidFill>
              <a:srgbClr val="3366F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Tekstiruutu 29"/>
          <p:cNvSpPr txBox="1"/>
          <p:nvPr/>
        </p:nvSpPr>
        <p:spPr>
          <a:xfrm>
            <a:off x="956609" y="868585"/>
            <a:ext cx="5222645" cy="1077218"/>
          </a:xfrm>
          <a:prstGeom prst="rect">
            <a:avLst/>
          </a:prstGeom>
          <a:noFill/>
        </p:spPr>
        <p:txBody>
          <a:bodyPr wrap="square" rtlCol="0">
            <a:spAutoFit/>
          </a:bodyPr>
          <a:lstStyle/>
          <a:p>
            <a:r>
              <a:rPr lang="fi-FI" sz="1600" dirty="0">
                <a:latin typeface="Fiba"/>
                <a:cs typeface="Fiba"/>
              </a:rPr>
              <a:t>NO LONG </a:t>
            </a:r>
            <a:r>
              <a:rPr lang="fi-FI" sz="1600" dirty="0" smtClean="0">
                <a:latin typeface="Fiba"/>
                <a:cs typeface="Fiba"/>
              </a:rPr>
              <a:t>SWITCHES </a:t>
            </a:r>
            <a:endParaRPr lang="fi-FI" sz="1600" dirty="0">
              <a:latin typeface="Fiba"/>
              <a:cs typeface="Fiba"/>
            </a:endParaRPr>
          </a:p>
          <a:p>
            <a:r>
              <a:rPr lang="fi-FI" sz="1600" dirty="0" smtClean="0">
                <a:latin typeface="Fiba"/>
                <a:cs typeface="Fiba"/>
              </a:rPr>
              <a:t>Foul on the table side by lead</a:t>
            </a:r>
          </a:p>
          <a:p>
            <a:r>
              <a:rPr lang="ja-JP" altLang="en-US" sz="1600" dirty="0">
                <a:latin typeface="Fiba"/>
                <a:cs typeface="Fiba"/>
              </a:rPr>
              <a:t>ロングスウィッチはしない</a:t>
            </a:r>
            <a:endParaRPr lang="en-US" altLang="ja-JP" sz="1600" dirty="0">
              <a:latin typeface="Fiba"/>
              <a:cs typeface="Fiba"/>
            </a:endParaRPr>
          </a:p>
          <a:p>
            <a:r>
              <a:rPr lang="ja-JP" altLang="en-US" sz="1600" dirty="0">
                <a:latin typeface="Fiba"/>
                <a:cs typeface="Fiba"/>
              </a:rPr>
              <a:t>テーブルサイド</a:t>
            </a:r>
            <a:r>
              <a:rPr lang="ja-JP" altLang="en-US" sz="1600" dirty="0" smtClean="0">
                <a:latin typeface="Fiba"/>
                <a:cs typeface="Fiba"/>
              </a:rPr>
              <a:t>の</a:t>
            </a:r>
            <a:r>
              <a:rPr lang="ja-JP" altLang="en-US" sz="1600" dirty="0">
                <a:latin typeface="Fiba"/>
                <a:cs typeface="Fiba"/>
              </a:rPr>
              <a:t>リード</a:t>
            </a:r>
            <a:r>
              <a:rPr lang="ja-JP" altLang="en-US" sz="1600" dirty="0" smtClean="0">
                <a:latin typeface="Fiba"/>
                <a:cs typeface="Fiba"/>
              </a:rPr>
              <a:t>が</a:t>
            </a:r>
            <a:r>
              <a:rPr lang="ja-JP" altLang="en-US" sz="1600" dirty="0">
                <a:latin typeface="Fiba"/>
                <a:cs typeface="Fiba"/>
              </a:rPr>
              <a:t>コール、逆のセンター</a:t>
            </a:r>
            <a:r>
              <a:rPr lang="ja-JP" altLang="en-US" sz="1600" dirty="0" smtClean="0">
                <a:latin typeface="Fiba"/>
                <a:cs typeface="Fiba"/>
              </a:rPr>
              <a:t>へ</a:t>
            </a:r>
            <a:endParaRPr lang="fi-FI" altLang="ja-JP" sz="1600" dirty="0">
              <a:latin typeface="Fiba"/>
              <a:cs typeface="Fiba"/>
            </a:endParaRPr>
          </a:p>
        </p:txBody>
      </p:sp>
      <p:cxnSp>
        <p:nvCxnSpPr>
          <p:cNvPr id="13" name="Suora nuoliyhdysviiva 43"/>
          <p:cNvCxnSpPr/>
          <p:nvPr/>
        </p:nvCxnSpPr>
        <p:spPr>
          <a:xfrm flipH="1">
            <a:off x="6786234" y="4328766"/>
            <a:ext cx="1186503" cy="0"/>
          </a:xfrm>
          <a:prstGeom prst="straightConnector1">
            <a:avLst/>
          </a:prstGeom>
          <a:ln w="57150" cmpd="sng">
            <a:solidFill>
              <a:srgbClr val="3366F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4" name="Kuva 13" descr="Center.png"/>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0800000">
            <a:off x="6041250" y="2336042"/>
            <a:ext cx="463734" cy="395998"/>
          </a:xfrm>
          <a:prstGeom prst="rect">
            <a:avLst/>
          </a:prstGeom>
        </p:spPr>
      </p:pic>
      <p:pic>
        <p:nvPicPr>
          <p:cNvPr id="15" name="Kuva 14" descr="Lead.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8216308">
            <a:off x="7985668" y="4350708"/>
            <a:ext cx="463734" cy="395998"/>
          </a:xfrm>
          <a:prstGeom prst="rect">
            <a:avLst/>
          </a:prstGeom>
        </p:spPr>
      </p:pic>
      <p:pic>
        <p:nvPicPr>
          <p:cNvPr id="16" name="Kuva 15" descr="Trail.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3739365">
            <a:off x="4738907" y="4376101"/>
            <a:ext cx="463734" cy="395998"/>
          </a:xfrm>
          <a:prstGeom prst="rect">
            <a:avLst/>
          </a:prstGeom>
        </p:spPr>
      </p:pic>
      <p:pic>
        <p:nvPicPr>
          <p:cNvPr id="17" name="Kuva 18" descr="Whistle.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49202">
            <a:off x="7830086" y="4431449"/>
            <a:ext cx="285302" cy="285302"/>
          </a:xfrm>
          <a:prstGeom prst="rect">
            <a:avLst/>
          </a:prstGeom>
        </p:spPr>
      </p:pic>
      <p:sp>
        <p:nvSpPr>
          <p:cNvPr id="19" name="Title 1"/>
          <p:cNvSpPr txBox="1">
            <a:spLocks/>
          </p:cNvSpPr>
          <p:nvPr/>
        </p:nvSpPr>
        <p:spPr bwMode="auto">
          <a:xfrm>
            <a:off x="-569660" y="-359569"/>
            <a:ext cx="8314998" cy="719138"/>
          </a:xfrm>
          <a:prstGeom prst="rect">
            <a:avLst/>
          </a:prstGeom>
          <a:noFill/>
          <a:ln w="9525">
            <a:noFill/>
            <a:miter lim="800000"/>
            <a:headEnd/>
            <a:tailEnd/>
          </a:ln>
        </p:spPr>
        <p:txBody>
          <a:bodyPr/>
          <a:lstStyle/>
          <a:p>
            <a:r>
              <a:rPr lang="fr-CH" sz="2400" b="1" dirty="0" smtClean="0">
                <a:latin typeface="Fiba"/>
                <a:cs typeface="Fiba"/>
              </a:rPr>
              <a:t>Fouls / switch - foul on the backcourt </a:t>
            </a:r>
            <a:endParaRPr lang="en-US" sz="2400" b="1" dirty="0">
              <a:latin typeface="Fiba"/>
              <a:cs typeface="Fiba"/>
            </a:endParaRPr>
          </a:p>
        </p:txBody>
      </p:sp>
    </p:spTree>
    <p:extLst>
      <p:ext uri="{BB962C8B-B14F-4D97-AF65-F5344CB8AC3E}">
        <p14:creationId xmlns:p14="http://schemas.microsoft.com/office/powerpoint/2010/main" val="2521056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1"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497" y="1087280"/>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5" name="Suora nuoliyhdysviiva 5"/>
          <p:cNvCxnSpPr/>
          <p:nvPr/>
        </p:nvCxnSpPr>
        <p:spPr>
          <a:xfrm flipH="1">
            <a:off x="6415261" y="2932269"/>
            <a:ext cx="1271370" cy="831685"/>
          </a:xfrm>
          <a:prstGeom prst="straightConnector1">
            <a:avLst/>
          </a:prstGeom>
          <a:ln w="57150" cmpd="sng">
            <a:solidFill>
              <a:srgbClr val="3366F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 name="Suora nuoliyhdysviiva 30"/>
          <p:cNvCxnSpPr/>
          <p:nvPr/>
        </p:nvCxnSpPr>
        <p:spPr>
          <a:xfrm flipV="1">
            <a:off x="6414256" y="2622922"/>
            <a:ext cx="1237835" cy="971251"/>
          </a:xfrm>
          <a:prstGeom prst="straightConnector1">
            <a:avLst/>
          </a:prstGeom>
          <a:ln w="57150" cmpd="sng">
            <a:solidFill>
              <a:srgbClr val="008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 name="Suora nuoliyhdysviiva 37"/>
          <p:cNvCxnSpPr/>
          <p:nvPr/>
        </p:nvCxnSpPr>
        <p:spPr>
          <a:xfrm flipH="1">
            <a:off x="2808738" y="4840126"/>
            <a:ext cx="3396523" cy="22461"/>
          </a:xfrm>
          <a:prstGeom prst="straightConnector1">
            <a:avLst/>
          </a:prstGeom>
          <a:ln w="5715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uora nuoliyhdysviiva 38"/>
          <p:cNvCxnSpPr/>
          <p:nvPr/>
        </p:nvCxnSpPr>
        <p:spPr>
          <a:xfrm flipH="1">
            <a:off x="1335683" y="2576668"/>
            <a:ext cx="3384644" cy="0"/>
          </a:xfrm>
          <a:prstGeom prst="straightConnector1">
            <a:avLst/>
          </a:prstGeom>
          <a:ln w="57150" cmpd="sng">
            <a:solidFill>
              <a:srgbClr val="3366F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Tekstiruutu 10"/>
          <p:cNvSpPr txBox="1"/>
          <p:nvPr/>
        </p:nvSpPr>
        <p:spPr>
          <a:xfrm>
            <a:off x="835025" y="994201"/>
            <a:ext cx="5222645" cy="830997"/>
          </a:xfrm>
          <a:prstGeom prst="rect">
            <a:avLst/>
          </a:prstGeom>
          <a:noFill/>
        </p:spPr>
        <p:txBody>
          <a:bodyPr wrap="square" rtlCol="0">
            <a:spAutoFit/>
          </a:bodyPr>
          <a:lstStyle/>
          <a:p>
            <a:r>
              <a:rPr lang="fi-FI" sz="2400" dirty="0" smtClean="0">
                <a:latin typeface="Fiba"/>
                <a:cs typeface="Fiba"/>
              </a:rPr>
              <a:t>NO LONG SWITCHES </a:t>
            </a:r>
          </a:p>
          <a:p>
            <a:r>
              <a:rPr lang="fi-FI" sz="2400" dirty="0" err="1" smtClean="0">
                <a:latin typeface="Fiba"/>
                <a:cs typeface="Fiba"/>
              </a:rPr>
              <a:t>Foul</a:t>
            </a:r>
            <a:r>
              <a:rPr lang="fi-FI" sz="2400" dirty="0" smtClean="0">
                <a:latin typeface="Fiba"/>
                <a:cs typeface="Fiba"/>
              </a:rPr>
              <a:t> on the </a:t>
            </a:r>
            <a:r>
              <a:rPr lang="fi-FI" sz="2400" dirty="0" err="1" smtClean="0">
                <a:latin typeface="Fiba"/>
                <a:cs typeface="Fiba"/>
              </a:rPr>
              <a:t>opposite</a:t>
            </a:r>
            <a:r>
              <a:rPr lang="fi-FI" sz="2400" dirty="0" smtClean="0">
                <a:latin typeface="Fiba"/>
                <a:cs typeface="Fiba"/>
              </a:rPr>
              <a:t> side </a:t>
            </a:r>
            <a:r>
              <a:rPr lang="fi-FI" sz="2400" dirty="0" err="1" smtClean="0">
                <a:latin typeface="Fiba"/>
                <a:cs typeface="Fiba"/>
              </a:rPr>
              <a:t>by</a:t>
            </a:r>
            <a:r>
              <a:rPr lang="fi-FI" sz="2400" dirty="0" smtClean="0">
                <a:latin typeface="Fiba"/>
                <a:cs typeface="Fiba"/>
              </a:rPr>
              <a:t> </a:t>
            </a:r>
            <a:r>
              <a:rPr lang="fi-FI" sz="2400" dirty="0" err="1" smtClean="0">
                <a:latin typeface="Fiba"/>
                <a:cs typeface="Fiba"/>
              </a:rPr>
              <a:t>lead</a:t>
            </a:r>
            <a:r>
              <a:rPr lang="fi-FI" sz="2400" dirty="0" smtClean="0">
                <a:latin typeface="Fiba"/>
                <a:cs typeface="Fiba"/>
              </a:rPr>
              <a:t> </a:t>
            </a:r>
            <a:endParaRPr lang="fi-FI" sz="2400" dirty="0">
              <a:latin typeface="Fiba"/>
              <a:cs typeface="Fiba"/>
            </a:endParaRPr>
          </a:p>
        </p:txBody>
      </p:sp>
      <p:pic>
        <p:nvPicPr>
          <p:cNvPr id="10" name="Picture 12" descr="pilo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9716" y="2501522"/>
            <a:ext cx="451157" cy="431999"/>
          </a:xfrm>
          <a:prstGeom prst="rect">
            <a:avLst/>
          </a:prstGeom>
          <a:noFill/>
          <a:ln w="9525">
            <a:noFill/>
            <a:miter lim="800000"/>
            <a:headEnd/>
            <a:tailEnd/>
          </a:ln>
        </p:spPr>
      </p:pic>
      <p:pic>
        <p:nvPicPr>
          <p:cNvPr id="11" name="Kuva 33"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418389">
            <a:off x="7707097" y="2357714"/>
            <a:ext cx="463734" cy="395998"/>
          </a:xfrm>
          <a:prstGeom prst="rect">
            <a:avLst/>
          </a:prstGeom>
        </p:spPr>
      </p:pic>
      <p:pic>
        <p:nvPicPr>
          <p:cNvPr id="12" name="Kuva 35" descr="Cente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12924" y="4642127"/>
            <a:ext cx="463734" cy="395998"/>
          </a:xfrm>
          <a:prstGeom prst="rect">
            <a:avLst/>
          </a:prstGeom>
        </p:spPr>
      </p:pic>
      <p:pic>
        <p:nvPicPr>
          <p:cNvPr id="13" name="Kuva 20" descr="Whistle.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49202">
            <a:off x="7708530" y="2907681"/>
            <a:ext cx="285302" cy="285302"/>
          </a:xfrm>
          <a:prstGeom prst="rect">
            <a:avLst/>
          </a:prstGeom>
        </p:spPr>
      </p:pic>
      <p:pic>
        <p:nvPicPr>
          <p:cNvPr id="14" name="Kuva 13"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53659">
            <a:off x="802349" y="2513074"/>
            <a:ext cx="463734" cy="395998"/>
          </a:xfrm>
          <a:prstGeom prst="rect">
            <a:avLst/>
          </a:prstGeom>
        </p:spPr>
      </p:pic>
      <p:pic>
        <p:nvPicPr>
          <p:cNvPr id="15" name="Kuva 14" descr="Center.png"/>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81479" y="4549616"/>
            <a:ext cx="463734" cy="395998"/>
          </a:xfrm>
          <a:prstGeom prst="rect">
            <a:avLst/>
          </a:prstGeom>
        </p:spPr>
      </p:pic>
      <p:pic>
        <p:nvPicPr>
          <p:cNvPr id="16" name="Kuva 15" descr="Lead.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4098798">
            <a:off x="7873406" y="2607036"/>
            <a:ext cx="463734" cy="395998"/>
          </a:xfrm>
          <a:prstGeom prst="rect">
            <a:avLst/>
          </a:prstGeom>
        </p:spPr>
      </p:pic>
      <p:pic>
        <p:nvPicPr>
          <p:cNvPr id="17" name="Kuva 16" descr="Trail.png"/>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7704616">
            <a:off x="4738875" y="2512880"/>
            <a:ext cx="463734" cy="395998"/>
          </a:xfrm>
          <a:prstGeom prst="rect">
            <a:avLst/>
          </a:prstGeom>
        </p:spPr>
      </p:pic>
      <p:sp>
        <p:nvSpPr>
          <p:cNvPr id="19" name="Title 1"/>
          <p:cNvSpPr txBox="1">
            <a:spLocks/>
          </p:cNvSpPr>
          <p:nvPr/>
        </p:nvSpPr>
        <p:spPr bwMode="auto">
          <a:xfrm>
            <a:off x="-563398" y="-359569"/>
            <a:ext cx="8314998" cy="719138"/>
          </a:xfrm>
          <a:prstGeom prst="rect">
            <a:avLst/>
          </a:prstGeom>
          <a:noFill/>
          <a:ln w="9525">
            <a:noFill/>
            <a:miter lim="800000"/>
            <a:headEnd/>
            <a:tailEnd/>
          </a:ln>
        </p:spPr>
        <p:txBody>
          <a:bodyPr/>
          <a:lstStyle/>
          <a:p>
            <a:r>
              <a:rPr lang="fr-CH" sz="2400" b="1" dirty="0" smtClean="0">
                <a:latin typeface="Fiba"/>
                <a:cs typeface="Fiba"/>
              </a:rPr>
              <a:t>Fouls / switch - foul on the backcourt </a:t>
            </a:r>
            <a:endParaRPr lang="en-US" sz="2400" b="1" dirty="0">
              <a:latin typeface="Fiba"/>
              <a:cs typeface="Fiba"/>
            </a:endParaRPr>
          </a:p>
        </p:txBody>
      </p:sp>
    </p:spTree>
    <p:extLst>
      <p:ext uri="{BB962C8B-B14F-4D97-AF65-F5344CB8AC3E}">
        <p14:creationId xmlns:p14="http://schemas.microsoft.com/office/powerpoint/2010/main" val="831511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325" y="989821"/>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ekstiruutu 10"/>
          <p:cNvSpPr txBox="1"/>
          <p:nvPr/>
        </p:nvSpPr>
        <p:spPr>
          <a:xfrm>
            <a:off x="813764" y="812615"/>
            <a:ext cx="7142480" cy="830997"/>
          </a:xfrm>
          <a:prstGeom prst="rect">
            <a:avLst/>
          </a:prstGeom>
          <a:noFill/>
        </p:spPr>
        <p:txBody>
          <a:bodyPr wrap="square" rtlCol="0">
            <a:spAutoFit/>
          </a:bodyPr>
          <a:lstStyle/>
          <a:p>
            <a:r>
              <a:rPr lang="fi-FI" sz="1600" dirty="0" err="1" smtClean="0">
                <a:latin typeface="Fiba"/>
                <a:cs typeface="Fiba"/>
              </a:rPr>
              <a:t>Normally</a:t>
            </a:r>
            <a:r>
              <a:rPr lang="fi-FI" sz="1600" dirty="0" smtClean="0">
                <a:latin typeface="Fiba"/>
                <a:cs typeface="Fiba"/>
              </a:rPr>
              <a:t> referee on </a:t>
            </a:r>
            <a:r>
              <a:rPr lang="fi-FI" sz="1600" dirty="0" err="1" smtClean="0">
                <a:latin typeface="Fiba"/>
                <a:cs typeface="Fiba"/>
              </a:rPr>
              <a:t>the</a:t>
            </a:r>
            <a:r>
              <a:rPr lang="fi-FI" sz="1600" dirty="0" smtClean="0">
                <a:latin typeface="Fiba"/>
                <a:cs typeface="Fiba"/>
              </a:rPr>
              <a:t> </a:t>
            </a:r>
            <a:r>
              <a:rPr lang="fi-FI" sz="1600" dirty="0" err="1" smtClean="0">
                <a:latin typeface="Fiba"/>
                <a:cs typeface="Fiba"/>
              </a:rPr>
              <a:t>opposite</a:t>
            </a:r>
            <a:r>
              <a:rPr lang="fi-FI" sz="1600" dirty="0" smtClean="0">
                <a:latin typeface="Fiba"/>
                <a:cs typeface="Fiba"/>
              </a:rPr>
              <a:t> side is </a:t>
            </a:r>
            <a:r>
              <a:rPr lang="fi-FI" sz="1600" dirty="0" err="1" smtClean="0">
                <a:latin typeface="Fiba"/>
                <a:cs typeface="Fiba"/>
              </a:rPr>
              <a:t>responsible</a:t>
            </a:r>
            <a:endParaRPr lang="fi-FI" sz="1600" dirty="0" smtClean="0">
              <a:latin typeface="Fiba"/>
              <a:cs typeface="Fiba"/>
            </a:endParaRPr>
          </a:p>
          <a:p>
            <a:r>
              <a:rPr lang="fi-FI" sz="1600" dirty="0" smtClean="0">
                <a:latin typeface="Fiba"/>
                <a:cs typeface="Fiba"/>
              </a:rPr>
              <a:t>For the last shot and signal</a:t>
            </a:r>
          </a:p>
          <a:p>
            <a:r>
              <a:rPr lang="ja-JP" altLang="en-US" sz="1600" dirty="0" smtClean="0">
                <a:latin typeface="Fiba"/>
                <a:cs typeface="Fiba"/>
              </a:rPr>
              <a:t>通常、オポジットのレフェリーがラストショットと、その成否のシグナルの担当となる</a:t>
            </a:r>
            <a:endParaRPr lang="fi-FI" sz="1600" dirty="0" smtClean="0">
              <a:latin typeface="Fiba"/>
              <a:cs typeface="Fiba"/>
            </a:endParaRPr>
          </a:p>
        </p:txBody>
      </p:sp>
      <p:pic>
        <p:nvPicPr>
          <p:cNvPr id="6" name="Kuva 2"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885843">
            <a:off x="3803254" y="2387396"/>
            <a:ext cx="337258" cy="287996"/>
          </a:xfrm>
          <a:prstGeom prst="rect">
            <a:avLst/>
          </a:prstGeom>
        </p:spPr>
      </p:pic>
      <p:pic>
        <p:nvPicPr>
          <p:cNvPr id="7" name="Kuva 3"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569714">
            <a:off x="956396" y="2597568"/>
            <a:ext cx="337257" cy="287995"/>
          </a:xfrm>
          <a:prstGeom prst="rect">
            <a:avLst/>
          </a:prstGeom>
        </p:spPr>
      </p:pic>
      <p:pic>
        <p:nvPicPr>
          <p:cNvPr id="8" name="Kuva 4" descr="Cente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8710">
            <a:off x="2200702" y="4559615"/>
            <a:ext cx="337258" cy="287996"/>
          </a:xfrm>
          <a:prstGeom prst="rect">
            <a:avLst/>
          </a:prstGeom>
        </p:spPr>
      </p:pic>
      <p:pic>
        <p:nvPicPr>
          <p:cNvPr id="9" name="Kuva 5" descr="A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77574" y="2502808"/>
            <a:ext cx="252238" cy="252238"/>
          </a:xfrm>
          <a:prstGeom prst="rect">
            <a:avLst/>
          </a:prstGeom>
        </p:spPr>
      </p:pic>
      <p:pic>
        <p:nvPicPr>
          <p:cNvPr id="10" name="Kuva 6" descr="A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29892" y="3039733"/>
            <a:ext cx="252238" cy="252238"/>
          </a:xfrm>
          <a:prstGeom prst="rect">
            <a:avLst/>
          </a:prstGeom>
        </p:spPr>
      </p:pic>
      <p:pic>
        <p:nvPicPr>
          <p:cNvPr id="11" name="Picture 12" descr="pilot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91447" y="3853959"/>
            <a:ext cx="338365" cy="323997"/>
          </a:xfrm>
          <a:prstGeom prst="rect">
            <a:avLst/>
          </a:prstGeom>
          <a:noFill/>
          <a:ln w="9525">
            <a:noFill/>
            <a:miter lim="800000"/>
            <a:headEnd/>
            <a:tailEnd/>
          </a:ln>
        </p:spPr>
      </p:pic>
      <p:pic>
        <p:nvPicPr>
          <p:cNvPr id="12" name="Kuva 7" descr="A4.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6090" y="4379164"/>
            <a:ext cx="252238" cy="252238"/>
          </a:xfrm>
          <a:prstGeom prst="rect">
            <a:avLst/>
          </a:prstGeom>
        </p:spPr>
      </p:pic>
      <p:pic>
        <p:nvPicPr>
          <p:cNvPr id="13" name="Kuva 9" descr="A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65236" y="3846069"/>
            <a:ext cx="252238" cy="252238"/>
          </a:xfrm>
          <a:prstGeom prst="rect">
            <a:avLst/>
          </a:prstGeom>
        </p:spPr>
      </p:pic>
      <p:pic>
        <p:nvPicPr>
          <p:cNvPr id="14" name="Kuva 11" descr="A5.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2725" y="2498115"/>
            <a:ext cx="252238" cy="252238"/>
          </a:xfrm>
          <a:prstGeom prst="rect">
            <a:avLst/>
          </a:prstGeom>
        </p:spPr>
      </p:pic>
      <p:pic>
        <p:nvPicPr>
          <p:cNvPr id="15" name="Kuva 12" descr="B1.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88477" y="2531394"/>
            <a:ext cx="252238" cy="252238"/>
          </a:xfrm>
          <a:prstGeom prst="rect">
            <a:avLst/>
          </a:prstGeom>
        </p:spPr>
      </p:pic>
      <p:pic>
        <p:nvPicPr>
          <p:cNvPr id="16" name="Kuva 13" descr="B5.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50065" y="2787495"/>
            <a:ext cx="252238" cy="252238"/>
          </a:xfrm>
          <a:prstGeom prst="rect">
            <a:avLst/>
          </a:prstGeom>
        </p:spPr>
      </p:pic>
      <p:pic>
        <p:nvPicPr>
          <p:cNvPr id="17" name="Kuva 14" descr="B3.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29904" y="3303360"/>
            <a:ext cx="252238" cy="252238"/>
          </a:xfrm>
          <a:prstGeom prst="rect">
            <a:avLst/>
          </a:prstGeom>
        </p:spPr>
      </p:pic>
      <p:pic>
        <p:nvPicPr>
          <p:cNvPr id="18" name="Kuva 15" descr="B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77666" y="3834699"/>
            <a:ext cx="252238" cy="252238"/>
          </a:xfrm>
          <a:prstGeom prst="rect">
            <a:avLst/>
          </a:prstGeom>
        </p:spPr>
      </p:pic>
      <p:pic>
        <p:nvPicPr>
          <p:cNvPr id="19" name="Kuva 16" descr="B4.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51726" y="4015958"/>
            <a:ext cx="252238" cy="252238"/>
          </a:xfrm>
          <a:prstGeom prst="rect">
            <a:avLst/>
          </a:prstGeom>
        </p:spPr>
      </p:pic>
      <p:pic>
        <p:nvPicPr>
          <p:cNvPr id="20" name="Kuva 1"/>
          <p:cNvPicPr>
            <a:picLocks noChangeAspect="1"/>
          </p:cNvPicPr>
          <p:nvPr/>
        </p:nvPicPr>
        <p:blipFill>
          <a:blip r:embed="rId17" cstate="screen">
            <a:clrChange>
              <a:clrFrom>
                <a:srgbClr val="FEFEFE"/>
              </a:clrFrom>
              <a:clrTo>
                <a:srgbClr val="FEFEFE">
                  <a:alpha val="0"/>
                </a:srgbClr>
              </a:clrTo>
            </a:clrChange>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flipH="1">
            <a:off x="5103508" y="3275169"/>
            <a:ext cx="1765381" cy="993027"/>
          </a:xfrm>
          <a:prstGeom prst="rect">
            <a:avLst/>
          </a:prstGeom>
        </p:spPr>
      </p:pic>
      <p:pic>
        <p:nvPicPr>
          <p:cNvPr id="21" name="Kuva 8"/>
          <p:cNvPicPr>
            <a:picLocks noChangeAspect="1"/>
          </p:cNvPicPr>
          <p:nvPr/>
        </p:nvPicPr>
        <p:blipFill rotWithShape="1">
          <a:blip r:embed="rId18" cstate="screen">
            <a:extLst>
              <a:ext uri="{28A0092B-C50C-407E-A947-70E740481C1C}">
                <a14:useLocalDpi xmlns:a14="http://schemas.microsoft.com/office/drawing/2010/main"/>
              </a:ext>
            </a:extLst>
          </a:blip>
          <a:srcRect l="12659" t="25359" r="11289" b="25902"/>
          <a:stretch/>
        </p:blipFill>
        <p:spPr>
          <a:xfrm>
            <a:off x="5257401" y="2657513"/>
            <a:ext cx="1574159" cy="616612"/>
          </a:xfrm>
          <a:prstGeom prst="rect">
            <a:avLst/>
          </a:prstGeom>
          <a:ln w="57150">
            <a:solidFill>
              <a:srgbClr val="FF0000"/>
            </a:solidFill>
          </a:ln>
        </p:spPr>
      </p:pic>
      <p:sp>
        <p:nvSpPr>
          <p:cNvPr id="22" name="Ellipsi 17"/>
          <p:cNvSpPr/>
          <p:nvPr/>
        </p:nvSpPr>
        <p:spPr>
          <a:xfrm>
            <a:off x="3643466" y="2321221"/>
            <a:ext cx="606656" cy="51479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23" name="Suora yhdysviiva 23"/>
          <p:cNvCxnSpPr>
            <a:stCxn id="22" idx="5"/>
          </p:cNvCxnSpPr>
          <p:nvPr/>
        </p:nvCxnSpPr>
        <p:spPr>
          <a:xfrm>
            <a:off x="4161279" y="2760626"/>
            <a:ext cx="1096122" cy="51350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bwMode="auto">
          <a:xfrm>
            <a:off x="-563922" y="-359569"/>
            <a:ext cx="8314998" cy="719138"/>
          </a:xfrm>
          <a:prstGeom prst="rect">
            <a:avLst/>
          </a:prstGeom>
          <a:noFill/>
          <a:ln w="9525">
            <a:noFill/>
            <a:miter lim="800000"/>
            <a:headEnd/>
            <a:tailEnd/>
          </a:ln>
        </p:spPr>
        <p:txBody>
          <a:bodyPr/>
          <a:lstStyle/>
          <a:p>
            <a:r>
              <a:rPr lang="fr-CH" sz="2400" b="1" dirty="0" smtClean="0">
                <a:latin typeface="Fiba"/>
                <a:cs typeface="Fiba"/>
              </a:rPr>
              <a:t>3PO basic: </a:t>
            </a:r>
          </a:p>
          <a:p>
            <a:r>
              <a:rPr lang="fr-CH" sz="2400" b="1" dirty="0" smtClean="0">
                <a:latin typeface="Fiba"/>
                <a:cs typeface="Fiba"/>
              </a:rPr>
              <a:t>Last </a:t>
            </a:r>
            <a:r>
              <a:rPr lang="fr-CH" sz="2400" b="1" dirty="0" err="1" smtClean="0">
                <a:latin typeface="Fiba"/>
                <a:cs typeface="Fiba"/>
              </a:rPr>
              <a:t>shot</a:t>
            </a:r>
            <a:r>
              <a:rPr lang="fr-CH" sz="2400" b="1" dirty="0" smtClean="0">
                <a:latin typeface="Fiba"/>
                <a:cs typeface="Fiba"/>
              </a:rPr>
              <a:t> – opposite </a:t>
            </a:r>
            <a:r>
              <a:rPr lang="fr-CH" sz="2400" b="1" dirty="0" err="1" smtClean="0">
                <a:latin typeface="Fiba"/>
                <a:cs typeface="Fiba"/>
              </a:rPr>
              <a:t>side</a:t>
            </a:r>
            <a:r>
              <a:rPr lang="fr-CH" sz="2400" b="1" dirty="0" smtClean="0">
                <a:latin typeface="Fiba"/>
                <a:cs typeface="Fiba"/>
              </a:rPr>
              <a:t> referee</a:t>
            </a:r>
            <a:endParaRPr lang="en-US" sz="2400" b="1" dirty="0">
              <a:latin typeface="Fiba"/>
              <a:cs typeface="Fiba"/>
            </a:endParaRPr>
          </a:p>
        </p:txBody>
      </p:sp>
    </p:spTree>
    <p:extLst>
      <p:ext uri="{BB962C8B-B14F-4D97-AF65-F5344CB8AC3E}">
        <p14:creationId xmlns:p14="http://schemas.microsoft.com/office/powerpoint/2010/main" val="3766576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9" descr="court_h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436" y="1037956"/>
            <a:ext cx="8082923" cy="503999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ekstiruutu 10"/>
          <p:cNvSpPr txBox="1"/>
          <p:nvPr/>
        </p:nvSpPr>
        <p:spPr>
          <a:xfrm>
            <a:off x="179512" y="836712"/>
            <a:ext cx="8265399" cy="1077218"/>
          </a:xfrm>
          <a:prstGeom prst="rect">
            <a:avLst/>
          </a:prstGeom>
          <a:noFill/>
        </p:spPr>
        <p:txBody>
          <a:bodyPr wrap="square" rtlCol="0">
            <a:spAutoFit/>
          </a:bodyPr>
          <a:lstStyle/>
          <a:p>
            <a:r>
              <a:rPr lang="fi-FI" sz="1600" dirty="0" smtClean="0">
                <a:latin typeface="Fiba"/>
                <a:cs typeface="Fiba"/>
              </a:rPr>
              <a:t>BUT IF referee is engaged with another play, in which case the referee on the table side is responsible for the clock. </a:t>
            </a:r>
          </a:p>
          <a:p>
            <a:r>
              <a:rPr lang="ja-JP" altLang="en-US" sz="1600" dirty="0">
                <a:latin typeface="Fiba"/>
                <a:cs typeface="Fiba"/>
              </a:rPr>
              <a:t>オポジット</a:t>
            </a:r>
            <a:r>
              <a:rPr lang="ja-JP" altLang="en-US" sz="1600" dirty="0" smtClean="0">
                <a:latin typeface="Fiba"/>
                <a:cs typeface="Fiba"/>
              </a:rPr>
              <a:t>のレフェリー側でラストショットのプレイが起きているとき、テーブルサイドのレフェリーがラストショットの担当となる</a:t>
            </a:r>
            <a:endParaRPr lang="fi-FI" sz="1600" dirty="0" smtClean="0">
              <a:latin typeface="Fiba"/>
              <a:cs typeface="Fiba"/>
            </a:endParaRPr>
          </a:p>
        </p:txBody>
      </p:sp>
      <p:pic>
        <p:nvPicPr>
          <p:cNvPr id="6" name="Kuva 2" descr="Trai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5345172">
            <a:off x="4062986" y="2598037"/>
            <a:ext cx="337258" cy="287996"/>
          </a:xfrm>
          <a:prstGeom prst="rect">
            <a:avLst/>
          </a:prstGeom>
        </p:spPr>
      </p:pic>
      <p:pic>
        <p:nvPicPr>
          <p:cNvPr id="7" name="Kuva 3" descr="Lea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569714">
            <a:off x="906507" y="2645703"/>
            <a:ext cx="337257" cy="287995"/>
          </a:xfrm>
          <a:prstGeom prst="rect">
            <a:avLst/>
          </a:prstGeom>
        </p:spPr>
      </p:pic>
      <p:pic>
        <p:nvPicPr>
          <p:cNvPr id="8" name="Kuva 4" descr="Cente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8710">
            <a:off x="2150813" y="4607750"/>
            <a:ext cx="337258" cy="287996"/>
          </a:xfrm>
          <a:prstGeom prst="rect">
            <a:avLst/>
          </a:prstGeom>
        </p:spPr>
      </p:pic>
      <p:pic>
        <p:nvPicPr>
          <p:cNvPr id="9" name="Kuva 5" descr="A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27685" y="2550943"/>
            <a:ext cx="252238" cy="252238"/>
          </a:xfrm>
          <a:prstGeom prst="rect">
            <a:avLst/>
          </a:prstGeom>
        </p:spPr>
      </p:pic>
      <p:pic>
        <p:nvPicPr>
          <p:cNvPr id="10" name="Kuva 6" descr="A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6017" y="3607721"/>
            <a:ext cx="252238" cy="252238"/>
          </a:xfrm>
          <a:prstGeom prst="rect">
            <a:avLst/>
          </a:prstGeom>
        </p:spPr>
      </p:pic>
      <p:pic>
        <p:nvPicPr>
          <p:cNvPr id="11" name="Picture 12" descr="pilot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54914" y="2499696"/>
            <a:ext cx="338365" cy="323997"/>
          </a:xfrm>
          <a:prstGeom prst="rect">
            <a:avLst/>
          </a:prstGeom>
          <a:noFill/>
          <a:ln w="9525">
            <a:noFill/>
            <a:miter lim="800000"/>
            <a:headEnd/>
            <a:tailEnd/>
          </a:ln>
        </p:spPr>
      </p:pic>
      <p:pic>
        <p:nvPicPr>
          <p:cNvPr id="12" name="Kuva 7" descr="A4.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6201" y="4427299"/>
            <a:ext cx="252238" cy="252238"/>
          </a:xfrm>
          <a:prstGeom prst="rect">
            <a:avLst/>
          </a:prstGeom>
        </p:spPr>
      </p:pic>
      <p:pic>
        <p:nvPicPr>
          <p:cNvPr id="13" name="Kuva 9" descr="A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71633" y="4151436"/>
            <a:ext cx="252238" cy="252238"/>
          </a:xfrm>
          <a:prstGeom prst="rect">
            <a:avLst/>
          </a:prstGeom>
        </p:spPr>
      </p:pic>
      <p:pic>
        <p:nvPicPr>
          <p:cNvPr id="14" name="Kuva 11" descr="A5.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52836" y="2546250"/>
            <a:ext cx="252238" cy="252238"/>
          </a:xfrm>
          <a:prstGeom prst="rect">
            <a:avLst/>
          </a:prstGeom>
        </p:spPr>
      </p:pic>
      <p:pic>
        <p:nvPicPr>
          <p:cNvPr id="15" name="Kuva 12" descr="B1.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38588" y="2579529"/>
            <a:ext cx="252238" cy="252238"/>
          </a:xfrm>
          <a:prstGeom prst="rect">
            <a:avLst/>
          </a:prstGeom>
        </p:spPr>
      </p:pic>
      <p:pic>
        <p:nvPicPr>
          <p:cNvPr id="16" name="Kuva 13" descr="B5.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00176" y="2835630"/>
            <a:ext cx="252238" cy="252238"/>
          </a:xfrm>
          <a:prstGeom prst="rect">
            <a:avLst/>
          </a:prstGeom>
        </p:spPr>
      </p:pic>
      <p:pic>
        <p:nvPicPr>
          <p:cNvPr id="17" name="Kuva 14" descr="B3.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62946" y="3674341"/>
            <a:ext cx="252238" cy="252238"/>
          </a:xfrm>
          <a:prstGeom prst="rect">
            <a:avLst/>
          </a:prstGeom>
        </p:spPr>
      </p:pic>
      <p:pic>
        <p:nvPicPr>
          <p:cNvPr id="18" name="Kuva 15" descr="B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457926" y="4036541"/>
            <a:ext cx="252238" cy="252238"/>
          </a:xfrm>
          <a:prstGeom prst="rect">
            <a:avLst/>
          </a:prstGeom>
        </p:spPr>
      </p:pic>
      <p:pic>
        <p:nvPicPr>
          <p:cNvPr id="19" name="Kuva 16" descr="B4.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01837" y="4064093"/>
            <a:ext cx="252238" cy="252238"/>
          </a:xfrm>
          <a:prstGeom prst="rect">
            <a:avLst/>
          </a:prstGeom>
        </p:spPr>
      </p:pic>
      <p:pic>
        <p:nvPicPr>
          <p:cNvPr id="20" name="Kuva 1"/>
          <p:cNvPicPr>
            <a:picLocks noChangeAspect="1"/>
          </p:cNvPicPr>
          <p:nvPr/>
        </p:nvPicPr>
        <p:blipFill>
          <a:blip r:embed="rId1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flipH="1">
            <a:off x="5053619" y="3323304"/>
            <a:ext cx="1765381" cy="993027"/>
          </a:xfrm>
          <a:prstGeom prst="rect">
            <a:avLst/>
          </a:prstGeom>
          <a:ln>
            <a:noFill/>
          </a:ln>
        </p:spPr>
      </p:pic>
      <p:pic>
        <p:nvPicPr>
          <p:cNvPr id="21" name="Kuva 8"/>
          <p:cNvPicPr>
            <a:picLocks noChangeAspect="1"/>
          </p:cNvPicPr>
          <p:nvPr/>
        </p:nvPicPr>
        <p:blipFill rotWithShape="1">
          <a:blip r:embed="rId18" cstate="screen">
            <a:extLst>
              <a:ext uri="{28A0092B-C50C-407E-A947-70E740481C1C}">
                <a14:useLocalDpi xmlns:a14="http://schemas.microsoft.com/office/drawing/2010/main"/>
              </a:ext>
            </a:extLst>
          </a:blip>
          <a:srcRect l="12659" t="25359" r="11289" b="25902"/>
          <a:stretch/>
        </p:blipFill>
        <p:spPr>
          <a:xfrm>
            <a:off x="5207512" y="2705648"/>
            <a:ext cx="1574159" cy="616612"/>
          </a:xfrm>
          <a:prstGeom prst="rect">
            <a:avLst/>
          </a:prstGeom>
          <a:ln w="57150">
            <a:solidFill>
              <a:srgbClr val="FF0000"/>
            </a:solidFill>
          </a:ln>
        </p:spPr>
      </p:pic>
      <p:sp>
        <p:nvSpPr>
          <p:cNvPr id="22" name="Ellipsi 17"/>
          <p:cNvSpPr/>
          <p:nvPr/>
        </p:nvSpPr>
        <p:spPr>
          <a:xfrm>
            <a:off x="2016114" y="4461771"/>
            <a:ext cx="606656" cy="51479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23" name="Suora yhdysviiva 19"/>
          <p:cNvCxnSpPr/>
          <p:nvPr/>
        </p:nvCxnSpPr>
        <p:spPr>
          <a:xfrm flipV="1">
            <a:off x="2622770" y="3322260"/>
            <a:ext cx="2584742" cy="1357277"/>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bwMode="auto">
          <a:xfrm>
            <a:off x="-535363" y="-325593"/>
            <a:ext cx="8314998" cy="719138"/>
          </a:xfrm>
          <a:prstGeom prst="rect">
            <a:avLst/>
          </a:prstGeom>
          <a:noFill/>
          <a:ln w="9525">
            <a:noFill/>
            <a:miter lim="800000"/>
            <a:headEnd/>
            <a:tailEnd/>
          </a:ln>
        </p:spPr>
        <p:txBody>
          <a:bodyPr/>
          <a:lstStyle/>
          <a:p>
            <a:r>
              <a:rPr lang="fr-CH" sz="2400" b="1" dirty="0" smtClean="0">
                <a:latin typeface="Fiba"/>
                <a:cs typeface="Fiba"/>
              </a:rPr>
              <a:t>3PO basic: </a:t>
            </a:r>
          </a:p>
          <a:p>
            <a:r>
              <a:rPr lang="fr-CH" sz="2400" b="1" dirty="0" smtClean="0">
                <a:latin typeface="Fiba"/>
                <a:cs typeface="Fiba"/>
              </a:rPr>
              <a:t>Last </a:t>
            </a:r>
            <a:r>
              <a:rPr lang="fr-CH" sz="2400" b="1" dirty="0" err="1" smtClean="0">
                <a:latin typeface="Fiba"/>
                <a:cs typeface="Fiba"/>
              </a:rPr>
              <a:t>shot</a:t>
            </a:r>
            <a:r>
              <a:rPr lang="fr-CH" sz="2400" b="1" dirty="0" smtClean="0">
                <a:latin typeface="Fiba"/>
                <a:cs typeface="Fiba"/>
              </a:rPr>
              <a:t> – table </a:t>
            </a:r>
            <a:r>
              <a:rPr lang="fr-CH" sz="2400" b="1" dirty="0" err="1" smtClean="0">
                <a:latin typeface="Fiba"/>
                <a:cs typeface="Fiba"/>
              </a:rPr>
              <a:t>side</a:t>
            </a:r>
            <a:r>
              <a:rPr lang="fr-CH" sz="2400" b="1" dirty="0" smtClean="0">
                <a:latin typeface="Fiba"/>
                <a:cs typeface="Fiba"/>
              </a:rPr>
              <a:t> referee</a:t>
            </a:r>
            <a:endParaRPr lang="en-US" sz="2400" b="1" dirty="0">
              <a:latin typeface="Fiba"/>
              <a:cs typeface="Fiba"/>
            </a:endParaRPr>
          </a:p>
        </p:txBody>
      </p:sp>
    </p:spTree>
    <p:extLst>
      <p:ext uri="{BB962C8B-B14F-4D97-AF65-F5344CB8AC3E}">
        <p14:creationId xmlns:p14="http://schemas.microsoft.com/office/powerpoint/2010/main" val="2360909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3"/>
          <p:cNvSpPr>
            <a:spLocks noGrp="1"/>
          </p:cNvSpPr>
          <p:nvPr>
            <p:ph idx="1"/>
          </p:nvPr>
        </p:nvSpPr>
        <p:spPr>
          <a:xfrm>
            <a:off x="811251" y="1046598"/>
            <a:ext cx="8080749" cy="1990125"/>
          </a:xfrm>
        </p:spPr>
        <p:txBody>
          <a:bodyPr>
            <a:normAutofit/>
          </a:bodyPr>
          <a:lstStyle/>
          <a:p>
            <a:pPr marL="223838" indent="-223838">
              <a:buFont typeface="+mj-lt"/>
              <a:buAutoNum type="arabicPeriod"/>
              <a:tabLst>
                <a:tab pos="304800" algn="l"/>
              </a:tabLst>
            </a:pPr>
            <a:r>
              <a:rPr lang="fi-FI" sz="1400" dirty="0" smtClean="0">
                <a:latin typeface="+mj-ea"/>
                <a:ea typeface="+mj-ea"/>
                <a:cs typeface="Univers 57 Condensed" charset="0"/>
              </a:rPr>
              <a:t>Two referees on the ball-side</a:t>
            </a:r>
            <a:r>
              <a:rPr lang="fi-FI" sz="1400" dirty="0">
                <a:latin typeface="+mj-ea"/>
                <a:ea typeface="+mj-ea"/>
                <a:cs typeface="Univers 57 Condensed" charset="0"/>
              </a:rPr>
              <a:t> </a:t>
            </a:r>
            <a:r>
              <a:rPr lang="fi-FI" sz="1400" dirty="0" smtClean="0">
                <a:latin typeface="+mj-ea"/>
                <a:ea typeface="+mj-ea"/>
                <a:cs typeface="Univers 57 Condensed" charset="0"/>
              </a:rPr>
              <a:t>as much as possible.</a:t>
            </a:r>
            <a:br>
              <a:rPr lang="fi-FI" sz="1400" dirty="0" smtClean="0">
                <a:latin typeface="+mj-ea"/>
                <a:ea typeface="+mj-ea"/>
                <a:cs typeface="Univers 57 Condensed" charset="0"/>
              </a:rPr>
            </a:br>
            <a:r>
              <a:rPr lang="ja-JP" altLang="en-US" sz="1400" dirty="0" smtClean="0">
                <a:latin typeface="+mj-ea"/>
                <a:ea typeface="+mj-ea"/>
                <a:cs typeface="Univers 57 Condensed" charset="0"/>
              </a:rPr>
              <a:t>できる</a:t>
            </a:r>
            <a:r>
              <a:rPr lang="ja-JP" altLang="en-US" sz="1400" dirty="0">
                <a:latin typeface="+mj-ea"/>
                <a:ea typeface="+mj-ea"/>
                <a:cs typeface="Univers 57 Condensed" charset="0"/>
              </a:rPr>
              <a:t>限り</a:t>
            </a:r>
            <a:r>
              <a:rPr lang="ja-JP" altLang="en-US" sz="1400" dirty="0" smtClean="0">
                <a:latin typeface="+mj-ea"/>
                <a:ea typeface="+mj-ea"/>
                <a:cs typeface="Univers 57 Condensed" charset="0"/>
              </a:rPr>
              <a:t>ボールサイドに２人のレフェリーがポジションする</a:t>
            </a:r>
            <a:r>
              <a:rPr lang="ja-JP" altLang="en-US" sz="1400" dirty="0">
                <a:latin typeface="+mj-ea"/>
                <a:ea typeface="+mj-ea"/>
                <a:cs typeface="Univers 57 Condensed" charset="0"/>
              </a:rPr>
              <a:t>こと</a:t>
            </a:r>
            <a:r>
              <a:rPr lang="ja-JP" altLang="en-US" sz="1400" dirty="0" smtClean="0">
                <a:latin typeface="+mj-ea"/>
                <a:ea typeface="+mj-ea"/>
                <a:cs typeface="Univers 57 Condensed" charset="0"/>
              </a:rPr>
              <a:t>を目指す</a:t>
            </a:r>
            <a:endParaRPr lang="fi-FI" sz="1400" dirty="0" smtClean="0">
              <a:latin typeface="+mj-ea"/>
              <a:ea typeface="+mj-ea"/>
              <a:cs typeface="Univers 57 Condensed" charset="0"/>
            </a:endParaRPr>
          </a:p>
          <a:p>
            <a:pPr marL="223838" indent="-223838">
              <a:buFont typeface="+mj-lt"/>
              <a:buAutoNum type="arabicPeriod"/>
              <a:tabLst>
                <a:tab pos="304800" algn="l"/>
              </a:tabLst>
            </a:pPr>
            <a:r>
              <a:rPr lang="fi-FI" sz="1400" dirty="0" smtClean="0">
                <a:latin typeface="+mj-ea"/>
                <a:ea typeface="+mj-ea"/>
                <a:cs typeface="Univers 57 Condensed" charset="0"/>
              </a:rPr>
              <a:t>You will have secondary coverage when necessary.</a:t>
            </a:r>
            <a:br>
              <a:rPr lang="fi-FI" sz="1400" dirty="0" smtClean="0">
                <a:latin typeface="+mj-ea"/>
                <a:ea typeface="+mj-ea"/>
                <a:cs typeface="Univers 57 Condensed" charset="0"/>
              </a:rPr>
            </a:br>
            <a:r>
              <a:rPr lang="ja-JP" altLang="en-US" sz="1400" dirty="0" smtClean="0">
                <a:latin typeface="+mj-ea"/>
                <a:ea typeface="+mj-ea"/>
                <a:cs typeface="Univers 57 Condensed" charset="0"/>
              </a:rPr>
              <a:t>（それぞれが見えないアングルに関して）必要に応じてセカンダリがカバー</a:t>
            </a:r>
            <a:endParaRPr lang="fi-FI" sz="1400" dirty="0" smtClean="0">
              <a:latin typeface="+mj-ea"/>
              <a:ea typeface="+mj-ea"/>
              <a:cs typeface="Univers 57 Condensed" charset="0"/>
            </a:endParaRPr>
          </a:p>
          <a:p>
            <a:pPr marL="223838" indent="-223838">
              <a:buFont typeface="+mj-lt"/>
              <a:buAutoNum type="arabicPeriod"/>
              <a:tabLst>
                <a:tab pos="304800" algn="l"/>
              </a:tabLst>
            </a:pPr>
            <a:r>
              <a:rPr lang="fi-FI" sz="1400" dirty="0" smtClean="0">
                <a:latin typeface="+mj-ea"/>
                <a:ea typeface="+mj-ea"/>
                <a:cs typeface="Univers 57 Condensed" charset="0"/>
              </a:rPr>
              <a:t>Best angle for L&amp;T to referee the play </a:t>
            </a:r>
            <a:r>
              <a:rPr lang="fi-FI" sz="1400" dirty="0">
                <a:latin typeface="+mj-ea"/>
                <a:ea typeface="+mj-ea"/>
              </a:rPr>
              <a:t/>
            </a:r>
            <a:br>
              <a:rPr lang="fi-FI" sz="1400" dirty="0">
                <a:latin typeface="+mj-ea"/>
                <a:ea typeface="+mj-ea"/>
              </a:rPr>
            </a:br>
            <a:r>
              <a:rPr lang="ja-JP" altLang="en-US" sz="1400" dirty="0" smtClean="0">
                <a:latin typeface="+mj-ea"/>
                <a:ea typeface="+mj-ea"/>
              </a:rPr>
              <a:t>（ボールサイドに</a:t>
            </a:r>
            <a:r>
              <a:rPr lang="en-US" altLang="ja-JP" sz="1400" dirty="0" smtClean="0">
                <a:latin typeface="+mj-ea"/>
                <a:ea typeface="+mj-ea"/>
              </a:rPr>
              <a:t>2</a:t>
            </a:r>
            <a:r>
              <a:rPr lang="ja-JP" altLang="en-US" sz="1400" dirty="0" smtClean="0">
                <a:latin typeface="+mj-ea"/>
                <a:ea typeface="+mj-ea"/>
              </a:rPr>
              <a:t>人の意味は）</a:t>
            </a:r>
            <a:r>
              <a:rPr lang="en-US" altLang="ja-JP" sz="1400" dirty="0" smtClean="0">
                <a:latin typeface="+mj-ea"/>
                <a:ea typeface="+mj-ea"/>
              </a:rPr>
              <a:t>L</a:t>
            </a:r>
            <a:r>
              <a:rPr lang="ja-JP" altLang="en-US" sz="1400" dirty="0" smtClean="0">
                <a:latin typeface="+mj-ea"/>
                <a:ea typeface="+mj-ea"/>
              </a:rPr>
              <a:t>と</a:t>
            </a:r>
            <a:r>
              <a:rPr lang="en-US" altLang="ja-JP" sz="1400" dirty="0" smtClean="0">
                <a:latin typeface="+mj-ea"/>
                <a:ea typeface="+mj-ea"/>
              </a:rPr>
              <a:t>T</a:t>
            </a:r>
            <a:r>
              <a:rPr lang="ja-JP" altLang="en-US" sz="1400" dirty="0" smtClean="0">
                <a:latin typeface="+mj-ea"/>
                <a:ea typeface="+mj-ea"/>
              </a:rPr>
              <a:t>がレフェリーするのにベストなアングルを作り出すため</a:t>
            </a:r>
            <a:endParaRPr lang="fi-FI" sz="1400" dirty="0" smtClean="0">
              <a:latin typeface="+mj-ea"/>
              <a:ea typeface="+mj-ea"/>
              <a:cs typeface="Univers 57 Condensed" charset="0"/>
            </a:endParaRPr>
          </a:p>
          <a:p>
            <a:pPr marL="223838" indent="-223838">
              <a:buFont typeface="+mj-lt"/>
              <a:buAutoNum type="arabicPeriod"/>
              <a:tabLst>
                <a:tab pos="304800" algn="l"/>
              </a:tabLst>
            </a:pPr>
            <a:r>
              <a:rPr lang="fi-FI" sz="1400" dirty="0" smtClean="0">
                <a:latin typeface="+mj-ea"/>
                <a:ea typeface="+mj-ea"/>
                <a:cs typeface="Univers 57 Condensed" charset="0"/>
              </a:rPr>
              <a:t>Primary action area (bus station) will be on ball-side</a:t>
            </a:r>
            <a:br>
              <a:rPr lang="fi-FI" sz="1400" dirty="0" smtClean="0">
                <a:latin typeface="+mj-ea"/>
                <a:ea typeface="+mj-ea"/>
                <a:cs typeface="Univers 57 Condensed" charset="0"/>
              </a:rPr>
            </a:br>
            <a:r>
              <a:rPr lang="ja-JP" altLang="en-US" sz="1400" dirty="0" smtClean="0">
                <a:latin typeface="+mj-ea"/>
                <a:ea typeface="+mj-ea"/>
                <a:cs typeface="Univers 57 Condensed" charset="0"/>
              </a:rPr>
              <a:t>アクション・エリア（バス・ステーション）はボールサイドに起こる</a:t>
            </a:r>
            <a:endParaRPr lang="fi-FI" sz="1400" dirty="0">
              <a:latin typeface="+mj-ea"/>
              <a:ea typeface="+mj-ea"/>
              <a:cs typeface="Univers 57 Condensed" charset="0"/>
            </a:endParaRPr>
          </a:p>
        </p:txBody>
      </p:sp>
      <p:pic>
        <p:nvPicPr>
          <p:cNvPr id="8"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052" y="3112156"/>
            <a:ext cx="3439011" cy="2767258"/>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sp>
        <p:nvSpPr>
          <p:cNvPr id="3" name="Iloiset kasvot 2"/>
          <p:cNvSpPr>
            <a:spLocks noChangeAspect="1"/>
          </p:cNvSpPr>
          <p:nvPr/>
        </p:nvSpPr>
        <p:spPr>
          <a:xfrm>
            <a:off x="3961507" y="4846273"/>
            <a:ext cx="546001" cy="545998"/>
          </a:xfrm>
          <a:prstGeom prst="smileyFace">
            <a:avLst/>
          </a:prstGeom>
          <a:solidFill>
            <a:srgbClr val="0000FF">
              <a:alpha val="42000"/>
            </a:srgbClr>
          </a:solidFill>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rtlCol="0" anchor="ctr"/>
          <a:lstStyle/>
          <a:p>
            <a:pPr algn="ctr"/>
            <a:endParaRPr lang="fi-FI"/>
          </a:p>
        </p:txBody>
      </p:sp>
      <p:sp>
        <p:nvSpPr>
          <p:cNvPr id="6" name="Sisällön paikkamerkki 2"/>
          <p:cNvSpPr txBox="1">
            <a:spLocks/>
          </p:cNvSpPr>
          <p:nvPr/>
        </p:nvSpPr>
        <p:spPr>
          <a:xfrm>
            <a:off x="1236434" y="4975843"/>
            <a:ext cx="1107202" cy="309707"/>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1400" b="1" dirty="0" smtClean="0">
                <a:latin typeface="+mj-ea"/>
                <a:ea typeface="+mj-ea"/>
              </a:rPr>
              <a:t>Action area</a:t>
            </a:r>
          </a:p>
          <a:p>
            <a:pPr lvl="1" algn="r"/>
            <a:endParaRPr lang="en-US" sz="1400" dirty="0" smtClean="0">
              <a:latin typeface="Univers LT Std 57 Cn"/>
            </a:endParaRPr>
          </a:p>
          <a:p>
            <a:pPr algn="r"/>
            <a:endParaRPr lang="en-US" sz="1400" dirty="0" smtClean="0">
              <a:latin typeface="Univers LT Std 57 Cn"/>
            </a:endParaRPr>
          </a:p>
        </p:txBody>
      </p:sp>
      <p:cxnSp>
        <p:nvCxnSpPr>
          <p:cNvPr id="7" name="Suora yhdysviiva 6"/>
          <p:cNvCxnSpPr/>
          <p:nvPr/>
        </p:nvCxnSpPr>
        <p:spPr>
          <a:xfrm flipH="1">
            <a:off x="2343636" y="5130697"/>
            <a:ext cx="1782872" cy="0"/>
          </a:xfrm>
          <a:prstGeom prst="line">
            <a:avLst/>
          </a:prstGeom>
          <a:ln w="38100" cmpd="sng">
            <a:solidFill>
              <a:srgbClr val="FF000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err="1">
                <a:latin typeface="Fiba"/>
                <a:cs typeface="Fiba"/>
              </a:rPr>
              <a:t>Strong</a:t>
            </a:r>
            <a:r>
              <a:rPr lang="fr-CH" altLang="ja-JP" sz="2400" b="1" dirty="0">
                <a:latin typeface="Fiba"/>
                <a:cs typeface="Fiba"/>
              </a:rPr>
              <a:t> &amp; </a:t>
            </a:r>
            <a:r>
              <a:rPr lang="fr-CH" altLang="ja-JP" sz="2400" b="1" dirty="0" err="1">
                <a:latin typeface="Fiba"/>
                <a:cs typeface="Fiba"/>
              </a:rPr>
              <a:t>weak</a:t>
            </a:r>
            <a:r>
              <a:rPr lang="fr-CH" altLang="ja-JP" sz="2400" b="1" dirty="0">
                <a:latin typeface="Fiba"/>
                <a:cs typeface="Fiba"/>
              </a:rPr>
              <a:t> </a:t>
            </a:r>
            <a:r>
              <a:rPr lang="fr-CH" altLang="ja-JP" sz="2400" b="1" dirty="0" err="1">
                <a:latin typeface="Fiba"/>
                <a:cs typeface="Fiba"/>
              </a:rPr>
              <a:t>side</a:t>
            </a:r>
            <a:r>
              <a:rPr lang="fr-CH" altLang="ja-JP" sz="2400" b="1" dirty="0">
                <a:latin typeface="Fiba"/>
                <a:cs typeface="Fiba"/>
              </a:rPr>
              <a:t> / Ball &amp; opposite </a:t>
            </a:r>
            <a:r>
              <a:rPr lang="fr-CH" altLang="ja-JP" sz="2400" b="1" dirty="0" err="1">
                <a:latin typeface="Fiba"/>
                <a:cs typeface="Fiba"/>
              </a:rPr>
              <a:t>side</a:t>
            </a:r>
            <a:endParaRPr lang="en-US" altLang="ja-JP" sz="2400" b="1" dirty="0">
              <a:latin typeface="Fiba"/>
              <a:cs typeface="Fiba"/>
            </a:endParaRPr>
          </a:p>
        </p:txBody>
      </p:sp>
      <p:sp>
        <p:nvSpPr>
          <p:cNvPr id="11" name="Sisällön paikkamerkki 2"/>
          <p:cNvSpPr txBox="1">
            <a:spLocks/>
          </p:cNvSpPr>
          <p:nvPr/>
        </p:nvSpPr>
        <p:spPr>
          <a:xfrm>
            <a:off x="4767658" y="5057673"/>
            <a:ext cx="1017534" cy="5697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200" b="1" dirty="0" smtClean="0">
                <a:solidFill>
                  <a:schemeClr val="bg1"/>
                </a:solidFill>
                <a:latin typeface="+mj-ea"/>
                <a:ea typeface="+mj-ea"/>
                <a:cs typeface="Fiba" charset="0"/>
              </a:rPr>
              <a:t>Weak side</a:t>
            </a:r>
            <a:endParaRPr lang="en-US" sz="1200" dirty="0" smtClean="0">
              <a:solidFill>
                <a:schemeClr val="bg1"/>
              </a:solidFill>
              <a:latin typeface="+mj-ea"/>
              <a:ea typeface="+mj-ea"/>
              <a:cs typeface="Fiba" charset="0"/>
            </a:endParaRPr>
          </a:p>
        </p:txBody>
      </p:sp>
      <p:sp>
        <p:nvSpPr>
          <p:cNvPr id="9" name="Sisällön paikkamerkki 2"/>
          <p:cNvSpPr txBox="1">
            <a:spLocks/>
          </p:cNvSpPr>
          <p:nvPr/>
        </p:nvSpPr>
        <p:spPr>
          <a:xfrm>
            <a:off x="3401103" y="4268680"/>
            <a:ext cx="1440568" cy="3848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200" b="1" dirty="0" smtClean="0">
                <a:solidFill>
                  <a:schemeClr val="bg1"/>
                </a:solidFill>
                <a:latin typeface="+mj-ea"/>
                <a:ea typeface="+mj-ea"/>
                <a:cs typeface="Fiba" charset="0"/>
              </a:rPr>
              <a:t>Strong side</a:t>
            </a:r>
          </a:p>
          <a:p>
            <a:pPr lvl="1" algn="ctr"/>
            <a:endParaRPr lang="en-US" sz="1200" dirty="0" smtClean="0">
              <a:latin typeface="Univers LT Std 57 Cn"/>
            </a:endParaRPr>
          </a:p>
          <a:p>
            <a:pPr algn="ctr"/>
            <a:endParaRPr lang="en-US" sz="1200" dirty="0" smtClean="0">
              <a:latin typeface="Univers LT Std 57 Cn"/>
            </a:endParaRPr>
          </a:p>
        </p:txBody>
      </p:sp>
      <p:cxnSp>
        <p:nvCxnSpPr>
          <p:cNvPr id="10" name="Suora yhdysviiva 2"/>
          <p:cNvCxnSpPr/>
          <p:nvPr/>
        </p:nvCxnSpPr>
        <p:spPr>
          <a:xfrm>
            <a:off x="4549514" y="3075741"/>
            <a:ext cx="7474" cy="2967149"/>
          </a:xfrm>
          <a:prstGeom prst="line">
            <a:avLst/>
          </a:prstGeom>
          <a:ln w="38100" cmpd="sng">
            <a:solidFill>
              <a:schemeClr val="bg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Sisällön paikkamerkki 2"/>
          <p:cNvSpPr txBox="1">
            <a:spLocks/>
          </p:cNvSpPr>
          <p:nvPr/>
        </p:nvSpPr>
        <p:spPr>
          <a:xfrm>
            <a:off x="3460621" y="3191575"/>
            <a:ext cx="908306" cy="3848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200" b="1" dirty="0" smtClean="0">
                <a:solidFill>
                  <a:schemeClr val="bg1"/>
                </a:solidFill>
                <a:latin typeface="+mj-ea"/>
                <a:ea typeface="+mj-ea"/>
                <a:cs typeface="Fiba" charset="0"/>
              </a:rPr>
              <a:t>Ball side</a:t>
            </a:r>
            <a:endParaRPr lang="en-US" sz="1200" dirty="0" smtClean="0">
              <a:solidFill>
                <a:schemeClr val="bg1"/>
              </a:solidFill>
              <a:latin typeface="+mj-ea"/>
              <a:ea typeface="+mj-ea"/>
              <a:cs typeface="Fiba" charset="0"/>
            </a:endParaRPr>
          </a:p>
        </p:txBody>
      </p:sp>
      <p:cxnSp>
        <p:nvCxnSpPr>
          <p:cNvPr id="15" name="Suora yhdysviiva 23"/>
          <p:cNvCxnSpPr/>
          <p:nvPr/>
        </p:nvCxnSpPr>
        <p:spPr>
          <a:xfrm flipH="1">
            <a:off x="3416509" y="3665465"/>
            <a:ext cx="107416" cy="893851"/>
          </a:xfrm>
          <a:prstGeom prst="line">
            <a:avLst/>
          </a:prstGeom>
          <a:ln w="38100" cmpd="sng">
            <a:solidFill>
              <a:srgbClr val="FF000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6" name="Suora yhdysviiva 28"/>
          <p:cNvCxnSpPr/>
          <p:nvPr/>
        </p:nvCxnSpPr>
        <p:spPr>
          <a:xfrm>
            <a:off x="3416508" y="4559316"/>
            <a:ext cx="406979" cy="881709"/>
          </a:xfrm>
          <a:prstGeom prst="line">
            <a:avLst/>
          </a:prstGeom>
          <a:ln w="38100" cmpd="sng">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uora yhdysviiva 45"/>
          <p:cNvCxnSpPr/>
          <p:nvPr/>
        </p:nvCxnSpPr>
        <p:spPr>
          <a:xfrm flipH="1">
            <a:off x="5123575" y="4653562"/>
            <a:ext cx="337869" cy="384261"/>
          </a:xfrm>
          <a:prstGeom prst="line">
            <a:avLst/>
          </a:prstGeom>
          <a:ln w="31750" cmpd="sng">
            <a:solidFill>
              <a:srgbClr val="FF0000"/>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19" name="Picture 12" descr="pilot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11231" y="3727344"/>
            <a:ext cx="378363" cy="348625"/>
          </a:xfrm>
          <a:prstGeom prst="rect">
            <a:avLst/>
          </a:prstGeom>
          <a:noFill/>
          <a:ln w="9525">
            <a:noFill/>
            <a:miter lim="800000"/>
            <a:headEnd/>
            <a:tailEnd/>
          </a:ln>
        </p:spPr>
      </p:pic>
      <p:pic>
        <p:nvPicPr>
          <p:cNvPr id="20" name="Kuv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045863">
            <a:off x="5489242" y="4350818"/>
            <a:ext cx="359207" cy="312959"/>
          </a:xfrm>
          <a:prstGeom prst="rect">
            <a:avLst/>
          </a:prstGeom>
        </p:spPr>
      </p:pic>
      <p:pic>
        <p:nvPicPr>
          <p:cNvPr id="21" name="Kuva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818816">
            <a:off x="3292181" y="3335788"/>
            <a:ext cx="348701" cy="312959"/>
          </a:xfrm>
          <a:prstGeom prst="rect">
            <a:avLst/>
          </a:prstGeom>
        </p:spPr>
      </p:pic>
      <p:pic>
        <p:nvPicPr>
          <p:cNvPr id="22" name="Kuva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205646">
            <a:off x="3649137" y="5520216"/>
            <a:ext cx="348701" cy="312959"/>
          </a:xfrm>
          <a:prstGeom prst="rect">
            <a:avLst/>
          </a:prstGeom>
        </p:spPr>
      </p:pic>
    </p:spTree>
    <p:extLst>
      <p:ext uri="{BB962C8B-B14F-4D97-AF65-F5344CB8AC3E}">
        <p14:creationId xmlns:p14="http://schemas.microsoft.com/office/powerpoint/2010/main" val="2056107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493665" y="204832"/>
            <a:ext cx="8082923" cy="503161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Kuv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021787">
            <a:off x="6466394" y="2090266"/>
            <a:ext cx="396240" cy="396240"/>
          </a:xfrm>
          <a:prstGeom prst="rect">
            <a:avLst/>
          </a:prstGeom>
        </p:spPr>
      </p:pic>
      <p:pic>
        <p:nvPicPr>
          <p:cNvPr id="7" name="Kuv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028753">
            <a:off x="6083615" y="2133752"/>
            <a:ext cx="396240" cy="396240"/>
          </a:xfrm>
          <a:prstGeom prst="rect">
            <a:avLst/>
          </a:prstGeom>
        </p:spPr>
      </p:pic>
      <p:pic>
        <p:nvPicPr>
          <p:cNvPr id="8" name="Kuva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3052" y="1716429"/>
            <a:ext cx="396240" cy="396240"/>
          </a:xfrm>
          <a:prstGeom prst="rect">
            <a:avLst/>
          </a:prstGeom>
        </p:spPr>
      </p:pic>
      <p:sp>
        <p:nvSpPr>
          <p:cNvPr id="9" name="Sisällön paikkamerkki 2"/>
          <p:cNvSpPr>
            <a:spLocks noGrp="1"/>
          </p:cNvSpPr>
          <p:nvPr>
            <p:ph idx="1"/>
          </p:nvPr>
        </p:nvSpPr>
        <p:spPr>
          <a:xfrm>
            <a:off x="1777510" y="4881969"/>
            <a:ext cx="5672282" cy="1333422"/>
          </a:xfrm>
        </p:spPr>
        <p:txBody>
          <a:bodyPr>
            <a:noAutofit/>
          </a:bodyPr>
          <a:lstStyle/>
          <a:p>
            <a:pPr marL="0" indent="0" eaLnBrk="1" hangingPunct="1">
              <a:buNone/>
            </a:pPr>
            <a:r>
              <a:rPr lang="en-US" sz="1400" dirty="0" smtClean="0">
                <a:latin typeface="+mj-ea"/>
                <a:ea typeface="+mj-ea"/>
                <a:cs typeface="Univers 57 Condensed" charset="0"/>
              </a:rPr>
              <a:t>The three standard time-out positions – always in the opposite side.</a:t>
            </a:r>
          </a:p>
          <a:p>
            <a:pPr marL="0" indent="0" eaLnBrk="1" hangingPunct="1">
              <a:buNone/>
            </a:pPr>
            <a:r>
              <a:rPr lang="ja-JP" altLang="en-US" sz="1400" dirty="0" smtClean="0">
                <a:latin typeface="+mj-ea"/>
                <a:ea typeface="+mj-ea"/>
              </a:rPr>
              <a:t>タイムアウト時の３人の立ち位置、常にオポジットサイドであること</a:t>
            </a:r>
            <a:endParaRPr lang="en-US" sz="1400" dirty="0" smtClean="0">
              <a:latin typeface="+mj-ea"/>
              <a:ea typeface="+mj-ea"/>
              <a:cs typeface="Univers 57 Condensed" charset="0"/>
            </a:endParaRPr>
          </a:p>
          <a:p>
            <a:pPr marL="0" indent="0" eaLnBrk="1" hangingPunct="1">
              <a:buNone/>
            </a:pPr>
            <a:r>
              <a:rPr lang="en-US" sz="1400" dirty="0" smtClean="0">
                <a:latin typeface="+mj-ea"/>
                <a:ea typeface="+mj-ea"/>
                <a:cs typeface="Univers 57 Condensed" charset="0"/>
              </a:rPr>
              <a:t>Leave the ball where the game will be resumed.</a:t>
            </a:r>
          </a:p>
          <a:p>
            <a:pPr marL="0" indent="0" eaLnBrk="1" hangingPunct="1">
              <a:buNone/>
            </a:pPr>
            <a:r>
              <a:rPr lang="ja-JP" altLang="en-US" sz="1400" dirty="0" smtClean="0">
                <a:latin typeface="+mj-ea"/>
                <a:ea typeface="+mj-ea"/>
              </a:rPr>
              <a:t>ボールは次にゲームが再開される場所におく</a:t>
            </a:r>
            <a:endParaRPr lang="en-US" sz="1400" dirty="0" smtClean="0">
              <a:latin typeface="+mj-ea"/>
              <a:ea typeface="+mj-ea"/>
              <a:cs typeface="Univers 57 Condensed" charset="0"/>
            </a:endParaRPr>
          </a:p>
          <a:p>
            <a:pPr lvl="1" eaLnBrk="1" hangingPunct="1"/>
            <a:endParaRPr lang="en-US" sz="2000" dirty="0" smtClean="0">
              <a:latin typeface="+mj-ea"/>
              <a:ea typeface="+mj-ea"/>
              <a:cs typeface="Univers 57 Condensed" charset="0"/>
            </a:endParaRPr>
          </a:p>
          <a:p>
            <a:pPr eaLnBrk="1" hangingPunct="1"/>
            <a:endParaRPr lang="en-US" sz="2000" dirty="0" smtClean="0">
              <a:latin typeface="+mj-ea"/>
              <a:ea typeface="+mj-ea"/>
              <a:cs typeface="Univers 57 Condensed" charset="0"/>
            </a:endParaRPr>
          </a:p>
        </p:txBody>
      </p:sp>
      <p:sp>
        <p:nvSpPr>
          <p:cNvPr id="3" name="Ellipsi 2"/>
          <p:cNvSpPr/>
          <p:nvPr/>
        </p:nvSpPr>
        <p:spPr>
          <a:xfrm>
            <a:off x="5922898" y="1624989"/>
            <a:ext cx="1033200" cy="1036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12" name="Kuva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021787">
            <a:off x="4520754" y="1737915"/>
            <a:ext cx="396240" cy="396240"/>
          </a:xfrm>
          <a:prstGeom prst="rect">
            <a:avLst/>
          </a:prstGeom>
        </p:spPr>
      </p:pic>
      <p:pic>
        <p:nvPicPr>
          <p:cNvPr id="14" name="Kuva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028753">
            <a:off x="4137975" y="1781401"/>
            <a:ext cx="396240" cy="396240"/>
          </a:xfrm>
          <a:prstGeom prst="rect">
            <a:avLst/>
          </a:prstGeom>
        </p:spPr>
      </p:pic>
      <p:pic>
        <p:nvPicPr>
          <p:cNvPr id="15" name="Kuv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7412" y="1364078"/>
            <a:ext cx="396240" cy="396240"/>
          </a:xfrm>
          <a:prstGeom prst="rect">
            <a:avLst/>
          </a:prstGeom>
        </p:spPr>
      </p:pic>
      <p:sp>
        <p:nvSpPr>
          <p:cNvPr id="16" name="Ellipsi 15"/>
          <p:cNvSpPr/>
          <p:nvPr/>
        </p:nvSpPr>
        <p:spPr>
          <a:xfrm>
            <a:off x="3977258" y="1272638"/>
            <a:ext cx="1033200" cy="1036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17" name="Kuva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021787">
            <a:off x="2575114" y="2088623"/>
            <a:ext cx="396240" cy="396240"/>
          </a:xfrm>
          <a:prstGeom prst="rect">
            <a:avLst/>
          </a:prstGeom>
        </p:spPr>
      </p:pic>
      <p:pic>
        <p:nvPicPr>
          <p:cNvPr id="18" name="Kuva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028753">
            <a:off x="2192335" y="2132109"/>
            <a:ext cx="396240" cy="396240"/>
          </a:xfrm>
          <a:prstGeom prst="rect">
            <a:avLst/>
          </a:prstGeom>
        </p:spPr>
      </p:pic>
      <p:pic>
        <p:nvPicPr>
          <p:cNvPr id="19" name="Kuva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1772" y="1714786"/>
            <a:ext cx="396240" cy="396240"/>
          </a:xfrm>
          <a:prstGeom prst="rect">
            <a:avLst/>
          </a:prstGeom>
        </p:spPr>
      </p:pic>
      <p:sp>
        <p:nvSpPr>
          <p:cNvPr id="20" name="Ellipsi 19"/>
          <p:cNvSpPr/>
          <p:nvPr/>
        </p:nvSpPr>
        <p:spPr>
          <a:xfrm>
            <a:off x="2031618" y="1623346"/>
            <a:ext cx="1033200" cy="1036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21" name="Picture 12" descr="pilota"/>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7419" y="1614268"/>
            <a:ext cx="438650" cy="432000"/>
          </a:xfrm>
          <a:prstGeom prst="rect">
            <a:avLst/>
          </a:prstGeom>
          <a:noFill/>
          <a:ln w="9525">
            <a:noFill/>
            <a:miter lim="800000"/>
            <a:headEnd/>
            <a:tailEnd/>
          </a:ln>
        </p:spPr>
      </p:pic>
      <p:cxnSp>
        <p:nvCxnSpPr>
          <p:cNvPr id="22" name="Suora nuoliyhdysviiva 30"/>
          <p:cNvCxnSpPr>
            <a:cxnSpLocks noChangeShapeType="1"/>
          </p:cNvCxnSpPr>
          <p:nvPr/>
        </p:nvCxnSpPr>
        <p:spPr bwMode="auto">
          <a:xfrm flipV="1">
            <a:off x="1208373" y="1328525"/>
            <a:ext cx="823245" cy="3600"/>
          </a:xfrm>
          <a:prstGeom prst="straightConnector1">
            <a:avLst/>
          </a:prstGeom>
          <a:noFill/>
          <a:ln w="57150" cmpd="sng" algn="ctr">
            <a:solidFill>
              <a:schemeClr val="tx1"/>
            </a:solidFill>
            <a:prstDash val="solid"/>
            <a:round/>
            <a:headEnd type="none"/>
            <a:tailEnd type="triangle" w="med" len="med"/>
          </a:ln>
        </p:spPr>
      </p:cxnSp>
      <p:sp>
        <p:nvSpPr>
          <p:cNvPr id="23"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Court positions / Time-out 1</a:t>
            </a:r>
            <a:endParaRPr lang="en-US" altLang="ja-JP" sz="2400" b="1" dirty="0">
              <a:latin typeface="Fiba"/>
              <a:cs typeface="Fiba"/>
            </a:endParaRPr>
          </a:p>
        </p:txBody>
      </p:sp>
    </p:spTree>
    <p:extLst>
      <p:ext uri="{BB962C8B-B14F-4D97-AF65-F5344CB8AC3E}">
        <p14:creationId xmlns:p14="http://schemas.microsoft.com/office/powerpoint/2010/main" val="1915709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538" y="260648"/>
            <a:ext cx="8082923" cy="503161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Sisällön paikkamerkki 2"/>
          <p:cNvSpPr>
            <a:spLocks noGrp="1"/>
          </p:cNvSpPr>
          <p:nvPr>
            <p:ph idx="1"/>
          </p:nvPr>
        </p:nvSpPr>
        <p:spPr>
          <a:xfrm>
            <a:off x="530538" y="4992748"/>
            <a:ext cx="8082923" cy="1135921"/>
          </a:xfrm>
        </p:spPr>
        <p:txBody>
          <a:bodyPr>
            <a:noAutofit/>
          </a:bodyPr>
          <a:lstStyle/>
          <a:p>
            <a:pPr marL="0" indent="0" eaLnBrk="1" hangingPunct="1">
              <a:buNone/>
            </a:pPr>
            <a:r>
              <a:rPr lang="en-US" sz="1200" dirty="0" smtClean="0">
                <a:latin typeface="+mn-ea"/>
                <a:cs typeface="Univers 57 Condensed" charset="0"/>
              </a:rPr>
              <a:t>20 seconds before end of the time-outs – two referees move close to team bench areas in order to be ready to activate teams returning to the court at 50 seconds warning signal. </a:t>
            </a:r>
          </a:p>
          <a:p>
            <a:pPr marL="0" indent="0" eaLnBrk="1" hangingPunct="1">
              <a:buNone/>
            </a:pPr>
            <a:r>
              <a:rPr lang="ja-JP" altLang="en-US" sz="1200" dirty="0" smtClean="0">
                <a:latin typeface="+mn-ea"/>
              </a:rPr>
              <a:t>タイムアウト時、５０秒でのホーンでチームをコートに戻すために、タイムアウトが終わる２０秒前にレフェリー２人はベンチへ向かいそれを促すための準備をする</a:t>
            </a:r>
            <a:endParaRPr lang="en-US" sz="1200" dirty="0" smtClean="0">
              <a:latin typeface="+mn-ea"/>
              <a:cs typeface="Univers 57 Condensed" charset="0"/>
            </a:endParaRPr>
          </a:p>
          <a:p>
            <a:pPr lvl="1" eaLnBrk="1" hangingPunct="1"/>
            <a:endParaRPr lang="en-US" sz="2000" dirty="0" smtClean="0">
              <a:latin typeface="+mn-ea"/>
              <a:cs typeface="Univers 57 Condensed" charset="0"/>
            </a:endParaRPr>
          </a:p>
          <a:p>
            <a:pPr eaLnBrk="1" hangingPunct="1"/>
            <a:endParaRPr lang="en-US" sz="2000" dirty="0" smtClean="0">
              <a:latin typeface="+mn-ea"/>
              <a:cs typeface="Univers 57 Condensed" charset="0"/>
            </a:endParaRPr>
          </a:p>
        </p:txBody>
      </p:sp>
      <p:pic>
        <p:nvPicPr>
          <p:cNvPr id="17" name="Kuva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21787">
            <a:off x="2611987" y="2144439"/>
            <a:ext cx="396240" cy="396240"/>
          </a:xfrm>
          <a:prstGeom prst="rect">
            <a:avLst/>
          </a:prstGeom>
        </p:spPr>
      </p:pic>
      <p:pic>
        <p:nvPicPr>
          <p:cNvPr id="18" name="Kuva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028753">
            <a:off x="2229208" y="2187925"/>
            <a:ext cx="396240" cy="396240"/>
          </a:xfrm>
          <a:prstGeom prst="rect">
            <a:avLst/>
          </a:prstGeom>
        </p:spPr>
      </p:pic>
      <p:pic>
        <p:nvPicPr>
          <p:cNvPr id="19" name="Kuva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645" y="1770602"/>
            <a:ext cx="396240" cy="396240"/>
          </a:xfrm>
          <a:prstGeom prst="rect">
            <a:avLst/>
          </a:prstGeom>
        </p:spPr>
      </p:pic>
      <p:sp>
        <p:nvSpPr>
          <p:cNvPr id="20" name="Ellipsi 19"/>
          <p:cNvSpPr/>
          <p:nvPr/>
        </p:nvSpPr>
        <p:spPr>
          <a:xfrm>
            <a:off x="2068491" y="1679162"/>
            <a:ext cx="1033200" cy="1036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21" name="Picture 12" descr="pilot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54296" y="1839049"/>
            <a:ext cx="438650" cy="432000"/>
          </a:xfrm>
          <a:prstGeom prst="rect">
            <a:avLst/>
          </a:prstGeom>
          <a:noFill/>
          <a:ln w="9525">
            <a:noFill/>
            <a:miter lim="800000"/>
            <a:headEnd/>
            <a:tailEnd/>
          </a:ln>
        </p:spPr>
      </p:pic>
      <p:pic>
        <p:nvPicPr>
          <p:cNvPr id="22" name="Kuva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179" y="3685050"/>
            <a:ext cx="396240" cy="396240"/>
          </a:xfrm>
          <a:prstGeom prst="rect">
            <a:avLst/>
          </a:prstGeom>
        </p:spPr>
      </p:pic>
      <p:pic>
        <p:nvPicPr>
          <p:cNvPr id="23" name="Kuva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7313" y="3761437"/>
            <a:ext cx="396240" cy="396240"/>
          </a:xfrm>
          <a:prstGeom prst="rect">
            <a:avLst/>
          </a:prstGeom>
        </p:spPr>
      </p:pic>
      <p:cxnSp>
        <p:nvCxnSpPr>
          <p:cNvPr id="25" name="Suora nuoliyhdysviiva 24"/>
          <p:cNvCxnSpPr/>
          <p:nvPr/>
        </p:nvCxnSpPr>
        <p:spPr>
          <a:xfrm>
            <a:off x="3035803" y="2526633"/>
            <a:ext cx="2817998" cy="1298578"/>
          </a:xfrm>
          <a:prstGeom prst="straightConnector1">
            <a:avLst/>
          </a:prstGeom>
          <a:ln w="57150" cmpd="sng">
            <a:solidFill>
              <a:schemeClr val="tx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uora nuoliyhdysviiva 25"/>
          <p:cNvCxnSpPr/>
          <p:nvPr/>
        </p:nvCxnSpPr>
        <p:spPr>
          <a:xfrm>
            <a:off x="2506765" y="2627945"/>
            <a:ext cx="303342" cy="1107272"/>
          </a:xfrm>
          <a:prstGeom prst="straightConnector1">
            <a:avLst/>
          </a:prstGeom>
          <a:ln w="57150" cmpd="sng">
            <a:solidFill>
              <a:schemeClr val="tx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uora nuoliyhdysviiva 26"/>
          <p:cNvCxnSpPr/>
          <p:nvPr/>
        </p:nvCxnSpPr>
        <p:spPr>
          <a:xfrm flipH="1" flipV="1">
            <a:off x="1442935" y="1835421"/>
            <a:ext cx="833644" cy="133302"/>
          </a:xfrm>
          <a:prstGeom prst="straightConnector1">
            <a:avLst/>
          </a:prstGeom>
          <a:ln w="57150" cmpd="sng">
            <a:solidFill>
              <a:srgbClr val="00B05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uora nuoliyhdysviiva 30"/>
          <p:cNvCxnSpPr>
            <a:cxnSpLocks noChangeShapeType="1"/>
          </p:cNvCxnSpPr>
          <p:nvPr/>
        </p:nvCxnSpPr>
        <p:spPr bwMode="auto">
          <a:xfrm flipV="1">
            <a:off x="1638362" y="1345225"/>
            <a:ext cx="823245" cy="3600"/>
          </a:xfrm>
          <a:prstGeom prst="straightConnector1">
            <a:avLst/>
          </a:prstGeom>
          <a:noFill/>
          <a:ln w="57150" cmpd="sng" algn="ctr">
            <a:solidFill>
              <a:schemeClr val="bg1"/>
            </a:solidFill>
            <a:prstDash val="solid"/>
            <a:round/>
            <a:headEnd type="none"/>
            <a:tailEnd type="triangle" w="med" len="med"/>
          </a:ln>
        </p:spPr>
      </p:cxnSp>
      <p:pic>
        <p:nvPicPr>
          <p:cNvPr id="28" name="Kuva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881058">
            <a:off x="7793000" y="1799953"/>
            <a:ext cx="441223" cy="395998"/>
          </a:xfrm>
          <a:prstGeom prst="rect">
            <a:avLst/>
          </a:prstGeom>
        </p:spPr>
      </p:pic>
      <p:pic>
        <p:nvPicPr>
          <p:cNvPr id="29" name="Kuva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2638" y="3790349"/>
            <a:ext cx="454517" cy="395998"/>
          </a:xfrm>
          <a:prstGeom prst="rect">
            <a:avLst/>
          </a:prstGeom>
        </p:spPr>
      </p:pic>
      <p:pic>
        <p:nvPicPr>
          <p:cNvPr id="30" name="Kuva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371897">
            <a:off x="991200" y="1522056"/>
            <a:ext cx="441223" cy="395998"/>
          </a:xfrm>
          <a:prstGeom prst="rect">
            <a:avLst/>
          </a:prstGeom>
        </p:spPr>
      </p:pic>
      <p:cxnSp>
        <p:nvCxnSpPr>
          <p:cNvPr id="31" name="Suora nuoliyhdysviiva 30"/>
          <p:cNvCxnSpPr/>
          <p:nvPr/>
        </p:nvCxnSpPr>
        <p:spPr>
          <a:xfrm flipV="1">
            <a:off x="6299419" y="2166842"/>
            <a:ext cx="1549814" cy="1518208"/>
          </a:xfrm>
          <a:prstGeom prst="straightConnector1">
            <a:avLst/>
          </a:prstGeom>
          <a:ln w="57150" cmpd="sng">
            <a:solidFill>
              <a:srgbClr val="0070C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uora nuoliyhdysviiva 31"/>
          <p:cNvCxnSpPr/>
          <p:nvPr/>
        </p:nvCxnSpPr>
        <p:spPr>
          <a:xfrm>
            <a:off x="3167100" y="4068659"/>
            <a:ext cx="3443293" cy="22791"/>
          </a:xfrm>
          <a:prstGeom prst="straightConnector1">
            <a:avLst/>
          </a:prstGeom>
          <a:ln w="5715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itle 1"/>
          <p:cNvSpPr txBox="1">
            <a:spLocks/>
          </p:cNvSpPr>
          <p:nvPr/>
        </p:nvSpPr>
        <p:spPr>
          <a:xfrm>
            <a:off x="252000" y="116633"/>
            <a:ext cx="864000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GB" altLang="ja-JP" sz="2200" b="1" dirty="0">
                <a:latin typeface="Fiba"/>
                <a:cs typeface="Fiba"/>
              </a:rPr>
              <a:t>Court positions / Time-out 2</a:t>
            </a:r>
          </a:p>
        </p:txBody>
      </p:sp>
    </p:spTree>
    <p:extLst>
      <p:ext uri="{BB962C8B-B14F-4D97-AF65-F5344CB8AC3E}">
        <p14:creationId xmlns:p14="http://schemas.microsoft.com/office/powerpoint/2010/main" val="2492543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Visual count</a:t>
            </a:r>
            <a:r>
              <a:rPr kumimoji="1" lang="ja-JP" altLang="en-US" dirty="0" smtClean="0"/>
              <a:t>＆</a:t>
            </a:r>
            <a:r>
              <a:rPr kumimoji="1" lang="en-US" altLang="ja-JP" dirty="0" smtClean="0"/>
              <a:t>Warning Whistle</a:t>
            </a:r>
            <a:endParaRPr kumimoji="1" lang="ja-JP" altLang="en-US" dirty="0"/>
          </a:p>
        </p:txBody>
      </p:sp>
      <p:sp>
        <p:nvSpPr>
          <p:cNvPr id="3" name="コンテンツ プレースホルダー 2"/>
          <p:cNvSpPr>
            <a:spLocks noGrp="1"/>
          </p:cNvSpPr>
          <p:nvPr>
            <p:ph idx="1"/>
          </p:nvPr>
        </p:nvSpPr>
        <p:spPr/>
        <p:txBody>
          <a:bodyPr>
            <a:normAutofit fontScale="85000" lnSpcReduction="10000"/>
          </a:bodyPr>
          <a:lstStyle/>
          <a:p>
            <a:r>
              <a:rPr kumimoji="1" lang="en-US" altLang="ja-JP" dirty="0" smtClean="0"/>
              <a:t>Only 5sec visual count for a throw-in</a:t>
            </a:r>
            <a:br>
              <a:rPr kumimoji="1" lang="en-US" altLang="ja-JP" dirty="0" smtClean="0"/>
            </a:br>
            <a:r>
              <a:rPr kumimoji="1" lang="ja-JP" altLang="en-US" dirty="0" smtClean="0"/>
              <a:t>スローインの際は</a:t>
            </a:r>
            <a:r>
              <a:rPr kumimoji="1" lang="en-US" altLang="ja-JP" dirty="0" smtClean="0"/>
              <a:t>5</a:t>
            </a:r>
            <a:r>
              <a:rPr kumimoji="1" lang="ja-JP" altLang="en-US" dirty="0" smtClean="0"/>
              <a:t>秒に対応するヴィジブル・カウントを行う</a:t>
            </a:r>
            <a:r>
              <a:rPr kumimoji="1" lang="en-US" altLang="ja-JP" dirty="0" smtClean="0"/>
              <a:t/>
            </a:r>
            <a:br>
              <a:rPr kumimoji="1" lang="en-US" altLang="ja-JP" dirty="0" smtClean="0"/>
            </a:br>
            <a:r>
              <a:rPr kumimoji="1" lang="ja-JP" altLang="en-US" dirty="0" smtClean="0"/>
              <a:t>＊その他については行わない</a:t>
            </a:r>
            <a:r>
              <a:rPr kumimoji="1" lang="en-US" altLang="ja-JP" dirty="0" smtClean="0"/>
              <a:t/>
            </a:r>
            <a:br>
              <a:rPr kumimoji="1" lang="en-US" altLang="ja-JP" dirty="0" smtClean="0"/>
            </a:br>
            <a:endParaRPr kumimoji="1" lang="en-US" altLang="ja-JP" dirty="0" smtClean="0"/>
          </a:p>
          <a:p>
            <a:r>
              <a:rPr lang="en-US" altLang="ja-JP" dirty="0" smtClean="0"/>
              <a:t>Warning whistle on the baseline throw-in(Front court)</a:t>
            </a:r>
            <a:r>
              <a:rPr lang="en-US" altLang="ja-JP" dirty="0"/>
              <a:t/>
            </a:r>
            <a:br>
              <a:rPr lang="en-US" altLang="ja-JP" dirty="0"/>
            </a:br>
            <a:r>
              <a:rPr lang="ja-JP" altLang="en-US" dirty="0" smtClean="0"/>
              <a:t>エンドライン（フロント）からのスロー・インではワーニング・ホイッスルを鳴らす</a:t>
            </a:r>
            <a:r>
              <a:rPr lang="en-US" altLang="ja-JP" dirty="0" smtClean="0"/>
              <a:t/>
            </a:r>
            <a:br>
              <a:rPr lang="en-US" altLang="ja-JP" dirty="0" smtClean="0"/>
            </a:br>
            <a:endParaRPr kumimoji="1" lang="ja-JP" altLang="en-US" dirty="0"/>
          </a:p>
        </p:txBody>
      </p:sp>
    </p:spTree>
    <p:extLst>
      <p:ext uri="{BB962C8B-B14F-4D97-AF65-F5344CB8AC3E}">
        <p14:creationId xmlns:p14="http://schemas.microsoft.com/office/powerpoint/2010/main" val="95259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348" y="606487"/>
            <a:ext cx="7679304" cy="4780366"/>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Suorakulmio 4"/>
          <p:cNvSpPr/>
          <p:nvPr/>
        </p:nvSpPr>
        <p:spPr>
          <a:xfrm>
            <a:off x="4501521" y="4052155"/>
            <a:ext cx="574535" cy="504780"/>
          </a:xfrm>
          <a:prstGeom prst="rect">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0561" y="4116318"/>
            <a:ext cx="376454" cy="376454"/>
          </a:xfrm>
          <a:prstGeom prst="rect">
            <a:avLst/>
          </a:prstGeom>
        </p:spPr>
      </p:pic>
      <p:pic>
        <p:nvPicPr>
          <p:cNvPr id="7" name="Kuv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5993" y="1722142"/>
            <a:ext cx="376454" cy="376454"/>
          </a:xfrm>
          <a:prstGeom prst="rect">
            <a:avLst/>
          </a:prstGeom>
        </p:spPr>
      </p:pic>
      <p:pic>
        <p:nvPicPr>
          <p:cNvPr id="8" name="Kuv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3293" y="2118382"/>
            <a:ext cx="376454" cy="376454"/>
          </a:xfrm>
          <a:prstGeom prst="rect">
            <a:avLst/>
          </a:prstGeom>
        </p:spPr>
      </p:pic>
      <p:pic>
        <p:nvPicPr>
          <p:cNvPr id="20" name="Picture 12" descr="pilot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15423" y="2266746"/>
            <a:ext cx="416746" cy="410428"/>
          </a:xfrm>
          <a:prstGeom prst="rect">
            <a:avLst/>
          </a:prstGeom>
          <a:noFill/>
          <a:ln w="9525">
            <a:noFill/>
            <a:miter lim="800000"/>
            <a:headEnd/>
            <a:tailEnd/>
          </a:ln>
        </p:spPr>
      </p:pic>
      <p:sp>
        <p:nvSpPr>
          <p:cNvPr id="3" name="テキスト ボックス 2"/>
          <p:cNvSpPr txBox="1"/>
          <p:nvPr/>
        </p:nvSpPr>
        <p:spPr>
          <a:xfrm>
            <a:off x="1852345" y="5067666"/>
            <a:ext cx="5439310" cy="584775"/>
          </a:xfrm>
          <a:prstGeom prst="rect">
            <a:avLst/>
          </a:prstGeom>
          <a:noFill/>
        </p:spPr>
        <p:txBody>
          <a:bodyPr wrap="none" rtlCol="0">
            <a:spAutoFit/>
          </a:bodyPr>
          <a:lstStyle/>
          <a:p>
            <a:r>
              <a:rPr kumimoji="1" lang="en-US" altLang="ja-JP" sz="1600" dirty="0" smtClean="0">
                <a:latin typeface="+mj-ea"/>
                <a:ea typeface="+mj-ea"/>
              </a:rPr>
              <a:t>U1</a:t>
            </a:r>
            <a:r>
              <a:rPr kumimoji="1" lang="ja-JP" altLang="en-US" sz="1600" dirty="0" smtClean="0">
                <a:latin typeface="+mj-ea"/>
                <a:ea typeface="+mj-ea"/>
              </a:rPr>
              <a:t>はテーブル前に位置し、トスアップのやり直しと時計の管理</a:t>
            </a:r>
            <a:endParaRPr kumimoji="1" lang="en-US" altLang="ja-JP" sz="1600" dirty="0" smtClean="0">
              <a:latin typeface="+mj-ea"/>
              <a:ea typeface="+mj-ea"/>
            </a:endParaRPr>
          </a:p>
          <a:p>
            <a:r>
              <a:rPr kumimoji="1" lang="en-US" altLang="ja-JP" sz="1600" dirty="0" smtClean="0">
                <a:latin typeface="+mj-ea"/>
                <a:ea typeface="+mj-ea"/>
              </a:rPr>
              <a:t>U2</a:t>
            </a:r>
            <a:r>
              <a:rPr kumimoji="1" lang="ja-JP" altLang="en-US" sz="1600" dirty="0" smtClean="0">
                <a:latin typeface="+mj-ea"/>
                <a:ea typeface="+mj-ea"/>
              </a:rPr>
              <a:t>はジャンパー以外の８人をカバー</a:t>
            </a:r>
            <a:endParaRPr kumimoji="1" lang="ja-JP" altLang="en-US" sz="1600" dirty="0">
              <a:latin typeface="+mj-ea"/>
              <a:ea typeface="+mj-ea"/>
            </a:endParaRPr>
          </a:p>
        </p:txBody>
      </p:sp>
      <p:sp>
        <p:nvSpPr>
          <p:cNvPr id="13"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Court </a:t>
            </a:r>
            <a:r>
              <a:rPr lang="fr-CH" altLang="ja-JP" sz="2400" b="1" dirty="0" err="1">
                <a:latin typeface="Fiba"/>
                <a:cs typeface="Fiba"/>
              </a:rPr>
              <a:t>Positioning</a:t>
            </a:r>
            <a:r>
              <a:rPr lang="fr-CH" altLang="ja-JP" sz="2400" b="1" dirty="0">
                <a:latin typeface="Fiba"/>
                <a:cs typeface="Fiba"/>
              </a:rPr>
              <a:t> / </a:t>
            </a:r>
            <a:r>
              <a:rPr lang="fr-CH" altLang="ja-JP" sz="2400" b="1" dirty="0" err="1">
                <a:latin typeface="Fiba"/>
                <a:cs typeface="Fiba"/>
              </a:rPr>
              <a:t>Opening</a:t>
            </a:r>
            <a:r>
              <a:rPr lang="fr-CH" altLang="ja-JP" sz="2400" b="1" dirty="0">
                <a:latin typeface="Fiba"/>
                <a:cs typeface="Fiba"/>
              </a:rPr>
              <a:t> </a:t>
            </a:r>
            <a:r>
              <a:rPr lang="fr-CH" altLang="ja-JP" sz="2400" b="1" dirty="0" err="1">
                <a:latin typeface="Fiba"/>
                <a:cs typeface="Fiba"/>
              </a:rPr>
              <a:t>Jumpball</a:t>
            </a:r>
            <a:r>
              <a:rPr lang="fr-CH" altLang="ja-JP" sz="2400" b="1" dirty="0">
                <a:latin typeface="Fiba"/>
                <a:cs typeface="Fiba"/>
              </a:rPr>
              <a:t> </a:t>
            </a:r>
            <a:endParaRPr lang="en-US" altLang="ja-JP" sz="2400" b="1" dirty="0">
              <a:latin typeface="Fiba"/>
              <a:cs typeface="Fiba"/>
            </a:endParaRPr>
          </a:p>
        </p:txBody>
      </p:sp>
    </p:spTree>
    <p:extLst>
      <p:ext uri="{BB962C8B-B14F-4D97-AF65-F5344CB8AC3E}">
        <p14:creationId xmlns:p14="http://schemas.microsoft.com/office/powerpoint/2010/main" val="576896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779" y="470530"/>
            <a:ext cx="8082923" cy="503161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7241" y="4602029"/>
            <a:ext cx="396240" cy="396240"/>
          </a:xfrm>
          <a:prstGeom prst="rect">
            <a:avLst/>
          </a:prstGeom>
        </p:spPr>
      </p:pic>
      <p:pic>
        <p:nvPicPr>
          <p:cNvPr id="7" name="Kuv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100" y="2224589"/>
            <a:ext cx="396240" cy="396240"/>
          </a:xfrm>
          <a:prstGeom prst="rect">
            <a:avLst/>
          </a:prstGeom>
        </p:spPr>
      </p:pic>
      <p:pic>
        <p:nvPicPr>
          <p:cNvPr id="8" name="Kuv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8577" y="3081839"/>
            <a:ext cx="396240" cy="396240"/>
          </a:xfrm>
          <a:prstGeom prst="rect">
            <a:avLst/>
          </a:prstGeom>
        </p:spPr>
      </p:pic>
      <p:pic>
        <p:nvPicPr>
          <p:cNvPr id="20" name="Picture 12" descr="pilot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59348" y="3358632"/>
            <a:ext cx="438650" cy="432000"/>
          </a:xfrm>
          <a:prstGeom prst="rect">
            <a:avLst/>
          </a:prstGeom>
          <a:noFill/>
          <a:ln w="9525">
            <a:noFill/>
            <a:miter lim="800000"/>
            <a:headEnd/>
            <a:tailEnd/>
          </a:ln>
        </p:spPr>
      </p:pic>
      <p:pic>
        <p:nvPicPr>
          <p:cNvPr id="10" name="Kuva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93967">
            <a:off x="5044076" y="4386458"/>
            <a:ext cx="441223" cy="395998"/>
          </a:xfrm>
          <a:prstGeom prst="rect">
            <a:avLst/>
          </a:prstGeom>
        </p:spPr>
      </p:pic>
      <p:pic>
        <p:nvPicPr>
          <p:cNvPr id="11" name="Kuva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6167080" y="2207874"/>
            <a:ext cx="454517" cy="395998"/>
          </a:xfrm>
          <a:prstGeom prst="rect">
            <a:avLst/>
          </a:prstGeom>
        </p:spPr>
      </p:pic>
      <p:pic>
        <p:nvPicPr>
          <p:cNvPr id="12" name="Kuva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254682">
            <a:off x="8134288" y="4100787"/>
            <a:ext cx="441223" cy="395998"/>
          </a:xfrm>
          <a:prstGeom prst="rect">
            <a:avLst/>
          </a:prstGeom>
        </p:spPr>
      </p:pic>
      <p:cxnSp>
        <p:nvCxnSpPr>
          <p:cNvPr id="13" name="Suora nuoliyhdysviiva 12"/>
          <p:cNvCxnSpPr/>
          <p:nvPr/>
        </p:nvCxnSpPr>
        <p:spPr>
          <a:xfrm flipV="1">
            <a:off x="5090160" y="4389120"/>
            <a:ext cx="2834640" cy="491531"/>
          </a:xfrm>
          <a:prstGeom prst="straightConnector1">
            <a:avLst/>
          </a:prstGeom>
          <a:ln w="57150" cmpd="sng">
            <a:solidFill>
              <a:srgbClr val="3366F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uora nuoliyhdysviiva 15"/>
          <p:cNvCxnSpPr/>
          <p:nvPr/>
        </p:nvCxnSpPr>
        <p:spPr>
          <a:xfrm>
            <a:off x="4615102" y="3571290"/>
            <a:ext cx="475058" cy="767402"/>
          </a:xfrm>
          <a:prstGeom prst="straightConnector1">
            <a:avLst/>
          </a:prstGeom>
          <a:ln w="57150" cmpd="sng">
            <a:solidFill>
              <a:srgbClr val="00B05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uora nuoliyhdysviiva 18"/>
          <p:cNvCxnSpPr/>
          <p:nvPr/>
        </p:nvCxnSpPr>
        <p:spPr>
          <a:xfrm>
            <a:off x="3550523" y="2405873"/>
            <a:ext cx="2611949" cy="0"/>
          </a:xfrm>
          <a:prstGeom prst="straightConnector1">
            <a:avLst/>
          </a:prstGeom>
          <a:ln w="5715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uora nuoliyhdysviiva 21"/>
          <p:cNvCxnSpPr>
            <a:endCxn id="20" idx="0"/>
          </p:cNvCxnSpPr>
          <p:nvPr/>
        </p:nvCxnSpPr>
        <p:spPr>
          <a:xfrm flipV="1">
            <a:off x="5090160" y="3358632"/>
            <a:ext cx="788513" cy="29424"/>
          </a:xfrm>
          <a:prstGeom prst="straightConnector1">
            <a:avLst/>
          </a:prstGeom>
          <a:ln w="571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 name="テキスト ボックス 2"/>
          <p:cNvSpPr txBox="1"/>
          <p:nvPr/>
        </p:nvSpPr>
        <p:spPr>
          <a:xfrm>
            <a:off x="3137163" y="5232381"/>
            <a:ext cx="2900153" cy="307777"/>
          </a:xfrm>
          <a:prstGeom prst="rect">
            <a:avLst/>
          </a:prstGeom>
          <a:noFill/>
        </p:spPr>
        <p:txBody>
          <a:bodyPr wrap="none" rtlCol="0">
            <a:spAutoFit/>
          </a:bodyPr>
          <a:lstStyle/>
          <a:p>
            <a:r>
              <a:rPr kumimoji="1" lang="ja-JP" altLang="en-US" sz="1400" dirty="0" smtClean="0"/>
              <a:t>トスアップしたレフェリーはトレイルに</a:t>
            </a:r>
            <a:endParaRPr kumimoji="1" lang="ja-JP" altLang="en-US" sz="1400" dirty="0"/>
          </a:p>
        </p:txBody>
      </p:sp>
      <p:sp>
        <p:nvSpPr>
          <p:cNvPr id="21" name="Title 1"/>
          <p:cNvSpPr txBox="1">
            <a:spLocks/>
          </p:cNvSpPr>
          <p:nvPr/>
        </p:nvSpPr>
        <p:spPr>
          <a:xfrm>
            <a:off x="252000" y="116633"/>
            <a:ext cx="8640000"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err="1">
                <a:latin typeface="Fiba"/>
                <a:cs typeface="Fiba"/>
              </a:rPr>
              <a:t>Jumpball</a:t>
            </a:r>
            <a:r>
              <a:rPr lang="fr-CH" altLang="ja-JP" sz="2400" b="1" dirty="0">
                <a:latin typeface="Fiba"/>
                <a:cs typeface="Fiba"/>
              </a:rPr>
              <a:t> – Play </a:t>
            </a:r>
            <a:r>
              <a:rPr lang="fr-CH" altLang="ja-JP" sz="2400" b="1" dirty="0" err="1">
                <a:latin typeface="Fiba"/>
                <a:cs typeface="Fiba"/>
              </a:rPr>
              <a:t>goes</a:t>
            </a:r>
            <a:r>
              <a:rPr lang="fr-CH" altLang="ja-JP" sz="2400" b="1" dirty="0">
                <a:latin typeface="Fiba"/>
                <a:cs typeface="Fiba"/>
              </a:rPr>
              <a:t> to the right</a:t>
            </a:r>
            <a:endParaRPr lang="en-US" altLang="ja-JP" sz="2400" b="1" dirty="0">
              <a:latin typeface="Fiba"/>
              <a:cs typeface="Fiba"/>
            </a:endParaRPr>
          </a:p>
        </p:txBody>
      </p:sp>
    </p:spTree>
    <p:extLst>
      <p:ext uri="{BB962C8B-B14F-4D97-AF65-F5344CB8AC3E}">
        <p14:creationId xmlns:p14="http://schemas.microsoft.com/office/powerpoint/2010/main" val="1793149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872" y="1052736"/>
            <a:ext cx="5548255" cy="4464496"/>
          </a:xfrm>
          <a:prstGeom prst="rect">
            <a:avLst/>
          </a:prstGeom>
          <a:ln>
            <a:noFill/>
          </a:ln>
          <a:effectLst>
            <a:outerShdw blurRad="292100" dist="139700" dir="2700000" algn="tl" rotWithShape="0">
              <a:srgbClr val="333333">
                <a:alpha val="65000"/>
              </a:srgbClr>
            </a:outerShdw>
          </a:effectLst>
        </p:spPr>
      </p:pic>
      <p:sp>
        <p:nvSpPr>
          <p:cNvPr id="53251" name="Sisällön paikkamerkki 2"/>
          <p:cNvSpPr>
            <a:spLocks noGrp="1"/>
          </p:cNvSpPr>
          <p:nvPr>
            <p:ph idx="1"/>
          </p:nvPr>
        </p:nvSpPr>
        <p:spPr>
          <a:xfrm>
            <a:off x="480455" y="1452368"/>
            <a:ext cx="4302184" cy="5400675"/>
          </a:xfrm>
        </p:spPr>
        <p:txBody>
          <a:bodyPr>
            <a:normAutofit/>
          </a:bodyPr>
          <a:lstStyle/>
          <a:p>
            <a:pPr eaLnBrk="1" hangingPunct="1">
              <a:buClr>
                <a:srgbClr val="800000"/>
              </a:buClr>
              <a:buFont typeface="Wingdings" charset="2"/>
              <a:buChar char="ü"/>
            </a:pPr>
            <a:endParaRPr lang="en-US" sz="1800" dirty="0" smtClean="0">
              <a:latin typeface="Univers LT Std 57 Cn"/>
            </a:endParaRPr>
          </a:p>
          <a:p>
            <a:pPr lvl="1" eaLnBrk="1" hangingPunct="1"/>
            <a:endParaRPr lang="en-US" sz="1400" dirty="0" smtClean="0">
              <a:latin typeface="Univers LT Std 57 Cn"/>
            </a:endParaRPr>
          </a:p>
          <a:p>
            <a:pPr eaLnBrk="1" hangingPunct="1"/>
            <a:endParaRPr lang="en-US" sz="2000" dirty="0" smtClean="0">
              <a:latin typeface="Univers LT Std 57 Cn"/>
            </a:endParaRPr>
          </a:p>
          <a:p>
            <a:pPr eaLnBrk="1" hangingPunct="1"/>
            <a:endParaRPr lang="en-US" sz="2000" dirty="0" smtClean="0">
              <a:latin typeface="Univers LT Std 57 Cn"/>
            </a:endParaRPr>
          </a:p>
        </p:txBody>
      </p:sp>
      <p:pic>
        <p:nvPicPr>
          <p:cNvPr id="12" name="Kuv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818816">
            <a:off x="2379990" y="1339426"/>
            <a:ext cx="449622" cy="403536"/>
          </a:xfrm>
          <a:prstGeom prst="rect">
            <a:avLst/>
          </a:prstGeom>
        </p:spPr>
      </p:pic>
      <p:pic>
        <p:nvPicPr>
          <p:cNvPr id="18" name="Kuva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205646">
            <a:off x="2838738" y="5197072"/>
            <a:ext cx="449622" cy="403536"/>
          </a:xfrm>
          <a:prstGeom prst="rect">
            <a:avLst/>
          </a:prstGeom>
        </p:spPr>
      </p:pic>
      <p:pic>
        <p:nvPicPr>
          <p:cNvPr id="11" name="Kuv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020000">
            <a:off x="6489661" y="3146388"/>
            <a:ext cx="463169" cy="403536"/>
          </a:xfrm>
          <a:prstGeom prst="rect">
            <a:avLst/>
          </a:prstGeom>
        </p:spPr>
      </p:pic>
      <p:sp>
        <p:nvSpPr>
          <p:cNvPr id="13" name="Title 1"/>
          <p:cNvSpPr txBox="1">
            <a:spLocks/>
          </p:cNvSpPr>
          <p:nvPr/>
        </p:nvSpPr>
        <p:spPr>
          <a:xfrm>
            <a:off x="252000" y="116633"/>
            <a:ext cx="5112088" cy="36004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fr-CH" altLang="ja-JP" sz="2400" b="1" dirty="0">
                <a:latin typeface="Fiba"/>
                <a:cs typeface="Fiba"/>
              </a:rPr>
              <a:t>3PO /  PRINCIPLE COVERAGE </a:t>
            </a:r>
            <a:r>
              <a:rPr lang="fr-CH" altLang="ja-JP" sz="2400" b="1" dirty="0" err="1">
                <a:latin typeface="Fiba"/>
                <a:cs typeface="Fiba"/>
              </a:rPr>
              <a:t>Strong</a:t>
            </a:r>
            <a:r>
              <a:rPr lang="fr-CH" altLang="ja-JP" sz="2400" b="1" dirty="0">
                <a:latin typeface="Fiba"/>
                <a:cs typeface="Fiba"/>
              </a:rPr>
              <a:t> </a:t>
            </a:r>
            <a:r>
              <a:rPr lang="fr-CH" altLang="ja-JP" sz="2400" b="1" dirty="0" err="1">
                <a:latin typeface="Fiba"/>
                <a:cs typeface="Fiba"/>
              </a:rPr>
              <a:t>side</a:t>
            </a:r>
            <a:r>
              <a:rPr lang="fr-CH" altLang="ja-JP" sz="2400" b="1" dirty="0">
                <a:latin typeface="Fiba"/>
                <a:cs typeface="Fiba"/>
              </a:rPr>
              <a:t> – </a:t>
            </a:r>
            <a:r>
              <a:rPr lang="fr-CH" altLang="ja-JP" sz="2400" b="1" dirty="0" err="1">
                <a:latin typeface="Fiba"/>
                <a:cs typeface="Fiba"/>
              </a:rPr>
              <a:t>left</a:t>
            </a:r>
            <a:endParaRPr lang="en-US" altLang="ja-JP" sz="2400" b="1" dirty="0">
              <a:latin typeface="Fiba"/>
              <a:cs typeface="Fiba"/>
            </a:endParaRPr>
          </a:p>
        </p:txBody>
      </p:sp>
      <p:sp>
        <p:nvSpPr>
          <p:cNvPr id="17" name="Title 1"/>
          <p:cNvSpPr txBox="1">
            <a:spLocks/>
          </p:cNvSpPr>
          <p:nvPr/>
        </p:nvSpPr>
        <p:spPr>
          <a:xfrm>
            <a:off x="5292080" y="116633"/>
            <a:ext cx="4104456" cy="36004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000" b="1" dirty="0">
                <a:latin typeface="+mj-ea"/>
                <a:cs typeface="Fiba"/>
              </a:rPr>
              <a:t>カバレージの原則（ストロングサイドが左側の場合）</a:t>
            </a:r>
            <a:endParaRPr lang="en-US" altLang="ja-JP" sz="1000" b="1" dirty="0">
              <a:latin typeface="+mj-ea"/>
              <a:cs typeface="Fiba"/>
            </a:endParaRPr>
          </a:p>
        </p:txBody>
      </p:sp>
    </p:spTree>
    <p:extLst>
      <p:ext uri="{BB962C8B-B14F-4D97-AF65-F5344CB8AC3E}">
        <p14:creationId xmlns:p14="http://schemas.microsoft.com/office/powerpoint/2010/main" val="269917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1008</TotalTime>
  <Words>2714</Words>
  <Application>Microsoft Office PowerPoint</Application>
  <PresentationFormat>画面に合わせる (4:3)</PresentationFormat>
  <Paragraphs>411</Paragraphs>
  <Slides>62</Slides>
  <Notes>30</Notes>
  <HiddenSlides>0</HiddenSlides>
  <MMClips>0</MMClips>
  <ScaleCrop>false</ScaleCrop>
  <HeadingPairs>
    <vt:vector size="4" baseType="variant">
      <vt:variant>
        <vt:lpstr>テーマ</vt:lpstr>
      </vt:variant>
      <vt:variant>
        <vt:i4>1</vt:i4>
      </vt:variant>
      <vt:variant>
        <vt:lpstr>スライド タイトル</vt:lpstr>
      </vt:variant>
      <vt:variant>
        <vt:i4>62</vt:i4>
      </vt:variant>
    </vt:vector>
  </HeadingPairs>
  <TitlesOfParts>
    <vt:vector size="63" baseType="lpstr">
      <vt:lpstr>Office テーマ</vt:lpstr>
      <vt:lpstr>PowerPoint プレゼンテーション</vt:lpstr>
      <vt:lpstr>3PO MECHANICS</vt:lpstr>
      <vt:lpstr>TERMINOLOGY 1</vt:lpstr>
      <vt:lpstr>TERMINOLOGY 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Transition / “missed rotation”  Adjustment – option 1 ( L &amp; C )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Visual count＆Warning Whistle</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3PO MECHANICS</dc:title>
  <dc:creator>上田 篤拓</dc:creator>
  <cp:lastModifiedBy>上田 篤拓</cp:lastModifiedBy>
  <cp:revision>82</cp:revision>
  <cp:lastPrinted>2016-08-11T09:51:22Z</cp:lastPrinted>
  <dcterms:created xsi:type="dcterms:W3CDTF">2016-08-11T09:20:42Z</dcterms:created>
  <dcterms:modified xsi:type="dcterms:W3CDTF">2017-04-03T11:01:30Z</dcterms:modified>
</cp:coreProperties>
</file>