
<file path=[Content_Types].xml><?xml version="1.0" encoding="utf-8"?>
<Types xmlns="http://schemas.openxmlformats.org/package/2006/content-types">
  <Default Extension="png" ContentType="image/png"/>
  <Default Extension="bin" ContentType="audio/unknown"/>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312" r:id="rId2"/>
    <p:sldId id="320" r:id="rId3"/>
    <p:sldId id="321" r:id="rId4"/>
    <p:sldId id="314" r:id="rId5"/>
    <p:sldId id="480" r:id="rId6"/>
    <p:sldId id="481" r:id="rId7"/>
    <p:sldId id="355"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5" r:id="rId24"/>
    <p:sldId id="344" r:id="rId25"/>
    <p:sldId id="346" r:id="rId26"/>
    <p:sldId id="347" r:id="rId27"/>
    <p:sldId id="348" r:id="rId28"/>
    <p:sldId id="349" r:id="rId29"/>
    <p:sldId id="350" r:id="rId30"/>
    <p:sldId id="351" r:id="rId31"/>
    <p:sldId id="352" r:id="rId32"/>
    <p:sldId id="353" r:id="rId33"/>
    <p:sldId id="354" r:id="rId34"/>
    <p:sldId id="356" r:id="rId35"/>
    <p:sldId id="357"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6" r:id="rId52"/>
    <p:sldId id="374" r:id="rId53"/>
    <p:sldId id="375" r:id="rId54"/>
    <p:sldId id="383" r:id="rId55"/>
    <p:sldId id="377" r:id="rId56"/>
    <p:sldId id="382" r:id="rId57"/>
    <p:sldId id="384" r:id="rId58"/>
    <p:sldId id="385" r:id="rId59"/>
    <p:sldId id="386" r:id="rId60"/>
    <p:sldId id="388" r:id="rId61"/>
    <p:sldId id="38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04" r:id="rId77"/>
    <p:sldId id="407" r:id="rId78"/>
    <p:sldId id="409" r:id="rId79"/>
    <p:sldId id="410" r:id="rId80"/>
    <p:sldId id="408" r:id="rId81"/>
    <p:sldId id="412" r:id="rId82"/>
    <p:sldId id="429" r:id="rId83"/>
    <p:sldId id="414" r:id="rId84"/>
    <p:sldId id="415" r:id="rId85"/>
    <p:sldId id="430" r:id="rId86"/>
    <p:sldId id="433" r:id="rId87"/>
    <p:sldId id="434" r:id="rId88"/>
    <p:sldId id="435" r:id="rId89"/>
    <p:sldId id="436" r:id="rId90"/>
    <p:sldId id="437" r:id="rId91"/>
    <p:sldId id="417" r:id="rId92"/>
    <p:sldId id="438" r:id="rId93"/>
    <p:sldId id="439" r:id="rId94"/>
    <p:sldId id="440" r:id="rId95"/>
    <p:sldId id="428" r:id="rId96"/>
    <p:sldId id="441"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0F"/>
    <a:srgbClr val="00C826"/>
    <a:srgbClr val="890F02"/>
    <a:srgbClr val="416DA2"/>
    <a:srgbClr val="951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03" autoAdjust="0"/>
    <p:restoredTop sz="82240" autoAdjust="0"/>
  </p:normalViewPr>
  <p:slideViewPr>
    <p:cSldViewPr>
      <p:cViewPr>
        <p:scale>
          <a:sx n="47" d="100"/>
          <a:sy n="47" d="100"/>
        </p:scale>
        <p:origin x="-989"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44" d="100"/>
          <a:sy n="144" d="100"/>
        </p:scale>
        <p:origin x="3840" y="21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7DB3341-2960-4618-8229-3095652711ED}" type="datetimeFigureOut">
              <a:rPr kumimoji="1" lang="ja-JP" altLang="en-US" smtClean="0"/>
              <a:t>2017/5/1</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BC1903-E240-49B9-A801-3818AF15D84C}" type="slidenum">
              <a:rPr kumimoji="1" lang="ja-JP" altLang="en-US" smtClean="0"/>
              <a:t>‹#›</a:t>
            </a:fld>
            <a:endParaRPr kumimoji="1" lang="ja-JP" altLang="en-US"/>
          </a:p>
        </p:txBody>
      </p:sp>
    </p:spTree>
    <p:extLst>
      <p:ext uri="{BB962C8B-B14F-4D97-AF65-F5344CB8AC3E}">
        <p14:creationId xmlns:p14="http://schemas.microsoft.com/office/powerpoint/2010/main" val="15173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BC5C36A-C2A8-4E98-90FC-B25BC83CEB08}" type="datetimeFigureOut">
              <a:rPr kumimoji="1" lang="ja-JP" altLang="en-US" smtClean="0"/>
              <a:t>2017/5/1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CB44F96-0B4E-4A02-93AF-437DA2FB09BC}" type="slidenum">
              <a:rPr kumimoji="1" lang="ja-JP" altLang="en-US" smtClean="0"/>
              <a:t>‹#›</a:t>
            </a:fld>
            <a:endParaRPr kumimoji="1" lang="ja-JP" altLang="en-US"/>
          </a:p>
        </p:txBody>
      </p:sp>
    </p:spTree>
    <p:extLst>
      <p:ext uri="{BB962C8B-B14F-4D97-AF65-F5344CB8AC3E}">
        <p14:creationId xmlns:p14="http://schemas.microsoft.com/office/powerpoint/2010/main" val="11092190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1</a:t>
            </a:fld>
            <a:endParaRPr kumimoji="1" lang="ja-JP" altLang="en-US"/>
          </a:p>
        </p:txBody>
      </p:sp>
    </p:spTree>
    <p:extLst>
      <p:ext uri="{BB962C8B-B14F-4D97-AF65-F5344CB8AC3E}">
        <p14:creationId xmlns:p14="http://schemas.microsoft.com/office/powerpoint/2010/main" val="186279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例えば、エリア</a:t>
            </a:r>
            <a:r>
              <a:rPr kumimoji="1" lang="en-US" altLang="ja-JP" dirty="0" smtClean="0"/>
              <a:t>1</a:t>
            </a:r>
            <a:r>
              <a:rPr kumimoji="1" lang="ja-JP" altLang="en-US" dirty="0" smtClean="0"/>
              <a:t>でスクリーン・プレイがあった場合、</a:t>
            </a:r>
            <a:r>
              <a:rPr kumimoji="1" lang="en-US" altLang="ja-JP" dirty="0" smtClean="0"/>
              <a:t>L</a:t>
            </a:r>
            <a:r>
              <a:rPr kumimoji="1" lang="ja-JP" altLang="en-US" dirty="0" smtClean="0"/>
              <a:t>からの判断はできない。このプレイも</a:t>
            </a:r>
            <a:r>
              <a:rPr kumimoji="1" lang="en-US" altLang="ja-JP" dirty="0" smtClean="0"/>
              <a:t>T</a:t>
            </a:r>
            <a:r>
              <a:rPr kumimoji="1" lang="ja-JP" altLang="en-US" dirty="0" smtClean="0"/>
              <a:t>の</a:t>
            </a:r>
            <a:r>
              <a:rPr kumimoji="1" lang="en-US" altLang="ja-JP" dirty="0" smtClean="0"/>
              <a:t>primary</a:t>
            </a:r>
            <a:r>
              <a:rPr kumimoji="1" lang="ja-JP" altLang="en-US" dirty="0" smtClean="0"/>
              <a:t>と考えることが必要。</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a:t>
            </a:fld>
            <a:endParaRPr lang="en-US" dirty="0"/>
          </a:p>
        </p:txBody>
      </p:sp>
    </p:spTree>
    <p:extLst>
      <p:ext uri="{BB962C8B-B14F-4D97-AF65-F5344CB8AC3E}">
        <p14:creationId xmlns:p14="http://schemas.microsoft.com/office/powerpoint/2010/main" val="131159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エリア１にパスされた場合、</a:t>
            </a:r>
            <a:r>
              <a:rPr kumimoji="1" lang="en-US" altLang="ja-JP" dirty="0" smtClean="0"/>
              <a:t>T</a:t>
            </a:r>
            <a:r>
              <a:rPr kumimoji="1" lang="ja-JP" altLang="en-US" dirty="0" smtClean="0"/>
              <a:t>が良い位置に移動する準備ができていることが大切であり、そのための視野の確保。</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13</a:t>
            </a:fld>
            <a:endParaRPr lang="en-US" dirty="0"/>
          </a:p>
        </p:txBody>
      </p:sp>
    </p:spTree>
    <p:extLst>
      <p:ext uri="{BB962C8B-B14F-4D97-AF65-F5344CB8AC3E}">
        <p14:creationId xmlns:p14="http://schemas.microsoft.com/office/powerpoint/2010/main" val="88516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はバックコートからフロントコートに移動する過程で、全体のフロアーバランスを確認しプレイの展開を予測することが必要である。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はフリースローライン付近やペイント内のプレイに対応するため、常にフリースローラインの延長線上に位置取りできることが大切なことの１つである。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通常フリースローランより下</a:t>
            </a:r>
            <a:r>
              <a:rPr kumimoji="1" lang="en-US" altLang="ja-JP" dirty="0" smtClean="0"/>
              <a:t>(</a:t>
            </a:r>
            <a:r>
              <a:rPr kumimoji="1" lang="ja-JP" altLang="en-US" dirty="0" smtClean="0"/>
              <a:t>エンドライン側）に降りることはない。</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14</a:t>
            </a:fld>
            <a:endParaRPr lang="en-US" dirty="0"/>
          </a:p>
        </p:txBody>
      </p:sp>
    </p:spTree>
    <p:extLst>
      <p:ext uri="{BB962C8B-B14F-4D97-AF65-F5344CB8AC3E}">
        <p14:creationId xmlns:p14="http://schemas.microsoft.com/office/powerpoint/2010/main" val="117822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がドライブに対して、エンドライン方向に下がることは、ブラインドを自らつくる動きとなることが多い。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また、この動きはターン・オーバーがあったときにニュー・リードに入ることを困難にする動きでもある。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15</a:t>
            </a:fld>
            <a:endParaRPr lang="en-US" dirty="0"/>
          </a:p>
        </p:txBody>
      </p:sp>
    </p:spTree>
    <p:extLst>
      <p:ext uri="{BB962C8B-B14F-4D97-AF65-F5344CB8AC3E}">
        <p14:creationId xmlns:p14="http://schemas.microsoft.com/office/powerpoint/2010/main" val="519853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ドライブ方向と逆方向への動き（</a:t>
            </a:r>
            <a:r>
              <a:rPr kumimoji="1" lang="en-US" altLang="ja-JP" dirty="0" smtClean="0"/>
              <a:t>cross step)</a:t>
            </a:r>
            <a:r>
              <a:rPr kumimoji="1" lang="ja-JP" altLang="en-US" dirty="0" smtClean="0"/>
              <a:t>をすることでプレイに対して良いアングルをとることができる。また、オフェンスとディフェンスのスペースを見ることができる位置取りになる。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16</a:t>
            </a:fld>
            <a:endParaRPr lang="en-US" dirty="0"/>
          </a:p>
        </p:txBody>
      </p:sp>
    </p:spTree>
    <p:extLst>
      <p:ext uri="{BB962C8B-B14F-4D97-AF65-F5344CB8AC3E}">
        <p14:creationId xmlns:p14="http://schemas.microsoft.com/office/powerpoint/2010/main" val="153391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これまで、</a:t>
            </a:r>
            <a:r>
              <a:rPr kumimoji="1" lang="en-US" altLang="ja-JP" dirty="0" smtClean="0"/>
              <a:t>2PO</a:t>
            </a:r>
            <a:r>
              <a:rPr kumimoji="1" lang="ja-JP" altLang="en-US" dirty="0" smtClean="0"/>
              <a:t>の</a:t>
            </a:r>
            <a:r>
              <a:rPr kumimoji="1" lang="en-US" altLang="ja-JP" dirty="0" smtClean="0"/>
              <a:t>T</a:t>
            </a:r>
            <a:r>
              <a:rPr kumimoji="1" lang="ja-JP" altLang="en-US" dirty="0" smtClean="0"/>
              <a:t>は横のスペースを確認することを重視してきたが、状況により縦のスペースを捉えることも加え、より積極的な判定を求められる。</a:t>
            </a:r>
            <a:r>
              <a:rPr kumimoji="1" lang="en-US" altLang="ja-JP" dirty="0" smtClean="0"/>
              <a:t>3PO</a:t>
            </a:r>
            <a:r>
              <a:rPr kumimoji="1" lang="ja-JP" altLang="en-US" dirty="0" smtClean="0"/>
              <a:t>の</a:t>
            </a:r>
            <a:r>
              <a:rPr kumimoji="1" lang="en-US" altLang="ja-JP" dirty="0" smtClean="0"/>
              <a:t>T</a:t>
            </a:r>
            <a:r>
              <a:rPr kumimoji="1" lang="ja-JP" altLang="en-US" dirty="0" smtClean="0"/>
              <a:t>と</a:t>
            </a:r>
            <a:r>
              <a:rPr kumimoji="1" lang="en-US" altLang="ja-JP" dirty="0" smtClean="0"/>
              <a:t>C</a:t>
            </a:r>
            <a:r>
              <a:rPr kumimoji="1" lang="ja-JP" altLang="en-US" dirty="0" smtClean="0"/>
              <a:t>の役割（</a:t>
            </a:r>
            <a:r>
              <a:rPr kumimoji="1" lang="en-US" altLang="ja-JP" dirty="0" smtClean="0"/>
              <a:t>primary</a:t>
            </a:r>
            <a:r>
              <a:rPr kumimoji="1" lang="ja-JP" altLang="en-US" dirty="0" smtClean="0"/>
              <a:t>）を果たすことでコート上の</a:t>
            </a:r>
            <a:r>
              <a:rPr kumimoji="1" lang="en-US" altLang="ja-JP" dirty="0" smtClean="0"/>
              <a:t>play</a:t>
            </a:r>
            <a:r>
              <a:rPr kumimoji="1" lang="ja-JP" altLang="en-US" dirty="0" smtClean="0"/>
              <a:t>を</a:t>
            </a:r>
            <a:r>
              <a:rPr kumimoji="1" lang="en-US" altLang="ja-JP" dirty="0" smtClean="0"/>
              <a:t>L</a:t>
            </a:r>
            <a:r>
              <a:rPr kumimoji="1" lang="ja-JP" altLang="en-US" dirty="0" smtClean="0"/>
              <a:t>と協力して判定することが必要である</a:t>
            </a:r>
            <a:r>
              <a:rPr kumimoji="1" lang="en-US" altLang="ja-JP" dirty="0" smtClean="0"/>
              <a:t>(boxing-in</a:t>
            </a:r>
            <a:r>
              <a:rPr kumimoji="1" lang="ja-JP" altLang="en-US" dirty="0" smtClean="0"/>
              <a:t>）。</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17</a:t>
            </a:fld>
            <a:endParaRPr lang="en-US" dirty="0"/>
          </a:p>
        </p:txBody>
      </p:sp>
    </p:spTree>
    <p:extLst>
      <p:ext uri="{BB962C8B-B14F-4D97-AF65-F5344CB8AC3E}">
        <p14:creationId xmlns:p14="http://schemas.microsoft.com/office/powerpoint/2010/main" val="53027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が</a:t>
            </a:r>
            <a:r>
              <a:rPr kumimoji="1" lang="en-US" altLang="ja-JP" dirty="0" smtClean="0"/>
              <a:t>1on1</a:t>
            </a:r>
            <a:r>
              <a:rPr kumimoji="1" lang="ja-JP" altLang="en-US" dirty="0" smtClean="0"/>
              <a:t>のスペースにのみとらわれてしまうと、次のプレイへの予測がないままに判定をしてしまうことにつながるケースがある。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18</a:t>
            </a:fld>
            <a:endParaRPr lang="en-US" dirty="0"/>
          </a:p>
        </p:txBody>
      </p:sp>
    </p:spTree>
    <p:extLst>
      <p:ext uri="{BB962C8B-B14F-4D97-AF65-F5344CB8AC3E}">
        <p14:creationId xmlns:p14="http://schemas.microsoft.com/office/powerpoint/2010/main" val="46375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プレイとのアングルを意識せず、オフェンスの意図するシュートチャンスをつぶしてしまうコールをしてしまうケースがある。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19</a:t>
            </a:fld>
            <a:endParaRPr lang="en-US" dirty="0"/>
          </a:p>
        </p:txBody>
      </p:sp>
    </p:spTree>
    <p:extLst>
      <p:ext uri="{BB962C8B-B14F-4D97-AF65-F5344CB8AC3E}">
        <p14:creationId xmlns:p14="http://schemas.microsoft.com/office/powerpoint/2010/main" val="112722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ball side</a:t>
            </a:r>
            <a:r>
              <a:rPr kumimoji="1" lang="ja-JP" altLang="en-US" dirty="0" smtClean="0"/>
              <a:t>に</a:t>
            </a:r>
            <a:r>
              <a:rPr kumimoji="1" lang="en-US" altLang="ja-JP" dirty="0" smtClean="0"/>
              <a:t>2</a:t>
            </a:r>
            <a:r>
              <a:rPr kumimoji="1" lang="ja-JP" altLang="en-US" dirty="0" smtClean="0"/>
              <a:t>人の審判が配置されます</a:t>
            </a:r>
            <a:r>
              <a:rPr kumimoji="1" lang="en-US" altLang="ja-JP" dirty="0" smtClean="0"/>
              <a:t>(strong-side</a:t>
            </a:r>
            <a:r>
              <a:rPr kumimoji="1" lang="ja-JP"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20</a:t>
            </a:fld>
            <a:endParaRPr lang="en-US" dirty="0"/>
          </a:p>
        </p:txBody>
      </p:sp>
    </p:spTree>
    <p:extLst>
      <p:ext uri="{BB962C8B-B14F-4D97-AF65-F5344CB8AC3E}">
        <p14:creationId xmlns:p14="http://schemas.microsoft.com/office/powerpoint/2010/main" val="165549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Weak-side</a:t>
            </a:r>
            <a:r>
              <a:rPr kumimoji="1" lang="ja-JP" altLang="en-US" dirty="0" smtClean="0"/>
              <a:t>は</a:t>
            </a:r>
            <a:r>
              <a:rPr kumimoji="1" lang="en-US" altLang="ja-JP" dirty="0" smtClean="0"/>
              <a:t>C</a:t>
            </a:r>
            <a:r>
              <a:rPr kumimoji="1" lang="ja-JP" altLang="en-US" dirty="0" smtClean="0"/>
              <a:t>の</a:t>
            </a:r>
            <a:r>
              <a:rPr kumimoji="1" lang="en-US" altLang="ja-JP" dirty="0" smtClean="0"/>
              <a:t>primary area</a:t>
            </a:r>
            <a:r>
              <a:rPr kumimoji="1" lang="ja-JP" altLang="en-US" dirty="0" smtClean="0"/>
              <a:t>ですが、</a:t>
            </a:r>
            <a:r>
              <a:rPr kumimoji="1" lang="en-US" altLang="ja-JP" dirty="0" smtClean="0"/>
              <a:t>2PO</a:t>
            </a:r>
            <a:r>
              <a:rPr kumimoji="1" lang="ja-JP" altLang="en-US" dirty="0" smtClean="0"/>
              <a:t>では</a:t>
            </a:r>
            <a:r>
              <a:rPr kumimoji="1" lang="en-US" altLang="ja-JP" dirty="0" smtClean="0"/>
              <a:t>L</a:t>
            </a:r>
            <a:r>
              <a:rPr kumimoji="1" lang="ja-JP" altLang="en-US" dirty="0" smtClean="0"/>
              <a:t>が</a:t>
            </a:r>
            <a:r>
              <a:rPr kumimoji="1" lang="en-US" altLang="ja-JP" dirty="0" smtClean="0"/>
              <a:t>ball-side</a:t>
            </a:r>
            <a:r>
              <a:rPr kumimoji="1" lang="ja-JP" altLang="en-US" dirty="0" smtClean="0"/>
              <a:t>に移動した場合、</a:t>
            </a:r>
            <a:r>
              <a:rPr kumimoji="1" lang="en-US" altLang="ja-JP" dirty="0" smtClean="0"/>
              <a:t>Weak-side</a:t>
            </a:r>
            <a:r>
              <a:rPr kumimoji="1" lang="ja-JP" altLang="en-US" dirty="0" smtClean="0"/>
              <a:t>をどちらの審判も掌握できなくなる。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21</a:t>
            </a:fld>
            <a:endParaRPr lang="en-US" dirty="0"/>
          </a:p>
        </p:txBody>
      </p:sp>
    </p:spTree>
    <p:extLst>
      <p:ext uri="{BB962C8B-B14F-4D97-AF65-F5344CB8AC3E}">
        <p14:creationId xmlns:p14="http://schemas.microsoft.com/office/powerpoint/2010/main" val="13765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a:t>
            </a:fld>
            <a:endParaRPr lang="en-US" dirty="0"/>
          </a:p>
        </p:txBody>
      </p:sp>
    </p:spTree>
    <p:extLst>
      <p:ext uri="{BB962C8B-B14F-4D97-AF65-F5344CB8AC3E}">
        <p14:creationId xmlns:p14="http://schemas.microsoft.com/office/powerpoint/2010/main" val="167167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が</a:t>
            </a:r>
            <a:r>
              <a:rPr kumimoji="1" lang="en-US" altLang="ja-JP" dirty="0" smtClean="0"/>
              <a:t>ball-side</a:t>
            </a:r>
            <a:r>
              <a:rPr kumimoji="1" lang="ja-JP" altLang="en-US" dirty="0" smtClean="0"/>
              <a:t>に配置した場合、</a:t>
            </a:r>
            <a:r>
              <a:rPr kumimoji="1" lang="en-US" altLang="ja-JP" dirty="0" smtClean="0"/>
              <a:t>T</a:t>
            </a:r>
            <a:r>
              <a:rPr kumimoji="1" lang="ja-JP" altLang="en-US" dirty="0" smtClean="0"/>
              <a:t>はペイントに注意を払いながらエリア３を視野に入れることのできる位置に移動し、</a:t>
            </a:r>
            <a:r>
              <a:rPr kumimoji="1" lang="en-US" altLang="ja-JP" dirty="0" smtClean="0"/>
              <a:t>Weak-side</a:t>
            </a:r>
            <a:r>
              <a:rPr kumimoji="1" lang="ja-JP" altLang="en-US" dirty="0" smtClean="0"/>
              <a:t>の状況を感じておくことも必要になる。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22</a:t>
            </a:fld>
            <a:endParaRPr lang="en-US" dirty="0"/>
          </a:p>
        </p:txBody>
      </p:sp>
    </p:spTree>
    <p:extLst>
      <p:ext uri="{BB962C8B-B14F-4D97-AF65-F5344CB8AC3E}">
        <p14:creationId xmlns:p14="http://schemas.microsoft.com/office/powerpoint/2010/main" val="1808483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このようなケースでは</a:t>
            </a:r>
            <a:r>
              <a:rPr kumimoji="1" lang="en-US" altLang="ja-JP" dirty="0" smtClean="0"/>
              <a:t>L</a:t>
            </a:r>
            <a:r>
              <a:rPr kumimoji="1" lang="ja-JP" altLang="en-US" dirty="0" smtClean="0"/>
              <a:t>からは正確な判断ができずらくなる。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23</a:t>
            </a:fld>
            <a:endParaRPr lang="en-US" dirty="0"/>
          </a:p>
        </p:txBody>
      </p:sp>
    </p:spTree>
    <p:extLst>
      <p:ext uri="{BB962C8B-B14F-4D97-AF65-F5344CB8AC3E}">
        <p14:creationId xmlns:p14="http://schemas.microsoft.com/office/powerpoint/2010/main" val="709177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ペイント内で取り上げなくてはならない現象があった場合コールする必要がある。そのために、原則として、エリア３のプレイだけを見に行くような大きな動きはしない。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24</a:t>
            </a:fld>
            <a:endParaRPr lang="en-US" dirty="0"/>
          </a:p>
        </p:txBody>
      </p:sp>
    </p:spTree>
    <p:extLst>
      <p:ext uri="{BB962C8B-B14F-4D97-AF65-F5344CB8AC3E}">
        <p14:creationId xmlns:p14="http://schemas.microsoft.com/office/powerpoint/2010/main" val="1532929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このようなケースでは</a:t>
            </a:r>
            <a:r>
              <a:rPr kumimoji="1" lang="en-US" altLang="ja-JP" dirty="0" smtClean="0"/>
              <a:t>L</a:t>
            </a:r>
            <a:r>
              <a:rPr kumimoji="1" lang="ja-JP" altLang="en-US" dirty="0" smtClean="0"/>
              <a:t>からは正確な判断ができずらくなる。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リードが移動してきてもブラインドとなる場合が多い。</a:t>
            </a:r>
          </a:p>
          <a:p>
            <a:endParaRPr kumimoji="1" lang="en-US" altLang="ja-JP" dirty="0" smtClean="0"/>
          </a:p>
          <a:p>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であることになる。このケースでは</a:t>
            </a:r>
            <a:r>
              <a:rPr kumimoji="1" lang="en-US" altLang="ja-JP" dirty="0" smtClean="0"/>
              <a:t>T</a:t>
            </a:r>
            <a:r>
              <a:rPr kumimoji="1" lang="ja-JP" altLang="en-US" dirty="0" smtClean="0"/>
              <a:t>の感性が重要になる。</a:t>
            </a:r>
            <a:endParaRPr kumimoji="1" lang="en-US" altLang="ja-JP" dirty="0" smtClean="0"/>
          </a:p>
          <a:p>
            <a:r>
              <a:rPr kumimoji="1" lang="ja-JP" altLang="en-US" dirty="0" smtClean="0"/>
              <a:t>判定の手順はマニュアル通り①</a:t>
            </a:r>
            <a:r>
              <a:rPr kumimoji="1" lang="en-US" altLang="ja-JP" dirty="0" smtClean="0"/>
              <a:t>L</a:t>
            </a:r>
            <a:r>
              <a:rPr kumimoji="1" lang="ja-JP" altLang="en-US" dirty="0" smtClean="0"/>
              <a:t>が時計を止める合図をする。②</a:t>
            </a:r>
            <a:r>
              <a:rPr kumimoji="1" lang="en-US" altLang="ja-JP" dirty="0" smtClean="0"/>
              <a:t>L</a:t>
            </a:r>
            <a:r>
              <a:rPr kumimoji="1" lang="ja-JP" altLang="en-US" dirty="0" smtClean="0"/>
              <a:t>から</a:t>
            </a:r>
            <a:r>
              <a:rPr kumimoji="1" lang="en-US" altLang="ja-JP" dirty="0" smtClean="0"/>
              <a:t>help</a:t>
            </a:r>
            <a:r>
              <a:rPr kumimoji="1" lang="ja-JP" altLang="en-US" dirty="0" smtClean="0"/>
              <a:t>を求められた場合、</a:t>
            </a:r>
            <a:r>
              <a:rPr kumimoji="1" lang="en-US" altLang="ja-JP" dirty="0" smtClean="0"/>
              <a:t>T</a:t>
            </a:r>
            <a:r>
              <a:rPr kumimoji="1" lang="ja-JP" altLang="en-US" dirty="0" smtClean="0"/>
              <a:t>が</a:t>
            </a:r>
            <a:r>
              <a:rPr kumimoji="1" lang="en-US" altLang="ja-JP" dirty="0" smtClean="0"/>
              <a:t>direction</a:t>
            </a:r>
            <a:r>
              <a:rPr kumimoji="1" lang="ja-JP" altLang="en-US" dirty="0" smtClean="0"/>
              <a:t>を示す。③</a:t>
            </a:r>
            <a:r>
              <a:rPr kumimoji="1" lang="en-US" altLang="ja-JP" dirty="0" smtClean="0"/>
              <a:t>L</a:t>
            </a:r>
            <a:r>
              <a:rPr kumimoji="1" lang="ja-JP" altLang="en-US" dirty="0" smtClean="0"/>
              <a:t>が</a:t>
            </a:r>
            <a:r>
              <a:rPr kumimoji="1" lang="en-US" altLang="ja-JP" dirty="0" smtClean="0"/>
              <a:t>direction</a:t>
            </a:r>
            <a:r>
              <a:rPr kumimoji="1" lang="ja-JP" altLang="en-US" dirty="0" smtClean="0"/>
              <a:t>を示す。</a:t>
            </a:r>
            <a:r>
              <a:rPr kumimoji="1" lang="en-US" altLang="ja-JP" dirty="0" smtClean="0"/>
              <a:t>2</a:t>
            </a:r>
            <a:r>
              <a:rPr kumimoji="1" lang="ja-JP" altLang="en-US" dirty="0" smtClean="0"/>
              <a:t>人は常にパートナーの位置を確認することが必要であり、</a:t>
            </a:r>
            <a:r>
              <a:rPr kumimoji="1" lang="en-US" altLang="ja-JP" dirty="0" smtClean="0"/>
              <a:t>pre-game-conference</a:t>
            </a:r>
            <a:r>
              <a:rPr kumimoji="1" lang="ja-JP" altLang="en-US" dirty="0" smtClean="0"/>
              <a:t>で打ち合わせをしておかなくてはならない。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25</a:t>
            </a:fld>
            <a:endParaRPr lang="en-US" dirty="0"/>
          </a:p>
        </p:txBody>
      </p:sp>
    </p:spTree>
    <p:extLst>
      <p:ext uri="{BB962C8B-B14F-4D97-AF65-F5344CB8AC3E}">
        <p14:creationId xmlns:p14="http://schemas.microsoft.com/office/powerpoint/2010/main" val="936473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a:t>
            </a:r>
            <a:r>
              <a:rPr kumimoji="1" lang="en-US" altLang="ja-JP" dirty="0" smtClean="0"/>
              <a:t>T</a:t>
            </a:r>
            <a:r>
              <a:rPr kumimoji="1" lang="ja-JP" altLang="en-US" dirty="0" smtClean="0"/>
              <a:t>の感性が重要になる。</a:t>
            </a:r>
            <a:endParaRPr kumimoji="1" lang="en-US" altLang="ja-JP"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26</a:t>
            </a:fld>
            <a:endParaRPr lang="en-US" dirty="0"/>
          </a:p>
        </p:txBody>
      </p:sp>
    </p:spTree>
    <p:extLst>
      <p:ext uri="{BB962C8B-B14F-4D97-AF65-F5344CB8AC3E}">
        <p14:creationId xmlns:p14="http://schemas.microsoft.com/office/powerpoint/2010/main" val="98751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この位置の</a:t>
            </a:r>
            <a:r>
              <a:rPr kumimoji="1" lang="en-US" altLang="ja-JP" dirty="0" smtClean="0"/>
              <a:t>L</a:t>
            </a:r>
            <a:r>
              <a:rPr kumimoji="1" lang="ja-JP" altLang="en-US" dirty="0" smtClean="0"/>
              <a:t>からは</a:t>
            </a:r>
            <a:r>
              <a:rPr kumimoji="1" lang="en-US" altLang="ja-JP" dirty="0" smtClean="0"/>
              <a:t>cross call</a:t>
            </a:r>
            <a:r>
              <a:rPr kumimoji="1" lang="ja-JP" altLang="en-US" dirty="0" smtClean="0"/>
              <a:t>となり</a:t>
            </a:r>
            <a:r>
              <a:rPr kumimoji="1" lang="en-US" altLang="ja-JP" dirty="0" smtClean="0"/>
              <a:t>blind call</a:t>
            </a:r>
            <a:r>
              <a:rPr kumimoji="1" lang="ja-JP" altLang="en-US" dirty="0" smtClean="0"/>
              <a:t>となり誤った判定に結び付きやすいため、トレイルはポジションをアジャストしてアングルを求めなくてはならない</a:t>
            </a:r>
            <a:endParaRPr kumimoji="1" lang="en-US" altLang="ja-JP" dirty="0" smtClean="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27</a:t>
            </a:fld>
            <a:endParaRPr lang="en-US" dirty="0"/>
          </a:p>
        </p:txBody>
      </p:sp>
    </p:spTree>
    <p:extLst>
      <p:ext uri="{BB962C8B-B14F-4D97-AF65-F5344CB8AC3E}">
        <p14:creationId xmlns:p14="http://schemas.microsoft.com/office/powerpoint/2010/main" val="999890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であることにあらゆる方法をもって、正しい判断から判定につなげる努力と工夫をすることが求められる。なる。</a:t>
            </a:r>
            <a:r>
              <a:rPr kumimoji="1" lang="en-US" altLang="ja-JP" dirty="0" smtClean="0"/>
              <a:t>T</a:t>
            </a:r>
            <a:r>
              <a:rPr kumimoji="1" lang="ja-JP" altLang="en-US" dirty="0" smtClean="0"/>
              <a:t>の感性が重要になる。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28</a:t>
            </a:fld>
            <a:endParaRPr lang="en-US" dirty="0"/>
          </a:p>
        </p:txBody>
      </p:sp>
    </p:spTree>
    <p:extLst>
      <p:ext uri="{BB962C8B-B14F-4D97-AF65-F5344CB8AC3E}">
        <p14:creationId xmlns:p14="http://schemas.microsoft.com/office/powerpoint/2010/main" val="1602680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このケースでは</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ja-JP" altLang="en-US" dirty="0" smtClean="0"/>
              <a:t>①</a:t>
            </a:r>
            <a:r>
              <a:rPr kumimoji="1" lang="en-US" altLang="ja-JP" dirty="0" smtClean="0"/>
              <a:t>turn over</a:t>
            </a:r>
            <a:r>
              <a:rPr kumimoji="1" lang="ja-JP" altLang="en-US" dirty="0" smtClean="0"/>
              <a:t>　②ペイント、特にリング付近の</a:t>
            </a:r>
            <a:r>
              <a:rPr kumimoji="1" lang="en-US" altLang="ja-JP" dirty="0" smtClean="0"/>
              <a:t>shot</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29</a:t>
            </a:fld>
            <a:endParaRPr lang="en-US" dirty="0"/>
          </a:p>
        </p:txBody>
      </p:sp>
    </p:spTree>
    <p:extLst>
      <p:ext uri="{BB962C8B-B14F-4D97-AF65-F5344CB8AC3E}">
        <p14:creationId xmlns:p14="http://schemas.microsoft.com/office/powerpoint/2010/main" val="206619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en-US" altLang="ja-JP" dirty="0" smtClean="0"/>
              <a:t>T</a:t>
            </a:r>
            <a:r>
              <a:rPr kumimoji="1" lang="ja-JP" altLang="en-US" dirty="0" smtClean="0"/>
              <a:t>は次のプレイに注意を払い、次に起こりうる</a:t>
            </a:r>
            <a:r>
              <a:rPr kumimoji="1" lang="en-US" altLang="ja-JP" dirty="0" smtClean="0"/>
              <a:t>(</a:t>
            </a:r>
            <a:r>
              <a:rPr kumimoji="1" lang="ja-JP" altLang="en-US" dirty="0" smtClean="0"/>
              <a:t>予測）プレイに対応できる位置取りをしておく。</a:t>
            </a:r>
            <a:endParaRPr kumimoji="1" lang="en-US" altLang="ja-JP" dirty="0" smtClean="0"/>
          </a:p>
          <a:p>
            <a:r>
              <a:rPr kumimoji="1" lang="ja-JP" altLang="en-US" dirty="0" smtClean="0"/>
              <a:t>そのうえで、実際に起きたプレイを判断できる位置に移動する。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30</a:t>
            </a:fld>
            <a:endParaRPr lang="en-US" dirty="0"/>
          </a:p>
        </p:txBody>
      </p:sp>
    </p:spTree>
    <p:extLst>
      <p:ext uri="{BB962C8B-B14F-4D97-AF65-F5344CB8AC3E}">
        <p14:creationId xmlns:p14="http://schemas.microsoft.com/office/powerpoint/2010/main" val="1064619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en-US" altLang="ja-JP" dirty="0" smtClean="0"/>
              <a:t>T</a:t>
            </a:r>
            <a:r>
              <a:rPr kumimoji="1" lang="ja-JP" altLang="en-US" dirty="0" smtClean="0"/>
              <a:t>は次のプレイに注意を払い、次に起こりうる</a:t>
            </a:r>
            <a:r>
              <a:rPr kumimoji="1" lang="en-US" altLang="ja-JP" dirty="0" smtClean="0"/>
              <a:t>(</a:t>
            </a:r>
            <a:r>
              <a:rPr kumimoji="1" lang="ja-JP" altLang="en-US" dirty="0" smtClean="0"/>
              <a:t>予測）プレイに対応できる位置取りをしておく。</a:t>
            </a:r>
            <a:endParaRPr kumimoji="1" lang="en-US" altLang="ja-JP" dirty="0" smtClean="0"/>
          </a:p>
          <a:p>
            <a:r>
              <a:rPr kumimoji="1" lang="ja-JP" altLang="en-US" dirty="0" smtClean="0"/>
              <a:t>そのうえで、実際に起きたプレイを判断できる位置に移動する。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31</a:t>
            </a:fld>
            <a:endParaRPr lang="en-US" dirty="0"/>
          </a:p>
        </p:txBody>
      </p:sp>
    </p:spTree>
    <p:extLst>
      <p:ext uri="{BB962C8B-B14F-4D97-AF65-F5344CB8AC3E}">
        <p14:creationId xmlns:p14="http://schemas.microsoft.com/office/powerpoint/2010/main" val="185300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solidFill>
                  <a:srgbClr val="FF0000"/>
                </a:solidFill>
              </a:rPr>
              <a:t>(Cut, </a:t>
            </a:r>
            <a:r>
              <a:rPr kumimoji="1" lang="en-US" altLang="ja-JP" dirty="0" err="1" smtClean="0">
                <a:solidFill>
                  <a:srgbClr val="FF0000"/>
                </a:solidFill>
              </a:rPr>
              <a:t>Adj</a:t>
            </a:r>
            <a:r>
              <a:rPr kumimoji="1" lang="en-US" altLang="ja-JP" dirty="0" smtClean="0">
                <a:solidFill>
                  <a:srgbClr val="FF0000"/>
                </a:solidFill>
              </a:rPr>
              <a:t>) </a:t>
            </a:r>
            <a:r>
              <a:rPr kumimoji="1" lang="ja-JP" altLang="en-US" dirty="0" smtClean="0">
                <a:solidFill>
                  <a:srgbClr val="FF0000"/>
                </a:solidFill>
              </a:rPr>
              <a:t>マニュアルの</a:t>
            </a:r>
            <a:r>
              <a:rPr kumimoji="1" lang="en-US" altLang="ja-JP" dirty="0" smtClean="0">
                <a:solidFill>
                  <a:srgbClr val="FF0000"/>
                </a:solidFill>
              </a:rPr>
              <a:t>4</a:t>
            </a:r>
            <a:r>
              <a:rPr kumimoji="1" lang="ja-JP" altLang="en-US" dirty="0" smtClean="0">
                <a:solidFill>
                  <a:srgbClr val="FF0000"/>
                </a:solidFill>
              </a:rPr>
              <a:t>原則については、従来からの変更はなく、正しい判定を続けていくうえでベースとなる考え方である。動かなくても良い、もしくは動いてはいけないというニュアンスの言葉が、聞こえてくるが、それは誤り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しかしながら、これまで</a:t>
            </a:r>
            <a:r>
              <a:rPr lang="en-US" altLang="ja-JP" sz="1200" dirty="0" smtClean="0">
                <a:solidFill>
                  <a:srgbClr val="FF0000"/>
                </a:solidFill>
                <a:effectLst>
                  <a:outerShdw blurRad="38100" dist="38100" dir="2700000" algn="tl">
                    <a:srgbClr val="000000">
                      <a:alpha val="43137"/>
                    </a:srgbClr>
                  </a:outerShdw>
                </a:effectLst>
                <a:latin typeface="+mn-ea"/>
              </a:rPr>
              <a:t>Always moving</a:t>
            </a:r>
            <a:r>
              <a:rPr lang="ja-JP" altLang="en-US" sz="1200" dirty="0" smtClean="0">
                <a:solidFill>
                  <a:srgbClr val="FF0000"/>
                </a:solidFill>
                <a:effectLst>
                  <a:outerShdw blurRad="38100" dist="38100" dir="2700000" algn="tl">
                    <a:srgbClr val="000000">
                      <a:alpha val="43137"/>
                    </a:srgbClr>
                  </a:outerShdw>
                </a:effectLst>
                <a:latin typeface="+mn-ea"/>
              </a:rPr>
              <a:t>と</a:t>
            </a:r>
            <a:r>
              <a:rPr lang="en-US" altLang="ja-JP" sz="1200" dirty="0" smtClean="0">
                <a:solidFill>
                  <a:srgbClr val="FF0000"/>
                </a:solidFill>
                <a:effectLst>
                  <a:outerShdw blurRad="38100" dist="38100" dir="2700000" algn="tl">
                    <a:srgbClr val="000000">
                      <a:alpha val="43137"/>
                    </a:srgbClr>
                  </a:outerShdw>
                </a:effectLst>
                <a:latin typeface="+mn-ea"/>
              </a:rPr>
              <a:t>Space-watching</a:t>
            </a:r>
            <a:r>
              <a:rPr lang="ja-JP" altLang="en-US" sz="1200" dirty="0" smtClean="0">
                <a:solidFill>
                  <a:srgbClr val="FF0000"/>
                </a:solidFill>
                <a:effectLst>
                  <a:outerShdw blurRad="38100" dist="38100" dir="2700000" algn="tl">
                    <a:srgbClr val="000000">
                      <a:alpha val="43137"/>
                    </a:srgbClr>
                  </a:outerShdw>
                </a:effectLst>
                <a:latin typeface="+mn-ea"/>
              </a:rPr>
              <a:t>を重視した考え方をしてきたために、審判が目的なく動くことで、自らブラインドをつくってしまう傾向、もしくは動きながら判定をしてしまう傾向がみられたことも事実である。審判が見ていないプレイをなくすこと、自分の</a:t>
            </a:r>
            <a:r>
              <a:rPr lang="en-US" altLang="ja-JP" sz="1200" dirty="0" smtClean="0">
                <a:solidFill>
                  <a:srgbClr val="FF0000"/>
                </a:solidFill>
                <a:effectLst>
                  <a:outerShdw blurRad="38100" dist="38100" dir="2700000" algn="tl">
                    <a:srgbClr val="000000">
                      <a:alpha val="43137"/>
                    </a:srgbClr>
                  </a:outerShdw>
                </a:effectLst>
                <a:latin typeface="+mn-ea"/>
              </a:rPr>
              <a:t>primary</a:t>
            </a:r>
            <a:r>
              <a:rPr lang="ja-JP" altLang="en-US" sz="1200" dirty="0" smtClean="0">
                <a:solidFill>
                  <a:srgbClr val="FF0000"/>
                </a:solidFill>
                <a:effectLst>
                  <a:outerShdw blurRad="38100" dist="38100" dir="2700000" algn="tl">
                    <a:srgbClr val="000000">
                      <a:alpha val="43137"/>
                    </a:srgbClr>
                  </a:outerShdw>
                </a:effectLst>
                <a:latin typeface="+mn-ea"/>
              </a:rPr>
              <a:t>を確実に判断することの必要性を再認識することをしていきたい。</a:t>
            </a:r>
            <a:endParaRPr kumimoji="1" lang="en-US" altLang="ja-JP" sz="1200" kern="1200" cap="small" dirty="0" smtClean="0">
              <a:solidFill>
                <a:srgbClr val="FF0000"/>
              </a:solidFill>
              <a:effectLst>
                <a:outerShdw blurRad="38100" dist="38100" dir="2700000" algn="tl">
                  <a:srgbClr val="000000">
                    <a:alpha val="43137"/>
                  </a:srgbClr>
                </a:outerShdw>
              </a:effectLst>
              <a:latin typeface="+mn-ea"/>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a:t>
            </a:fld>
            <a:endParaRPr lang="en-US" dirty="0"/>
          </a:p>
        </p:txBody>
      </p:sp>
    </p:spTree>
    <p:extLst>
      <p:ext uri="{BB962C8B-B14F-4D97-AF65-F5344CB8AC3E}">
        <p14:creationId xmlns:p14="http://schemas.microsoft.com/office/powerpoint/2010/main" val="405111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32</a:t>
            </a:fld>
            <a:endParaRPr lang="en-US" dirty="0"/>
          </a:p>
        </p:txBody>
      </p:sp>
    </p:spTree>
    <p:extLst>
      <p:ext uri="{BB962C8B-B14F-4D97-AF65-F5344CB8AC3E}">
        <p14:creationId xmlns:p14="http://schemas.microsoft.com/office/powerpoint/2010/main" val="1351034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33</a:t>
            </a:fld>
            <a:endParaRPr lang="en-US" dirty="0"/>
          </a:p>
        </p:txBody>
      </p:sp>
    </p:spTree>
    <p:extLst>
      <p:ext uri="{BB962C8B-B14F-4D97-AF65-F5344CB8AC3E}">
        <p14:creationId xmlns:p14="http://schemas.microsoft.com/office/powerpoint/2010/main" val="1521370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34</a:t>
            </a:fld>
            <a:endParaRPr kumimoji="1" lang="ja-JP" altLang="en-US"/>
          </a:p>
        </p:txBody>
      </p:sp>
    </p:spTree>
    <p:extLst>
      <p:ext uri="{BB962C8B-B14F-4D97-AF65-F5344CB8AC3E}">
        <p14:creationId xmlns:p14="http://schemas.microsoft.com/office/powerpoint/2010/main" val="209567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の配置です。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35</a:t>
            </a:fld>
            <a:endParaRPr lang="en-US" dirty="0"/>
          </a:p>
        </p:txBody>
      </p:sp>
    </p:spTree>
    <p:extLst>
      <p:ext uri="{BB962C8B-B14F-4D97-AF65-F5344CB8AC3E}">
        <p14:creationId xmlns:p14="http://schemas.microsoft.com/office/powerpoint/2010/main" val="556648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では、ターン・オーバーの際、バックコートに</a:t>
            </a:r>
            <a:r>
              <a:rPr kumimoji="1" lang="en-US" altLang="ja-JP" dirty="0" smtClean="0"/>
              <a:t>T</a:t>
            </a:r>
            <a:r>
              <a:rPr kumimoji="1" lang="ja-JP" altLang="en-US" dirty="0" smtClean="0"/>
              <a:t>と</a:t>
            </a:r>
            <a:r>
              <a:rPr kumimoji="1" lang="en-US" altLang="ja-JP" dirty="0" smtClean="0"/>
              <a:t>C</a:t>
            </a:r>
            <a:r>
              <a:rPr kumimoji="1" lang="ja-JP" altLang="en-US" dirty="0" smtClean="0"/>
              <a:t>が配置されているため、ボールを二人で挟むことができる。</a:t>
            </a:r>
            <a:endParaRPr kumimoji="1" lang="en-US" altLang="ja-JP" dirty="0" smtClean="0"/>
          </a:p>
          <a:p>
            <a:r>
              <a:rPr kumimoji="1" lang="en-US" altLang="ja-JP" dirty="0" smtClean="0"/>
              <a:t>T</a:t>
            </a:r>
            <a:r>
              <a:rPr kumimoji="1" lang="ja-JP" altLang="en-US" dirty="0" smtClean="0"/>
              <a:t>は、審判を入れた</a:t>
            </a:r>
            <a:r>
              <a:rPr kumimoji="1" lang="en-US" altLang="ja-JP" dirty="0" smtClean="0"/>
              <a:t>12</a:t>
            </a:r>
            <a:r>
              <a:rPr kumimoji="1" lang="ja-JP" altLang="en-US" dirty="0" smtClean="0"/>
              <a:t>人の後方に位置しながらフロントコートに進む。</a:t>
            </a:r>
            <a:endParaRPr kumimoji="1" lang="en-US" altLang="ja-JP" dirty="0" smtClean="0"/>
          </a:p>
          <a:p>
            <a:r>
              <a:rPr kumimoji="1" lang="ja-JP" altLang="en-US" dirty="0" smtClean="0"/>
              <a:t>そのため</a:t>
            </a:r>
            <a:r>
              <a:rPr kumimoji="1" lang="en-US" altLang="ja-JP" dirty="0" smtClean="0"/>
              <a:t>L</a:t>
            </a:r>
            <a:r>
              <a:rPr kumimoji="1" lang="ja-JP" altLang="en-US" dirty="0" smtClean="0"/>
              <a:t>はいち早くエンドラインに進む（</a:t>
            </a:r>
            <a:r>
              <a:rPr kumimoji="1" lang="en-US" altLang="ja-JP" dirty="0" smtClean="0"/>
              <a:t>FIBA</a:t>
            </a:r>
            <a:r>
              <a:rPr kumimoji="1" lang="ja-JP" altLang="en-US" dirty="0" smtClean="0"/>
              <a:t>は</a:t>
            </a:r>
            <a:r>
              <a:rPr kumimoji="1" lang="en-US" altLang="ja-JP" dirty="0" smtClean="0"/>
              <a:t>4</a:t>
            </a:r>
            <a:r>
              <a:rPr kumimoji="1" lang="ja-JP" altLang="en-US" dirty="0" smtClean="0"/>
              <a:t>秒でと言っている）ことができる。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36</a:t>
            </a:fld>
            <a:endParaRPr lang="en-US" dirty="0"/>
          </a:p>
        </p:txBody>
      </p:sp>
    </p:spTree>
    <p:extLst>
      <p:ext uri="{BB962C8B-B14F-4D97-AF65-F5344CB8AC3E}">
        <p14:creationId xmlns:p14="http://schemas.microsoft.com/office/powerpoint/2010/main" val="45877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ball</a:t>
            </a:r>
            <a:r>
              <a:rPr kumimoji="1" lang="ja-JP" altLang="en-US" dirty="0" smtClean="0"/>
              <a:t>が右展開（ドリブル</a:t>
            </a:r>
            <a:r>
              <a:rPr kumimoji="1" lang="en-US" altLang="ja-JP" dirty="0" smtClean="0"/>
              <a:t>or</a:t>
            </a:r>
            <a:r>
              <a:rPr kumimoji="1" lang="ja-JP" altLang="en-US" dirty="0" smtClean="0"/>
              <a:t>パス）になった場合でも</a:t>
            </a:r>
            <a:r>
              <a:rPr kumimoji="1" lang="en-US" altLang="ja-JP" dirty="0" smtClean="0"/>
              <a:t>C</a:t>
            </a:r>
            <a:r>
              <a:rPr kumimoji="1" lang="ja-JP" altLang="en-US" dirty="0" smtClean="0"/>
              <a:t>がいることで、</a:t>
            </a:r>
            <a:r>
              <a:rPr kumimoji="1" lang="en-US" altLang="ja-JP" dirty="0" smtClean="0"/>
              <a:t>T</a:t>
            </a:r>
            <a:r>
              <a:rPr kumimoji="1" lang="ja-JP" altLang="en-US" dirty="0" smtClean="0"/>
              <a:t>の移動距離は大きくなることはない。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37</a:t>
            </a:fld>
            <a:endParaRPr lang="en-US" dirty="0"/>
          </a:p>
        </p:txBody>
      </p:sp>
    </p:spTree>
    <p:extLst>
      <p:ext uri="{BB962C8B-B14F-4D97-AF65-F5344CB8AC3E}">
        <p14:creationId xmlns:p14="http://schemas.microsoft.com/office/powerpoint/2010/main" val="167379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の配置です。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38</a:t>
            </a:fld>
            <a:endParaRPr lang="en-US" dirty="0"/>
          </a:p>
        </p:txBody>
      </p:sp>
    </p:spTree>
    <p:extLst>
      <p:ext uri="{BB962C8B-B14F-4D97-AF65-F5344CB8AC3E}">
        <p14:creationId xmlns:p14="http://schemas.microsoft.com/office/powerpoint/2010/main" val="578729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では、</a:t>
            </a:r>
            <a:r>
              <a:rPr kumimoji="1" lang="en-US" altLang="ja-JP" dirty="0" smtClean="0"/>
              <a:t>ball</a:t>
            </a:r>
            <a:r>
              <a:rPr kumimoji="1" lang="ja-JP" altLang="en-US" dirty="0" smtClean="0"/>
              <a:t>の進行（パス・ドリブル）に対して、</a:t>
            </a:r>
            <a:r>
              <a:rPr kumimoji="1" lang="en-US" altLang="ja-JP" dirty="0" smtClean="0"/>
              <a:t>T</a:t>
            </a:r>
            <a:r>
              <a:rPr kumimoji="1" lang="ja-JP" altLang="en-US" dirty="0" smtClean="0"/>
              <a:t>は左側後方を追従する。</a:t>
            </a:r>
            <a:r>
              <a:rPr kumimoji="1" lang="en-US" altLang="ja-JP" dirty="0" smtClean="0"/>
              <a:t>ball</a:t>
            </a:r>
            <a:r>
              <a:rPr kumimoji="1" lang="ja-JP" altLang="en-US" dirty="0" smtClean="0"/>
              <a:t>がコートの左側で進行する場合、</a:t>
            </a:r>
            <a:r>
              <a:rPr kumimoji="1" lang="en-US" altLang="ja-JP" dirty="0" smtClean="0"/>
              <a:t>T</a:t>
            </a:r>
            <a:r>
              <a:rPr kumimoji="1" lang="ja-JP" altLang="en-US" dirty="0" smtClean="0"/>
              <a:t>は</a:t>
            </a:r>
            <a:r>
              <a:rPr kumimoji="1" lang="en-US" altLang="ja-JP" dirty="0" smtClean="0"/>
              <a:t>play</a:t>
            </a:r>
            <a:r>
              <a:rPr kumimoji="1" lang="ja-JP" altLang="en-US" dirty="0" smtClean="0"/>
              <a:t>との距離を保ち、前方への視野の確保をする。また、</a:t>
            </a:r>
            <a:r>
              <a:rPr kumimoji="1" lang="en-US" altLang="ja-JP" dirty="0" smtClean="0"/>
              <a:t>8sec(24sec</a:t>
            </a:r>
            <a:r>
              <a:rPr kumimoji="1" lang="ja-JP" altLang="en-US" dirty="0" smtClean="0"/>
              <a:t>表示）</a:t>
            </a:r>
            <a:r>
              <a:rPr kumimoji="1" lang="en-US" altLang="ja-JP" dirty="0" smtClean="0"/>
              <a:t>,game</a:t>
            </a:r>
            <a:r>
              <a:rPr kumimoji="1" lang="en-US" altLang="ja-JP" baseline="0" dirty="0" smtClean="0"/>
              <a:t> clock</a:t>
            </a:r>
            <a:r>
              <a:rPr kumimoji="1" lang="ja-JP" altLang="en-US" baseline="0" dirty="0" smtClean="0"/>
              <a:t>の確認にも責任を負わなくてはならない。</a:t>
            </a:r>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39</a:t>
            </a:fld>
            <a:endParaRPr lang="en-US" dirty="0"/>
          </a:p>
        </p:txBody>
      </p:sp>
    </p:spTree>
    <p:extLst>
      <p:ext uri="{BB962C8B-B14F-4D97-AF65-F5344CB8AC3E}">
        <p14:creationId xmlns:p14="http://schemas.microsoft.com/office/powerpoint/2010/main" val="1420943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では、</a:t>
            </a:r>
            <a:r>
              <a:rPr kumimoji="1" lang="en-US" altLang="ja-JP" dirty="0" smtClean="0"/>
              <a:t>ball</a:t>
            </a:r>
            <a:r>
              <a:rPr kumimoji="1" lang="ja-JP" altLang="en-US" dirty="0" smtClean="0"/>
              <a:t>が右側に展開（ドリブル・パス）された場合、</a:t>
            </a:r>
            <a:r>
              <a:rPr kumimoji="1" lang="en-US" altLang="ja-JP" dirty="0" smtClean="0"/>
              <a:t>3PO</a:t>
            </a:r>
            <a:r>
              <a:rPr kumimoji="1" lang="ja-JP" altLang="en-US" dirty="0" smtClean="0"/>
              <a:t>の</a:t>
            </a:r>
            <a:r>
              <a:rPr kumimoji="1" lang="en-US" altLang="ja-JP" dirty="0" smtClean="0"/>
              <a:t>C</a:t>
            </a:r>
            <a:r>
              <a:rPr kumimoji="1" lang="ja-JP" altLang="en-US" dirty="0" smtClean="0"/>
              <a:t>がいないため、</a:t>
            </a:r>
            <a:r>
              <a:rPr kumimoji="1" lang="en-US" altLang="ja-JP" dirty="0" smtClean="0"/>
              <a:t>play</a:t>
            </a:r>
            <a:r>
              <a:rPr kumimoji="1" lang="ja-JP" altLang="en-US" dirty="0" smtClean="0"/>
              <a:t>を正しく判断する審判がいないことになる。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40</a:t>
            </a:fld>
            <a:endParaRPr lang="en-US" dirty="0"/>
          </a:p>
        </p:txBody>
      </p:sp>
    </p:spTree>
    <p:extLst>
      <p:ext uri="{BB962C8B-B14F-4D97-AF65-F5344CB8AC3E}">
        <p14:creationId xmlns:p14="http://schemas.microsoft.com/office/powerpoint/2010/main" val="455627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Mid line</a:t>
            </a:r>
            <a:r>
              <a:rPr kumimoji="1" lang="ja-JP" altLang="en-US" dirty="0" smtClean="0"/>
              <a:t>をこえて</a:t>
            </a:r>
            <a:r>
              <a:rPr kumimoji="1" lang="en-US" altLang="ja-JP" dirty="0" smtClean="0"/>
              <a:t>ball</a:t>
            </a:r>
            <a:r>
              <a:rPr kumimoji="1" lang="ja-JP" altLang="en-US" dirty="0" smtClean="0"/>
              <a:t>付近に近づきすると、「次の</a:t>
            </a:r>
            <a:r>
              <a:rPr kumimoji="1" lang="en-US" altLang="ja-JP" dirty="0" smtClean="0"/>
              <a:t>play</a:t>
            </a:r>
            <a:r>
              <a:rPr kumimoji="1" lang="ja-JP" altLang="en-US" dirty="0" smtClean="0"/>
              <a:t>の展開」を予測することができない。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41</a:t>
            </a:fld>
            <a:endParaRPr lang="en-US" dirty="0"/>
          </a:p>
        </p:txBody>
      </p:sp>
    </p:spTree>
    <p:extLst>
      <p:ext uri="{BB962C8B-B14F-4D97-AF65-F5344CB8AC3E}">
        <p14:creationId xmlns:p14="http://schemas.microsoft.com/office/powerpoint/2010/main" val="150969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Primary</a:t>
            </a:r>
            <a:r>
              <a:rPr kumimoji="1" lang="ja-JP" altLang="en-US" dirty="0" smtClean="0"/>
              <a:t>とは、責任エリアとプレイのことである。まず</a:t>
            </a:r>
            <a:r>
              <a:rPr kumimoji="1" lang="en-US" altLang="ja-JP" dirty="0" smtClean="0"/>
              <a:t>primary coverage</a:t>
            </a:r>
            <a:r>
              <a:rPr kumimoji="1" lang="ja-JP" altLang="en-US" dirty="0" smtClean="0"/>
              <a:t>を確実に判断し、大きなミスをすることなく判定を続けることが大切である。</a:t>
            </a:r>
            <a:r>
              <a:rPr kumimoji="1" lang="en-US" altLang="ja-JP" dirty="0" smtClean="0"/>
              <a:t>2PO</a:t>
            </a:r>
            <a:r>
              <a:rPr kumimoji="1" lang="ja-JP" altLang="en-US" dirty="0" smtClean="0"/>
              <a:t>の場合、ペイントエリアについては</a:t>
            </a:r>
            <a:r>
              <a:rPr kumimoji="1" lang="en-US" altLang="ja-JP" dirty="0" smtClean="0"/>
              <a:t>dual coverage</a:t>
            </a:r>
            <a:r>
              <a:rPr kumimoji="1" lang="ja-JP" altLang="en-US" dirty="0" smtClean="0"/>
              <a:t>と考えてよい。審判は</a:t>
            </a:r>
            <a:r>
              <a:rPr kumimoji="1" lang="en-US" altLang="ja-JP" dirty="0" smtClean="0"/>
              <a:t>3PO</a:t>
            </a:r>
            <a:r>
              <a:rPr kumimoji="1" lang="ja-JP" altLang="en-US" dirty="0" smtClean="0"/>
              <a:t>と比べて確実に</a:t>
            </a:r>
            <a:r>
              <a:rPr kumimoji="1" lang="en-US" altLang="ja-JP" dirty="0" smtClean="0"/>
              <a:t>1</a:t>
            </a:r>
            <a:r>
              <a:rPr kumimoji="1" lang="ja-JP" altLang="en-US" dirty="0" smtClean="0"/>
              <a:t>人少ないわけであるから、</a:t>
            </a:r>
            <a:r>
              <a:rPr kumimoji="1" lang="en-US" altLang="ja-JP" dirty="0" smtClean="0"/>
              <a:t>T</a:t>
            </a:r>
            <a:r>
              <a:rPr kumimoji="1" lang="ja-JP" altLang="en-US" dirty="0" smtClean="0"/>
              <a:t>の</a:t>
            </a:r>
            <a:r>
              <a:rPr kumimoji="1" lang="en-US" altLang="ja-JP" dirty="0" smtClean="0"/>
              <a:t>primary coverage</a:t>
            </a:r>
            <a:r>
              <a:rPr kumimoji="1" lang="ja-JP" altLang="en-US" dirty="0" smtClean="0"/>
              <a:t>はおのずと広範囲にならざるを得ない。また、ペイントエリアの判定により積極性を持つことが必要になる（</a:t>
            </a:r>
            <a:r>
              <a:rPr kumimoji="1" lang="en-US" altLang="ja-JP" dirty="0" smtClean="0"/>
              <a:t>dual</a:t>
            </a:r>
            <a:r>
              <a:rPr kumimoji="1" lang="ja-JP" altLang="en-US" dirty="0" smtClean="0"/>
              <a:t> </a:t>
            </a:r>
            <a:r>
              <a:rPr kumimoji="1" lang="en-US" altLang="ja-JP" dirty="0" smtClean="0"/>
              <a:t>coverage</a:t>
            </a:r>
            <a:r>
              <a:rPr kumimoji="1" lang="ja-JP" altLang="en-US" dirty="0" smtClean="0"/>
              <a:t>）。</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a:t>
            </a:fld>
            <a:endParaRPr lang="en-US" dirty="0"/>
          </a:p>
        </p:txBody>
      </p:sp>
    </p:spTree>
    <p:extLst>
      <p:ext uri="{BB962C8B-B14F-4D97-AF65-F5344CB8AC3E}">
        <p14:creationId xmlns:p14="http://schemas.microsoft.com/office/powerpoint/2010/main" val="131091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on ball 1on1</a:t>
            </a:r>
            <a:r>
              <a:rPr kumimoji="1" lang="ja-JP" altLang="en-US" dirty="0" smtClean="0"/>
              <a:t>が見えるから安心という理由だけで考えていると、「次の</a:t>
            </a:r>
            <a:r>
              <a:rPr kumimoji="1" lang="en-US" altLang="ja-JP" dirty="0" smtClean="0"/>
              <a:t>play</a:t>
            </a:r>
            <a:r>
              <a:rPr kumimoji="1" lang="ja-JP" altLang="en-US" dirty="0" smtClean="0"/>
              <a:t>の展開」を予測することができない。</a:t>
            </a:r>
            <a:r>
              <a:rPr kumimoji="1" lang="en-US" altLang="ja-JP" dirty="0" smtClean="0"/>
              <a:t>Play</a:t>
            </a:r>
            <a:r>
              <a:rPr kumimoji="1" lang="ja-JP" altLang="en-US" dirty="0" smtClean="0"/>
              <a:t>に対して良いアングルを保つことが必要である。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42</a:t>
            </a:fld>
            <a:endParaRPr lang="en-US" dirty="0"/>
          </a:p>
        </p:txBody>
      </p:sp>
    </p:spTree>
    <p:extLst>
      <p:ext uri="{BB962C8B-B14F-4D97-AF65-F5344CB8AC3E}">
        <p14:creationId xmlns:p14="http://schemas.microsoft.com/office/powerpoint/2010/main" val="393978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このことは、プレッシャー</a:t>
            </a:r>
            <a:r>
              <a:rPr kumimoji="1" lang="en-US" altLang="ja-JP" dirty="0" err="1" smtClean="0"/>
              <a:t>def</a:t>
            </a:r>
            <a:r>
              <a:rPr kumimoji="1" lang="ja-JP" altLang="en-US" dirty="0" smtClean="0"/>
              <a:t>の状況でも同様である。左側後方を追従する意識をもつことが必要である。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43</a:t>
            </a:fld>
            <a:endParaRPr lang="en-US" dirty="0"/>
          </a:p>
        </p:txBody>
      </p:sp>
    </p:spTree>
    <p:extLst>
      <p:ext uri="{BB962C8B-B14F-4D97-AF65-F5344CB8AC3E}">
        <p14:creationId xmlns:p14="http://schemas.microsoft.com/office/powerpoint/2010/main" val="1005592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ball</a:t>
            </a:r>
            <a:r>
              <a:rPr kumimoji="1" lang="ja-JP" altLang="en-US" dirty="0" smtClean="0"/>
              <a:t>付近だけに集中すると、「次の</a:t>
            </a:r>
            <a:r>
              <a:rPr kumimoji="1" lang="en-US" altLang="ja-JP" dirty="0" smtClean="0"/>
              <a:t>play</a:t>
            </a:r>
            <a:r>
              <a:rPr kumimoji="1" lang="ja-JP" altLang="en-US" dirty="0" smtClean="0"/>
              <a:t>の展開」を予測することができない。この場合も、</a:t>
            </a:r>
            <a:r>
              <a:rPr kumimoji="1" lang="en-US" altLang="ja-JP" dirty="0" smtClean="0"/>
              <a:t>L</a:t>
            </a:r>
            <a:r>
              <a:rPr kumimoji="1" lang="ja-JP" altLang="en-US" dirty="0" smtClean="0"/>
              <a:t>がいないコートの左側の様子を確認しておくと良い。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44</a:t>
            </a:fld>
            <a:endParaRPr lang="en-US" dirty="0"/>
          </a:p>
        </p:txBody>
      </p:sp>
    </p:spTree>
    <p:extLst>
      <p:ext uri="{BB962C8B-B14F-4D97-AF65-F5344CB8AC3E}">
        <p14:creationId xmlns:p14="http://schemas.microsoft.com/office/powerpoint/2010/main" val="1850691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コートの右側に展開されたのち、</a:t>
            </a:r>
            <a:r>
              <a:rPr kumimoji="1" lang="en-US" altLang="ja-JP" dirty="0" smtClean="0"/>
              <a:t>L</a:t>
            </a:r>
            <a:r>
              <a:rPr kumimoji="1" lang="ja-JP" altLang="en-US" dirty="0" smtClean="0"/>
              <a:t>方向に</a:t>
            </a:r>
            <a:r>
              <a:rPr kumimoji="1" lang="en-US" altLang="ja-JP" dirty="0" smtClean="0"/>
              <a:t>ball</a:t>
            </a:r>
            <a:r>
              <a:rPr kumimoji="1" lang="ja-JP" altLang="en-US" dirty="0" smtClean="0"/>
              <a:t>が進んだ場合、</a:t>
            </a:r>
            <a:r>
              <a:rPr kumimoji="1" lang="en-US" altLang="ja-JP" dirty="0" smtClean="0"/>
              <a:t>ball</a:t>
            </a:r>
            <a:r>
              <a:rPr kumimoji="1" lang="ja-JP" altLang="en-US" dirty="0" smtClean="0"/>
              <a:t>とその周辺は</a:t>
            </a:r>
            <a:r>
              <a:rPr kumimoji="1" lang="en-US" altLang="ja-JP" dirty="0" smtClean="0"/>
              <a:t>L</a:t>
            </a:r>
            <a:r>
              <a:rPr kumimoji="1" lang="ja-JP" altLang="en-US" dirty="0" smtClean="0"/>
              <a:t>の</a:t>
            </a:r>
            <a:r>
              <a:rPr kumimoji="1" lang="en-US" altLang="ja-JP" dirty="0" smtClean="0"/>
              <a:t>primary</a:t>
            </a:r>
            <a:r>
              <a:rPr kumimoji="1" lang="ja-JP" altLang="en-US" dirty="0" smtClean="0"/>
              <a:t>になる。</a:t>
            </a:r>
            <a:r>
              <a:rPr kumimoji="1" lang="en-US" altLang="ja-JP" dirty="0" smtClean="0"/>
              <a:t>T</a:t>
            </a:r>
            <a:r>
              <a:rPr kumimoji="1" lang="ja-JP" altLang="en-US" dirty="0" smtClean="0"/>
              <a:t>は</a:t>
            </a:r>
            <a:r>
              <a:rPr kumimoji="1" lang="en-US" altLang="ja-JP" dirty="0" smtClean="0"/>
              <a:t>set up</a:t>
            </a:r>
            <a:r>
              <a:rPr kumimoji="1" lang="ja-JP" altLang="en-US" baseline="0" dirty="0" smtClean="0"/>
              <a:t> </a:t>
            </a:r>
            <a:r>
              <a:rPr kumimoji="1" lang="en-US" altLang="ja-JP" baseline="0" dirty="0" smtClean="0"/>
              <a:t>position</a:t>
            </a:r>
            <a:r>
              <a:rPr kumimoji="1" lang="ja-JP" altLang="en-US" baseline="0" dirty="0" smtClean="0"/>
              <a:t>に移動し、</a:t>
            </a:r>
            <a:r>
              <a:rPr kumimoji="1" lang="en-US" altLang="ja-JP" baseline="0" dirty="0" smtClean="0"/>
              <a:t>ball</a:t>
            </a:r>
            <a:r>
              <a:rPr kumimoji="1" lang="ja-JP" altLang="en-US" baseline="0" dirty="0" smtClean="0"/>
              <a:t>周辺以外（自分の</a:t>
            </a:r>
            <a:r>
              <a:rPr kumimoji="1" lang="en-US" altLang="ja-JP" baseline="0" dirty="0" smtClean="0"/>
              <a:t>primary</a:t>
            </a:r>
            <a:r>
              <a:rPr kumimoji="1" lang="ja-JP" altLang="en-US" baseline="0" dirty="0" smtClean="0"/>
              <a:t>）の掌握をする。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45</a:t>
            </a:fld>
            <a:endParaRPr lang="en-US" dirty="0"/>
          </a:p>
        </p:txBody>
      </p:sp>
    </p:spTree>
    <p:extLst>
      <p:ext uri="{BB962C8B-B14F-4D97-AF65-F5344CB8AC3E}">
        <p14:creationId xmlns:p14="http://schemas.microsoft.com/office/powerpoint/2010/main" val="1620925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err="1" smtClean="0"/>
              <a:t>balll</a:t>
            </a:r>
            <a:r>
              <a:rPr kumimoji="1" lang="ja-JP" altLang="en-US" dirty="0" smtClean="0"/>
              <a:t>がエリア</a:t>
            </a:r>
            <a:r>
              <a:rPr kumimoji="1" lang="en-US" altLang="ja-JP" dirty="0" smtClean="0"/>
              <a:t>2</a:t>
            </a:r>
            <a:r>
              <a:rPr kumimoji="1" lang="ja-JP" altLang="en-US" dirty="0" smtClean="0"/>
              <a:t>に落ち着いた場合、</a:t>
            </a:r>
            <a:r>
              <a:rPr kumimoji="1" lang="en-US" altLang="ja-JP" dirty="0" smtClean="0"/>
              <a:t>on ball 1on1</a:t>
            </a:r>
            <a:r>
              <a:rPr kumimoji="1" lang="ja-JP" altLang="en-US" dirty="0" smtClean="0"/>
              <a:t>を判断するとともに、その周辺を視野に入れ、次の展開を予測する。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46</a:t>
            </a:fld>
            <a:endParaRPr lang="en-US" dirty="0"/>
          </a:p>
        </p:txBody>
      </p:sp>
    </p:spTree>
    <p:extLst>
      <p:ext uri="{BB962C8B-B14F-4D97-AF65-F5344CB8AC3E}">
        <p14:creationId xmlns:p14="http://schemas.microsoft.com/office/powerpoint/2010/main" val="513360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がエリア２からエリア３に展開した場合、</a:t>
            </a:r>
            <a:r>
              <a:rPr kumimoji="1" lang="en-US" altLang="ja-JP" dirty="0" smtClean="0"/>
              <a:t>ball</a:t>
            </a:r>
            <a:r>
              <a:rPr kumimoji="1" lang="ja-JP" altLang="en-US" dirty="0" smtClean="0"/>
              <a:t>とその周辺を確認できる位置に移動する。この際も、自分の左側の</a:t>
            </a:r>
            <a:r>
              <a:rPr kumimoji="1" lang="en-US" altLang="ja-JP" dirty="0" smtClean="0"/>
              <a:t>play</a:t>
            </a:r>
            <a:r>
              <a:rPr kumimoji="1" lang="ja-JP" altLang="en-US" dirty="0" smtClean="0"/>
              <a:t>を承知しておくことで、次の展開を想像できる。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47</a:t>
            </a:fld>
            <a:endParaRPr lang="en-US" dirty="0"/>
          </a:p>
        </p:txBody>
      </p:sp>
    </p:spTree>
    <p:extLst>
      <p:ext uri="{BB962C8B-B14F-4D97-AF65-F5344CB8AC3E}">
        <p14:creationId xmlns:p14="http://schemas.microsoft.com/office/powerpoint/2010/main" val="823773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a:t>
            </a:r>
            <a:r>
              <a:rPr kumimoji="1" lang="en-US" altLang="ja-JP" dirty="0" smtClean="0"/>
              <a:t>3</a:t>
            </a:r>
            <a:r>
              <a:rPr kumimoji="1" lang="ja-JP" altLang="en-US" dirty="0" smtClean="0"/>
              <a:t>番</a:t>
            </a:r>
            <a:r>
              <a:rPr kumimoji="1" lang="en-US" altLang="ja-JP" dirty="0" smtClean="0"/>
              <a:t>player</a:t>
            </a:r>
            <a:r>
              <a:rPr kumimoji="1" lang="ja-JP" altLang="en-US" dirty="0" smtClean="0"/>
              <a:t>にわたった場合、</a:t>
            </a:r>
            <a:r>
              <a:rPr kumimoji="1" lang="en-US" altLang="ja-JP" dirty="0" smtClean="0"/>
              <a:t>shot</a:t>
            </a:r>
            <a:r>
              <a:rPr kumimoji="1" lang="ja-JP" altLang="en-US" dirty="0" smtClean="0"/>
              <a:t>もしくはドライブに備える。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48</a:t>
            </a:fld>
            <a:endParaRPr lang="en-US" dirty="0"/>
          </a:p>
        </p:txBody>
      </p:sp>
    </p:spTree>
    <p:extLst>
      <p:ext uri="{BB962C8B-B14F-4D97-AF65-F5344CB8AC3E}">
        <p14:creationId xmlns:p14="http://schemas.microsoft.com/office/powerpoint/2010/main" val="345213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ドライブに対して、</a:t>
            </a:r>
            <a:r>
              <a:rPr kumimoji="1" lang="en-US" altLang="ja-JP" dirty="0" smtClean="0"/>
              <a:t>cross step</a:t>
            </a:r>
            <a:r>
              <a:rPr kumimoji="1" lang="ja-JP" altLang="en-US" dirty="0" smtClean="0"/>
              <a:t>などで対応し、トラベリングやファウルが起きた場合、必ず</a:t>
            </a:r>
            <a:r>
              <a:rPr kumimoji="1" lang="en-US" altLang="ja-JP" dirty="0" smtClean="0"/>
              <a:t>call</a:t>
            </a:r>
            <a:r>
              <a:rPr kumimoji="1" lang="ja-JP" altLang="en-US" dirty="0" smtClean="0"/>
              <a:t>しなければならない。</a:t>
            </a:r>
            <a:endParaRPr kumimoji="1" lang="en-US" altLang="ja-JP" dirty="0" smtClean="0"/>
          </a:p>
          <a:p>
            <a:r>
              <a:rPr kumimoji="1" lang="ja-JP" altLang="en-US" dirty="0" smtClean="0"/>
              <a:t>➡</a:t>
            </a:r>
            <a:r>
              <a:rPr kumimoji="1" lang="en-US" altLang="ja-JP" dirty="0" smtClean="0"/>
              <a:t>primary coverage  /  obvious play </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49</a:t>
            </a:fld>
            <a:endParaRPr lang="en-US" dirty="0"/>
          </a:p>
        </p:txBody>
      </p:sp>
    </p:spTree>
    <p:extLst>
      <p:ext uri="{BB962C8B-B14F-4D97-AF65-F5344CB8AC3E}">
        <p14:creationId xmlns:p14="http://schemas.microsoft.com/office/powerpoint/2010/main" val="714891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50</a:t>
            </a:fld>
            <a:endParaRPr lang="en-US" dirty="0"/>
          </a:p>
        </p:txBody>
      </p:sp>
    </p:spTree>
    <p:extLst>
      <p:ext uri="{BB962C8B-B14F-4D97-AF65-F5344CB8AC3E}">
        <p14:creationId xmlns:p14="http://schemas.microsoft.com/office/powerpoint/2010/main" val="2010896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51</a:t>
            </a:fld>
            <a:endParaRPr lang="en-US" dirty="0"/>
          </a:p>
        </p:txBody>
      </p:sp>
    </p:spTree>
    <p:extLst>
      <p:ext uri="{BB962C8B-B14F-4D97-AF65-F5344CB8AC3E}">
        <p14:creationId xmlns:p14="http://schemas.microsoft.com/office/powerpoint/2010/main" val="184035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7</a:t>
            </a:fld>
            <a:endParaRPr kumimoji="1" lang="ja-JP" altLang="en-US"/>
          </a:p>
        </p:txBody>
      </p:sp>
    </p:spTree>
    <p:extLst>
      <p:ext uri="{BB962C8B-B14F-4D97-AF65-F5344CB8AC3E}">
        <p14:creationId xmlns:p14="http://schemas.microsoft.com/office/powerpoint/2010/main" val="1074803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52</a:t>
            </a:fld>
            <a:endParaRPr lang="en-US" dirty="0"/>
          </a:p>
        </p:txBody>
      </p:sp>
    </p:spTree>
    <p:extLst>
      <p:ext uri="{BB962C8B-B14F-4D97-AF65-F5344CB8AC3E}">
        <p14:creationId xmlns:p14="http://schemas.microsoft.com/office/powerpoint/2010/main" val="1376656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53</a:t>
            </a:fld>
            <a:endParaRPr kumimoji="1" lang="ja-JP" altLang="en-US"/>
          </a:p>
        </p:txBody>
      </p:sp>
    </p:spTree>
    <p:extLst>
      <p:ext uri="{BB962C8B-B14F-4D97-AF65-F5344CB8AC3E}">
        <p14:creationId xmlns:p14="http://schemas.microsoft.com/office/powerpoint/2010/main" val="310073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a:t>
            </a:r>
            <a:r>
              <a:rPr kumimoji="1" lang="en-US" altLang="ja-JP" dirty="0" smtClean="0"/>
              <a:t>3</a:t>
            </a:r>
            <a:r>
              <a:rPr kumimoji="1" lang="ja-JP" altLang="en-US" dirty="0" smtClean="0"/>
              <a:t>つの用語を使いながら</a:t>
            </a:r>
            <a:r>
              <a:rPr kumimoji="1" lang="en-US" altLang="ja-JP" dirty="0" smtClean="0"/>
              <a:t>2PO</a:t>
            </a:r>
            <a:r>
              <a:rPr kumimoji="1" lang="ja-JP" altLang="en-US" dirty="0" smtClean="0"/>
              <a:t>の</a:t>
            </a:r>
            <a:r>
              <a:rPr kumimoji="1" lang="en-US" altLang="ja-JP" dirty="0" smtClean="0"/>
              <a:t>L</a:t>
            </a:r>
            <a:r>
              <a:rPr kumimoji="1" lang="ja-JP" altLang="en-US" dirty="0" smtClean="0"/>
              <a:t>を理解していくことが必要である。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54</a:t>
            </a:fld>
            <a:endParaRPr lang="en-US" dirty="0"/>
          </a:p>
        </p:txBody>
      </p:sp>
    </p:spTree>
    <p:extLst>
      <p:ext uri="{BB962C8B-B14F-4D97-AF65-F5344CB8AC3E}">
        <p14:creationId xmlns:p14="http://schemas.microsoft.com/office/powerpoint/2010/main" val="152264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がエリア２にある場合、</a:t>
            </a:r>
            <a:r>
              <a:rPr kumimoji="1" lang="en-US" altLang="ja-JP" dirty="0" smtClean="0"/>
              <a:t>L</a:t>
            </a:r>
            <a:r>
              <a:rPr kumimoji="1" lang="ja-JP" altLang="en-US" dirty="0" smtClean="0"/>
              <a:t>は</a:t>
            </a:r>
            <a:r>
              <a:rPr kumimoji="1" lang="en-US" altLang="ja-JP" dirty="0" smtClean="0"/>
              <a:t>close down</a:t>
            </a:r>
            <a:r>
              <a:rPr kumimoji="1" lang="ja-JP" altLang="en-US" dirty="0" smtClean="0"/>
              <a:t>をし、</a:t>
            </a:r>
            <a:r>
              <a:rPr kumimoji="1" lang="en-US" altLang="ja-JP" dirty="0" smtClean="0"/>
              <a:t>set up position/Rotation</a:t>
            </a:r>
            <a:r>
              <a:rPr kumimoji="1" lang="ja-JP" altLang="en-US" dirty="0" smtClean="0"/>
              <a:t>に移行する準備を行います。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55</a:t>
            </a:fld>
            <a:endParaRPr lang="en-US" dirty="0"/>
          </a:p>
        </p:txBody>
      </p:sp>
    </p:spTree>
    <p:extLst>
      <p:ext uri="{BB962C8B-B14F-4D97-AF65-F5344CB8AC3E}">
        <p14:creationId xmlns:p14="http://schemas.microsoft.com/office/powerpoint/2010/main" val="1109344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は</a:t>
            </a:r>
            <a:r>
              <a:rPr kumimoji="1" lang="ja-JP" altLang="en-US" baseline="0" dirty="0" smtClean="0"/>
              <a:t>決して立ち止まって眺めている状態を保つのではなく、</a:t>
            </a:r>
            <a:r>
              <a:rPr kumimoji="1" lang="ja-JP" altLang="en-US" dirty="0" smtClean="0"/>
              <a:t>状況に応じて</a:t>
            </a:r>
            <a:r>
              <a:rPr kumimoji="1" lang="en-US" altLang="ja-JP" dirty="0" smtClean="0"/>
              <a:t>set</a:t>
            </a:r>
            <a:r>
              <a:rPr kumimoji="1" lang="en-US" altLang="ja-JP" baseline="0" dirty="0" smtClean="0"/>
              <a:t> up position/close down/Rotation</a:t>
            </a:r>
            <a:r>
              <a:rPr kumimoji="1" lang="ja-JP" altLang="en-US" baseline="0" dirty="0" smtClean="0"/>
              <a:t>を使い分ける。</a:t>
            </a:r>
            <a:endParaRPr kumimoji="1" lang="en-US" altLang="ja-JP"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56</a:t>
            </a:fld>
            <a:endParaRPr lang="en-US" dirty="0"/>
          </a:p>
        </p:txBody>
      </p:sp>
    </p:spTree>
    <p:extLst>
      <p:ext uri="{BB962C8B-B14F-4D97-AF65-F5344CB8AC3E}">
        <p14:creationId xmlns:p14="http://schemas.microsoft.com/office/powerpoint/2010/main" val="1381484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バックボードの後ろにたたずむことは多くのプレイに対してブラインドをつくることになる。</a:t>
            </a:r>
            <a:r>
              <a:rPr kumimoji="1" lang="en-US" altLang="ja-JP" dirty="0" smtClean="0"/>
              <a:t>No working area</a:t>
            </a:r>
            <a:r>
              <a:rPr kumimoji="1" lang="ja-JP" altLang="en-US" dirty="0" smtClean="0"/>
              <a:t>と呼ぶ。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57</a:t>
            </a:fld>
            <a:endParaRPr lang="en-US" dirty="0"/>
          </a:p>
        </p:txBody>
      </p:sp>
    </p:spTree>
    <p:extLst>
      <p:ext uri="{BB962C8B-B14F-4D97-AF65-F5344CB8AC3E}">
        <p14:creationId xmlns:p14="http://schemas.microsoft.com/office/powerpoint/2010/main" val="359615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ペイントエリアは</a:t>
            </a:r>
            <a:r>
              <a:rPr kumimoji="1" lang="en-US" altLang="ja-JP" dirty="0" smtClean="0"/>
              <a:t>L</a:t>
            </a:r>
            <a:r>
              <a:rPr kumimoji="1" lang="ja-JP" altLang="en-US" dirty="0" smtClean="0"/>
              <a:t>の</a:t>
            </a:r>
            <a:r>
              <a:rPr kumimoji="1" lang="en-US" altLang="ja-JP" dirty="0" smtClean="0"/>
              <a:t>primary</a:t>
            </a:r>
            <a:r>
              <a:rPr kumimoji="1" lang="ja-JP" altLang="en-US" dirty="0" smtClean="0"/>
              <a:t>である。アングルを意識することで、「</a:t>
            </a:r>
            <a:r>
              <a:rPr kumimoji="1" lang="en-US" altLang="ja-JP" dirty="0" smtClean="0"/>
              <a:t>ball</a:t>
            </a:r>
            <a:r>
              <a:rPr kumimoji="1" lang="ja-JP" altLang="en-US" dirty="0" smtClean="0"/>
              <a:t>中心の見かた」を修正すること。また、</a:t>
            </a:r>
            <a:r>
              <a:rPr kumimoji="1" lang="en-US" altLang="ja-JP" dirty="0" smtClean="0"/>
              <a:t>play</a:t>
            </a:r>
            <a:r>
              <a:rPr kumimoji="1" lang="ja-JP" altLang="en-US" dirty="0" smtClean="0"/>
              <a:t>との距離を一定に保つことも重要である。極端にエンドライン後方に位置することは、的確な判断の妨げになる</a:t>
            </a:r>
            <a:r>
              <a:rPr kumimoji="1" lang="en-US" altLang="ja-JP" dirty="0" smtClean="0"/>
              <a:t>(</a:t>
            </a:r>
            <a:r>
              <a:rPr kumimoji="1" lang="ja-JP" altLang="en-US" dirty="0" smtClean="0"/>
              <a:t>エンドライン後方</a:t>
            </a:r>
            <a:r>
              <a:rPr kumimoji="1" lang="en-US" altLang="ja-JP" dirty="0" smtClean="0"/>
              <a:t>1.5m</a:t>
            </a:r>
            <a:r>
              <a:rPr kumimoji="1" lang="ja-JP" altLang="en-US" dirty="0" smtClean="0"/>
              <a:t>から</a:t>
            </a:r>
            <a:r>
              <a:rPr kumimoji="1" lang="en-US" altLang="ja-JP" dirty="0" smtClean="0"/>
              <a:t>2m</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の</a:t>
            </a:r>
            <a:r>
              <a:rPr kumimoji="1" lang="en-US" altLang="ja-JP" dirty="0" smtClean="0"/>
              <a:t>primary play</a:t>
            </a:r>
            <a:r>
              <a:rPr kumimoji="1" lang="ja-JP" altLang="en-US" dirty="0" smtClean="0"/>
              <a:t>に対して、</a:t>
            </a:r>
            <a:r>
              <a:rPr kumimoji="1" lang="en-US" altLang="ja-JP" dirty="0" smtClean="0"/>
              <a:t>ball play</a:t>
            </a:r>
            <a:r>
              <a:rPr kumimoji="1" lang="ja-JP" altLang="en-US" dirty="0" smtClean="0"/>
              <a:t>でも</a:t>
            </a:r>
            <a:r>
              <a:rPr kumimoji="1" lang="en-US" altLang="ja-JP" dirty="0" smtClean="0"/>
              <a:t>off</a:t>
            </a:r>
            <a:r>
              <a:rPr kumimoji="1" lang="en-US" altLang="ja-JP" baseline="0" dirty="0" smtClean="0"/>
              <a:t> the play</a:t>
            </a:r>
            <a:r>
              <a:rPr kumimoji="1" lang="ja-JP" altLang="en-US" baseline="0" dirty="0" smtClean="0"/>
              <a:t>でも、</a:t>
            </a:r>
            <a:r>
              <a:rPr kumimoji="1" lang="ja-JP" altLang="en-US" dirty="0" smtClean="0"/>
              <a:t>状況を判断できる良いアングルをとることが必要である。</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58</a:t>
            </a:fld>
            <a:endParaRPr lang="en-US" dirty="0"/>
          </a:p>
        </p:txBody>
      </p:sp>
    </p:spTree>
    <p:extLst>
      <p:ext uri="{BB962C8B-B14F-4D97-AF65-F5344CB8AC3E}">
        <p14:creationId xmlns:p14="http://schemas.microsoft.com/office/powerpoint/2010/main" val="765956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の</a:t>
            </a:r>
            <a:r>
              <a:rPr kumimoji="1" lang="en-US" altLang="ja-JP" dirty="0" smtClean="0"/>
              <a:t>primary play</a:t>
            </a:r>
            <a:r>
              <a:rPr kumimoji="1" lang="ja-JP" altLang="en-US" dirty="0" smtClean="0"/>
              <a:t>に対して、視野を狭めるアングルの取り方をすると、近づいてくるプレイが速く感じられることが多く、ヘルプディフェンスの確認やノーチャージ・セミサークルの確認ができにくくなる。また、リバウンドプレイも含めてブラインドをつくってしまうケースも起こる。</a:t>
            </a:r>
            <a:endParaRPr kumimoji="1" lang="en-US" altLang="ja-JP" dirty="0" smtClean="0"/>
          </a:p>
          <a:p>
            <a:r>
              <a:rPr kumimoji="1" lang="ja-JP" altLang="en-US" dirty="0" smtClean="0"/>
              <a:t>もちろん、</a:t>
            </a:r>
            <a:r>
              <a:rPr kumimoji="1" lang="en-US" altLang="ja-JP" dirty="0" smtClean="0"/>
              <a:t>jump shot</a:t>
            </a:r>
            <a:r>
              <a:rPr kumimoji="1" lang="ja-JP" altLang="en-US" dirty="0" smtClean="0"/>
              <a:t>のスペースを見極めることが必要なケースも起こりうる。審判にとって大切なことは、その</a:t>
            </a:r>
            <a:r>
              <a:rPr kumimoji="1" lang="en-US" altLang="ja-JP" dirty="0" smtClean="0"/>
              <a:t>play</a:t>
            </a:r>
            <a:r>
              <a:rPr kumimoji="1" lang="ja-JP" altLang="en-US" dirty="0" smtClean="0"/>
              <a:t>に応じた適切な位置を確保することである。アウトサイド・インを原則とする。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59</a:t>
            </a:fld>
            <a:endParaRPr lang="en-US" dirty="0"/>
          </a:p>
        </p:txBody>
      </p:sp>
    </p:spTree>
    <p:extLst>
      <p:ext uri="{BB962C8B-B14F-4D97-AF65-F5344CB8AC3E}">
        <p14:creationId xmlns:p14="http://schemas.microsoft.com/office/powerpoint/2010/main" val="1345577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ドライブに対して、リング方向に入り込む動きは視野を狭めてしまい、</a:t>
            </a:r>
            <a:r>
              <a:rPr kumimoji="1" lang="en-US" altLang="ja-JP" dirty="0" smtClean="0"/>
              <a:t>help</a:t>
            </a:r>
            <a:r>
              <a:rPr kumimoji="1" lang="en-US" altLang="ja-JP" baseline="0" dirty="0" smtClean="0"/>
              <a:t> defense</a:t>
            </a:r>
            <a:r>
              <a:rPr kumimoji="1" lang="ja-JP" altLang="en-US" baseline="0" dirty="0" smtClean="0"/>
              <a:t>などの“</a:t>
            </a:r>
            <a:r>
              <a:rPr kumimoji="1" lang="en-US" altLang="ja-JP" dirty="0" smtClean="0"/>
              <a:t>play</a:t>
            </a:r>
            <a:r>
              <a:rPr kumimoji="1" lang="ja-JP" altLang="en-US" dirty="0" smtClean="0"/>
              <a:t>”の状況判断ができなくなりやすい。</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60</a:t>
            </a:fld>
            <a:endParaRPr lang="en-US" dirty="0"/>
          </a:p>
        </p:txBody>
      </p:sp>
    </p:spTree>
    <p:extLst>
      <p:ext uri="{BB962C8B-B14F-4D97-AF65-F5344CB8AC3E}">
        <p14:creationId xmlns:p14="http://schemas.microsoft.com/office/powerpoint/2010/main" val="16578615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は常にペイントエリアの</a:t>
            </a:r>
            <a:r>
              <a:rPr kumimoji="1" lang="en-US" altLang="ja-JP" dirty="0" smtClean="0"/>
              <a:t>play</a:t>
            </a:r>
            <a:r>
              <a:rPr kumimoji="1" lang="ja-JP" altLang="en-US" dirty="0" smtClean="0"/>
              <a:t>に注意を払いながらも、自分の</a:t>
            </a:r>
            <a:r>
              <a:rPr kumimoji="1" lang="en-US" altLang="ja-JP" dirty="0" smtClean="0"/>
              <a:t>primary</a:t>
            </a:r>
            <a:r>
              <a:rPr kumimoji="1" lang="ja-JP" altLang="en-US" dirty="0" smtClean="0"/>
              <a:t>に入り込んでくる</a:t>
            </a:r>
            <a:r>
              <a:rPr kumimoji="1" lang="en-US" altLang="ja-JP" dirty="0" smtClean="0"/>
              <a:t>play</a:t>
            </a:r>
            <a:r>
              <a:rPr kumimoji="1" lang="ja-JP" altLang="en-US" dirty="0" smtClean="0"/>
              <a:t>に対して良いアングルをとることができるよう、</a:t>
            </a:r>
            <a:r>
              <a:rPr kumimoji="1" lang="en-US" altLang="ja-JP" dirty="0" smtClean="0"/>
              <a:t>set up position</a:t>
            </a:r>
            <a:r>
              <a:rPr kumimoji="1" lang="ja-JP" altLang="en-US" dirty="0" smtClean="0"/>
              <a:t>と</a:t>
            </a:r>
            <a:r>
              <a:rPr kumimoji="1" lang="en-US" altLang="ja-JP" dirty="0" smtClean="0"/>
              <a:t>close down</a:t>
            </a:r>
            <a:r>
              <a:rPr kumimoji="1" lang="ja-JP" altLang="en-US" dirty="0" smtClean="0"/>
              <a:t>をタイミング良く使い分け、視野を狭めることなく状況を判断し、正しい判定につなげる。</a:t>
            </a:r>
            <a:endParaRPr kumimoji="1" lang="en-US" altLang="ja-JP" dirty="0" smtClean="0"/>
          </a:p>
          <a:p>
            <a:endParaRPr kumimoji="1" lang="en-US" altLang="ja-JP" dirty="0" smtClean="0">
              <a:solidFill>
                <a:srgbClr val="FF0000"/>
              </a:solidFill>
            </a:endParaRPr>
          </a:p>
          <a:p>
            <a:r>
              <a:rPr kumimoji="1" lang="en-US" altLang="ja-JP" dirty="0" smtClean="0">
                <a:solidFill>
                  <a:srgbClr val="FF0000"/>
                </a:solidFill>
              </a:rPr>
              <a:t>※</a:t>
            </a:r>
            <a:r>
              <a:rPr kumimoji="1" lang="ja-JP" altLang="en-US" dirty="0" smtClean="0">
                <a:solidFill>
                  <a:srgbClr val="FF0000"/>
                </a:solidFill>
              </a:rPr>
              <a:t>動きながらの判定をしないことはすべてにおいて大切なことの</a:t>
            </a:r>
            <a:r>
              <a:rPr kumimoji="1" lang="en-US" altLang="ja-JP" dirty="0" smtClean="0">
                <a:solidFill>
                  <a:srgbClr val="FF0000"/>
                </a:solidFill>
              </a:rPr>
              <a:t>1</a:t>
            </a:r>
            <a:r>
              <a:rPr kumimoji="1" lang="ja-JP" altLang="en-US" dirty="0" smtClean="0">
                <a:solidFill>
                  <a:srgbClr val="FF0000"/>
                </a:solidFill>
              </a:rPr>
              <a:t>つである。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61</a:t>
            </a:fld>
            <a:endParaRPr lang="en-US" dirty="0"/>
          </a:p>
        </p:txBody>
      </p:sp>
    </p:spTree>
    <p:extLst>
      <p:ext uri="{BB962C8B-B14F-4D97-AF65-F5344CB8AC3E}">
        <p14:creationId xmlns:p14="http://schemas.microsoft.com/office/powerpoint/2010/main" val="113661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の場合、</a:t>
            </a:r>
            <a:r>
              <a:rPr kumimoji="1" lang="en-US" altLang="ja-JP" dirty="0" smtClean="0"/>
              <a:t>L</a:t>
            </a:r>
            <a:r>
              <a:rPr kumimoji="1" lang="ja-JP" altLang="en-US" dirty="0" smtClean="0"/>
              <a:t>と</a:t>
            </a:r>
            <a:r>
              <a:rPr kumimoji="1" lang="en-US" altLang="ja-JP" dirty="0" smtClean="0"/>
              <a:t>T</a:t>
            </a:r>
            <a:r>
              <a:rPr kumimoji="1" lang="ja-JP" altLang="en-US" dirty="0" smtClean="0"/>
              <a:t>が位置することで</a:t>
            </a:r>
            <a:r>
              <a:rPr kumimoji="1" lang="en-US" altLang="ja-JP" dirty="0" smtClean="0"/>
              <a:t>(strong-side</a:t>
            </a:r>
            <a:r>
              <a:rPr kumimoji="1" lang="ja-JP" altLang="en-US" dirty="0" smtClean="0"/>
              <a:t>）をカバーし</a:t>
            </a:r>
            <a:r>
              <a:rPr kumimoji="1" lang="en-US" altLang="ja-JP" dirty="0" smtClean="0"/>
              <a:t>ball-side</a:t>
            </a:r>
            <a:r>
              <a:rPr kumimoji="1" lang="ja-JP" altLang="en-US" dirty="0" smtClean="0"/>
              <a:t>をカバーし、</a:t>
            </a:r>
            <a:r>
              <a:rPr kumimoji="1" lang="en-US" altLang="ja-JP" dirty="0" smtClean="0"/>
              <a:t>Weak-side</a:t>
            </a:r>
            <a:r>
              <a:rPr kumimoji="1" lang="ja-JP" altLang="en-US" dirty="0" smtClean="0"/>
              <a:t>は</a:t>
            </a:r>
            <a:r>
              <a:rPr kumimoji="1" lang="en-US" altLang="ja-JP" dirty="0" smtClean="0"/>
              <a:t>C</a:t>
            </a:r>
            <a:r>
              <a:rPr kumimoji="1" lang="ja-JP" altLang="en-US" dirty="0" smtClean="0"/>
              <a:t>がカバーすることにより</a:t>
            </a:r>
            <a:r>
              <a:rPr kumimoji="1" lang="en-US" altLang="ja-JP" dirty="0" smtClean="0"/>
              <a:t>boxing-in</a:t>
            </a:r>
            <a:r>
              <a:rPr kumimoji="1" lang="ja-JP" altLang="en-US" dirty="0" smtClean="0"/>
              <a:t>を形成する。よって、</a:t>
            </a:r>
            <a:r>
              <a:rPr kumimoji="1" lang="en-US" altLang="ja-JP" dirty="0" smtClean="0"/>
              <a:t>3</a:t>
            </a:r>
            <a:r>
              <a:rPr kumimoji="1" lang="ja-JP" altLang="en-US" dirty="0" smtClean="0"/>
              <a:t>人の審判の</a:t>
            </a:r>
            <a:r>
              <a:rPr kumimoji="1" lang="en-US" altLang="ja-JP" dirty="0" smtClean="0"/>
              <a:t>primary-coverage</a:t>
            </a:r>
            <a:r>
              <a:rPr kumimoji="1" lang="ja-JP" altLang="en-US" dirty="0" smtClean="0"/>
              <a:t>の範囲は狭くなり、プレイに対応するそれぞれの動きは少なくなり、動きながらの判定につながることがなくなる。</a:t>
            </a:r>
          </a:p>
          <a:p>
            <a:endParaRPr kumimoji="1" lang="en-US" altLang="ja-JP" dirty="0" smtClean="0"/>
          </a:p>
          <a:p>
            <a:endParaRPr kumimoji="1" lang="en-US" altLang="ja-JP" dirty="0" smtClean="0"/>
          </a:p>
          <a:p>
            <a:r>
              <a:rPr kumimoji="1" lang="en-US" altLang="ja-JP" dirty="0" smtClean="0"/>
              <a:t>2PO</a:t>
            </a:r>
            <a:r>
              <a:rPr kumimoji="1" lang="ja-JP" altLang="en-US" dirty="0" smtClean="0"/>
              <a:t>では</a:t>
            </a:r>
            <a:r>
              <a:rPr kumimoji="1" lang="en-US" altLang="ja-JP" dirty="0" smtClean="0"/>
              <a:t>C</a:t>
            </a:r>
            <a:r>
              <a:rPr kumimoji="1" lang="ja-JP" altLang="en-US" dirty="0" smtClean="0"/>
              <a:t>がいないため、コート上を</a:t>
            </a:r>
            <a:r>
              <a:rPr kumimoji="1" lang="en-US" altLang="ja-JP" dirty="0" smtClean="0"/>
              <a:t>2</a:t>
            </a:r>
            <a:r>
              <a:rPr kumimoji="1" lang="ja-JP" altLang="en-US" dirty="0" smtClean="0"/>
              <a:t>人の審判で</a:t>
            </a:r>
            <a:r>
              <a:rPr kumimoji="1" lang="en-US" altLang="ja-JP" dirty="0" smtClean="0"/>
              <a:t>boxing-in</a:t>
            </a:r>
            <a:r>
              <a:rPr kumimoji="1" lang="ja-JP" altLang="en-US" dirty="0" smtClean="0"/>
              <a:t>する必要があります。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a:t>
            </a:fld>
            <a:endParaRPr lang="en-US" dirty="0"/>
          </a:p>
        </p:txBody>
      </p:sp>
    </p:spTree>
    <p:extLst>
      <p:ext uri="{BB962C8B-B14F-4D97-AF65-F5344CB8AC3E}">
        <p14:creationId xmlns:p14="http://schemas.microsoft.com/office/powerpoint/2010/main" val="154948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もちろん、必要に応じてその</a:t>
            </a:r>
            <a:r>
              <a:rPr kumimoji="1" lang="en-US" altLang="ja-JP" dirty="0" smtClean="0"/>
              <a:t>play</a:t>
            </a:r>
            <a:r>
              <a:rPr kumimoji="1" lang="ja-JP" altLang="en-US" dirty="0" smtClean="0"/>
              <a:t>を確認できる位置に適切に動くことは常に必要である。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62</a:t>
            </a:fld>
            <a:endParaRPr lang="en-US" dirty="0"/>
          </a:p>
        </p:txBody>
      </p:sp>
    </p:spTree>
    <p:extLst>
      <p:ext uri="{BB962C8B-B14F-4D97-AF65-F5344CB8AC3E}">
        <p14:creationId xmlns:p14="http://schemas.microsoft.com/office/powerpoint/2010/main" val="1578585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特別なケースとして、</a:t>
            </a:r>
            <a:r>
              <a:rPr kumimoji="1" lang="en-US" altLang="ja-JP" dirty="0" smtClean="0"/>
              <a:t>L</a:t>
            </a:r>
            <a:r>
              <a:rPr kumimoji="1" lang="ja-JP" altLang="en-US" dirty="0" smtClean="0"/>
              <a:t>側のサイドラインでトラップ</a:t>
            </a:r>
            <a:r>
              <a:rPr kumimoji="1" lang="en-US" altLang="ja-JP" dirty="0" err="1" smtClean="0"/>
              <a:t>def</a:t>
            </a:r>
            <a:r>
              <a:rPr kumimoji="1" lang="ja-JP" altLang="en-US" dirty="0" smtClean="0"/>
              <a:t>が行われたとき、以下の判断を同時にできる位置に移動する感性が必要になる。</a:t>
            </a:r>
            <a:endParaRPr kumimoji="1" lang="en-US" altLang="ja-JP" dirty="0" smtClean="0"/>
          </a:p>
          <a:p>
            <a:r>
              <a:rPr kumimoji="1" lang="ja-JP" altLang="en-US" dirty="0" smtClean="0"/>
              <a:t>①</a:t>
            </a:r>
            <a:r>
              <a:rPr kumimoji="1" lang="en-US" altLang="ja-JP" dirty="0" smtClean="0"/>
              <a:t>defense foul </a:t>
            </a:r>
            <a:r>
              <a:rPr kumimoji="1" lang="ja-JP" altLang="en-US" dirty="0" smtClean="0"/>
              <a:t>②</a:t>
            </a:r>
            <a:r>
              <a:rPr kumimoji="1" lang="en-US" altLang="ja-JP" dirty="0" smtClean="0"/>
              <a:t>offense</a:t>
            </a:r>
            <a:r>
              <a:rPr kumimoji="1" lang="ja-JP" altLang="en-US" baseline="0" dirty="0" smtClean="0"/>
              <a:t> </a:t>
            </a:r>
            <a:r>
              <a:rPr kumimoji="1" lang="en-US" altLang="ja-JP" dirty="0" smtClean="0"/>
              <a:t>foul </a:t>
            </a:r>
            <a:r>
              <a:rPr kumimoji="1" lang="ja-JP" altLang="en-US" dirty="0" smtClean="0"/>
              <a:t>③トラベリング ④アウトオブバウンズ ⑤</a:t>
            </a:r>
            <a:r>
              <a:rPr kumimoji="1" lang="en-US" altLang="ja-JP" dirty="0" smtClean="0"/>
              <a:t>5sec </a:t>
            </a:r>
            <a:r>
              <a:rPr kumimoji="1" lang="ja-JP" altLang="en-US" dirty="0" smtClean="0"/>
              <a:t>⑥</a:t>
            </a:r>
            <a:r>
              <a:rPr kumimoji="1" lang="en-US" altLang="ja-JP" dirty="0" smtClean="0"/>
              <a:t>held</a:t>
            </a:r>
            <a:r>
              <a:rPr kumimoji="1" lang="ja-JP" altLang="en-US" baseline="0" dirty="0" smtClean="0"/>
              <a:t> </a:t>
            </a:r>
            <a:r>
              <a:rPr kumimoji="1" lang="en-US" altLang="ja-JP" dirty="0" smtClean="0"/>
              <a:t>ball </a:t>
            </a:r>
            <a:r>
              <a:rPr kumimoji="1" lang="ja-JP" altLang="en-US" dirty="0" smtClean="0"/>
              <a:t>⑦</a:t>
            </a:r>
            <a:r>
              <a:rPr kumimoji="1" lang="en-US" altLang="ja-JP" dirty="0" smtClean="0"/>
              <a:t>turn</a:t>
            </a:r>
            <a:r>
              <a:rPr kumimoji="1" lang="en-US" altLang="ja-JP" baseline="0" dirty="0" smtClean="0"/>
              <a:t> over</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63</a:t>
            </a:fld>
            <a:endParaRPr lang="en-US" dirty="0"/>
          </a:p>
        </p:txBody>
      </p:sp>
    </p:spTree>
    <p:extLst>
      <p:ext uri="{BB962C8B-B14F-4D97-AF65-F5344CB8AC3E}">
        <p14:creationId xmlns:p14="http://schemas.microsoft.com/office/powerpoint/2010/main" val="918721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ja-JP" altLang="en-US" dirty="0" smtClean="0"/>
              <a:t>①</a:t>
            </a:r>
            <a:r>
              <a:rPr kumimoji="1" lang="en-US" altLang="ja-JP" dirty="0" smtClean="0"/>
              <a:t>turn over</a:t>
            </a:r>
            <a:r>
              <a:rPr kumimoji="1" lang="ja-JP" altLang="en-US" dirty="0" smtClean="0"/>
              <a:t>　②ペイント、特にリング付近の</a:t>
            </a:r>
            <a:r>
              <a:rPr kumimoji="1" lang="en-US" altLang="ja-JP" dirty="0" smtClean="0"/>
              <a:t>shot</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64</a:t>
            </a:fld>
            <a:endParaRPr lang="en-US" dirty="0"/>
          </a:p>
        </p:txBody>
      </p:sp>
    </p:spTree>
    <p:extLst>
      <p:ext uri="{BB962C8B-B14F-4D97-AF65-F5344CB8AC3E}">
        <p14:creationId xmlns:p14="http://schemas.microsoft.com/office/powerpoint/2010/main" val="2500487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offense</a:t>
            </a:r>
            <a:r>
              <a:rPr kumimoji="1" lang="ja-JP" altLang="en-US" dirty="0" smtClean="0"/>
              <a:t>が危機を回避した場合、</a:t>
            </a:r>
            <a:r>
              <a:rPr kumimoji="1" lang="en-US" altLang="ja-JP" dirty="0" smtClean="0"/>
              <a:t>set up position</a:t>
            </a:r>
            <a:r>
              <a:rPr kumimoji="1" lang="ja-JP" altLang="en-US" dirty="0" smtClean="0"/>
              <a:t>に戻り、ペイント内に気を配る。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65</a:t>
            </a:fld>
            <a:endParaRPr lang="en-US" dirty="0"/>
          </a:p>
        </p:txBody>
      </p:sp>
    </p:spTree>
    <p:extLst>
      <p:ext uri="{BB962C8B-B14F-4D97-AF65-F5344CB8AC3E}">
        <p14:creationId xmlns:p14="http://schemas.microsoft.com/office/powerpoint/2010/main" val="7280164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Weak-side</a:t>
            </a:r>
            <a:r>
              <a:rPr kumimoji="1" lang="ja-JP" altLang="en-US" dirty="0" smtClean="0"/>
              <a:t>は</a:t>
            </a:r>
            <a:r>
              <a:rPr kumimoji="1" lang="en-US" altLang="ja-JP" dirty="0" smtClean="0"/>
              <a:t>C</a:t>
            </a:r>
            <a:r>
              <a:rPr kumimoji="1" lang="ja-JP" altLang="en-US" dirty="0" smtClean="0"/>
              <a:t>の</a:t>
            </a:r>
            <a:r>
              <a:rPr kumimoji="1" lang="en-US" altLang="ja-JP" dirty="0" smtClean="0"/>
              <a:t>primary area</a:t>
            </a:r>
            <a:r>
              <a:rPr kumimoji="1" lang="ja-JP" altLang="en-US" dirty="0" smtClean="0"/>
              <a:t>ですが、</a:t>
            </a:r>
            <a:r>
              <a:rPr kumimoji="1" lang="en-US" altLang="ja-JP" dirty="0" smtClean="0"/>
              <a:t>2PO</a:t>
            </a:r>
            <a:r>
              <a:rPr kumimoji="1" lang="ja-JP" altLang="en-US" dirty="0" smtClean="0"/>
              <a:t>では</a:t>
            </a:r>
            <a:r>
              <a:rPr kumimoji="1" lang="en-US" altLang="ja-JP" dirty="0" smtClean="0"/>
              <a:t>L</a:t>
            </a:r>
            <a:r>
              <a:rPr kumimoji="1" lang="ja-JP" altLang="en-US" dirty="0" smtClean="0"/>
              <a:t>が</a:t>
            </a:r>
            <a:r>
              <a:rPr kumimoji="1" lang="en-US" altLang="ja-JP" dirty="0" smtClean="0"/>
              <a:t>ball-side</a:t>
            </a:r>
            <a:r>
              <a:rPr kumimoji="1" lang="ja-JP" altLang="en-US" dirty="0" smtClean="0"/>
              <a:t>に移動した場合、</a:t>
            </a:r>
            <a:r>
              <a:rPr kumimoji="1" lang="en-US" altLang="ja-JP" dirty="0" smtClean="0"/>
              <a:t>Weak-side</a:t>
            </a:r>
            <a:r>
              <a:rPr kumimoji="1" lang="ja-JP" altLang="en-US" dirty="0" smtClean="0"/>
              <a:t>をどちらの審判も掌握できなくなる。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66</a:t>
            </a:fld>
            <a:endParaRPr lang="en-US" dirty="0"/>
          </a:p>
        </p:txBody>
      </p:sp>
    </p:spTree>
    <p:extLst>
      <p:ext uri="{BB962C8B-B14F-4D97-AF65-F5344CB8AC3E}">
        <p14:creationId xmlns:p14="http://schemas.microsoft.com/office/powerpoint/2010/main" val="8073055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も、</a:t>
            </a:r>
            <a:r>
              <a:rPr kumimoji="1" lang="en-US" altLang="ja-JP" dirty="0" smtClean="0"/>
              <a:t>ball-side</a:t>
            </a:r>
            <a:r>
              <a:rPr kumimoji="1" lang="ja-JP" altLang="en-US" dirty="0" smtClean="0"/>
              <a:t>に移動しながらも、ペイント内に目を残し</a:t>
            </a:r>
            <a:r>
              <a:rPr kumimoji="1" lang="en-US" altLang="ja-JP" dirty="0" smtClean="0"/>
              <a:t>Weak-Side</a:t>
            </a:r>
            <a:r>
              <a:rPr kumimoji="1" lang="ja-JP" altLang="en-US" dirty="0" smtClean="0"/>
              <a:t>の状況も知っておくことが必要である。</a:t>
            </a:r>
          </a:p>
          <a:p>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67</a:t>
            </a:fld>
            <a:endParaRPr lang="en-US" dirty="0"/>
          </a:p>
        </p:txBody>
      </p:sp>
    </p:spTree>
    <p:extLst>
      <p:ext uri="{BB962C8B-B14F-4D97-AF65-F5344CB8AC3E}">
        <p14:creationId xmlns:p14="http://schemas.microsoft.com/office/powerpoint/2010/main" val="19368590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エリア３、４を視野に入れておくことで、いつでも</a:t>
            </a:r>
            <a:r>
              <a:rPr kumimoji="1" lang="en-US" altLang="ja-JP" dirty="0" smtClean="0"/>
              <a:t>boxing</a:t>
            </a:r>
            <a:r>
              <a:rPr kumimoji="1" lang="ja-JP" altLang="en-US" baseline="0" dirty="0" smtClean="0"/>
              <a:t> </a:t>
            </a:r>
            <a:r>
              <a:rPr kumimoji="1" lang="en-US" altLang="ja-JP" dirty="0" smtClean="0"/>
              <a:t>in</a:t>
            </a:r>
            <a:r>
              <a:rPr kumimoji="1" lang="ja-JP" altLang="en-US" dirty="0" smtClean="0"/>
              <a:t>の状態に戻ることができる。その際慌てずに、常にペイントエリアに注意を払いながら移動する。</a:t>
            </a:r>
            <a:endParaRPr kumimoji="1" lang="en-US" altLang="ja-JP" dirty="0" smtClean="0"/>
          </a:p>
          <a:p>
            <a:r>
              <a:rPr kumimoji="1" lang="en-US" altLang="ja-JP" dirty="0" smtClean="0"/>
              <a:t>3PO</a:t>
            </a:r>
            <a:r>
              <a:rPr kumimoji="1" lang="ja-JP" altLang="en-US" dirty="0" smtClean="0"/>
              <a:t>の</a:t>
            </a:r>
            <a:r>
              <a:rPr kumimoji="1" lang="en-US" altLang="ja-JP" dirty="0" smtClean="0"/>
              <a:t>L</a:t>
            </a:r>
            <a:r>
              <a:rPr kumimoji="1" lang="ja-JP" altLang="en-US" dirty="0" smtClean="0"/>
              <a:t>では走って移動することは避けるが、</a:t>
            </a:r>
            <a:r>
              <a:rPr kumimoji="1" lang="en-US" altLang="ja-JP" dirty="0" smtClean="0"/>
              <a:t>2PO</a:t>
            </a:r>
            <a:r>
              <a:rPr kumimoji="1" lang="ja-JP" altLang="en-US" dirty="0" smtClean="0"/>
              <a:t>の場合、必要に応じて走るケースもある。が、その場合でもペイントエリアに注意を払うことは同様である。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エリア３、４で確認すべき</a:t>
            </a:r>
            <a:r>
              <a:rPr kumimoji="1" lang="en-US" altLang="ja-JP" dirty="0" smtClean="0"/>
              <a:t>play</a:t>
            </a:r>
            <a:r>
              <a:rPr kumimoji="1" lang="ja-JP" altLang="en-US" dirty="0" smtClean="0"/>
              <a:t>が行われている場合には、ゴールの右側に行くことを避けなければならない。この場合、</a:t>
            </a:r>
            <a:r>
              <a:rPr kumimoji="1" lang="en-US" altLang="ja-JP" dirty="0" smtClean="0"/>
              <a:t>ball play</a:t>
            </a:r>
            <a:r>
              <a:rPr kumimoji="1" lang="ja-JP" altLang="en-US" dirty="0" smtClean="0"/>
              <a:t>は</a:t>
            </a:r>
            <a:r>
              <a:rPr kumimoji="1" lang="en-US" altLang="ja-JP" dirty="0" smtClean="0"/>
              <a:t>T</a:t>
            </a:r>
            <a:r>
              <a:rPr kumimoji="1" lang="ja-JP" altLang="en-US" dirty="0" smtClean="0"/>
              <a:t>が責任をもって判断する。プレ・ゲーム・カンファレンスで確認すべきケースの</a:t>
            </a:r>
            <a:r>
              <a:rPr kumimoji="1" lang="en-US" altLang="ja-JP" dirty="0" smtClean="0"/>
              <a:t>1</a:t>
            </a:r>
            <a:r>
              <a:rPr kumimoji="1" lang="ja-JP" altLang="en-US" dirty="0" smtClean="0"/>
              <a:t>つである。</a:t>
            </a:r>
            <a:endParaRPr kumimoji="1" lang="en-US" altLang="ja-JP" dirty="0" smtClean="0"/>
          </a:p>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68</a:t>
            </a:fld>
            <a:endParaRPr lang="en-US" dirty="0"/>
          </a:p>
        </p:txBody>
      </p:sp>
    </p:spTree>
    <p:extLst>
      <p:ext uri="{BB962C8B-B14F-4D97-AF65-F5344CB8AC3E}">
        <p14:creationId xmlns:p14="http://schemas.microsoft.com/office/powerpoint/2010/main" val="424702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Set up position</a:t>
            </a:r>
            <a:r>
              <a:rPr kumimoji="1" lang="ja-JP" altLang="en-US" dirty="0" smtClean="0"/>
              <a:t>から</a:t>
            </a:r>
            <a:r>
              <a:rPr kumimoji="1" lang="en-US" altLang="ja-JP" dirty="0" smtClean="0"/>
              <a:t>Rotation</a:t>
            </a:r>
            <a:r>
              <a:rPr kumimoji="1" lang="ja-JP" altLang="en-US" dirty="0" smtClean="0"/>
              <a:t>するのは距離が遠く、タイミングの悪い移動となったり、勢いよく走る必要が生じ、ブラインドコールや動きながらのコールとなってしまうことがある。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69</a:t>
            </a:fld>
            <a:endParaRPr lang="en-US" dirty="0"/>
          </a:p>
        </p:txBody>
      </p:sp>
    </p:spTree>
    <p:extLst>
      <p:ext uri="{BB962C8B-B14F-4D97-AF65-F5344CB8AC3E}">
        <p14:creationId xmlns:p14="http://schemas.microsoft.com/office/powerpoint/2010/main" val="665850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プレイの状況により、</a:t>
            </a:r>
            <a:r>
              <a:rPr kumimoji="1" lang="en-US" altLang="ja-JP" dirty="0" smtClean="0"/>
              <a:t>Close down</a:t>
            </a:r>
            <a:r>
              <a:rPr kumimoji="1" lang="ja-JP" altLang="en-US" dirty="0" smtClean="0"/>
              <a:t>をしてから</a:t>
            </a:r>
            <a:r>
              <a:rPr kumimoji="1" lang="en-US" altLang="ja-JP" dirty="0" smtClean="0"/>
              <a:t>Rotation</a:t>
            </a:r>
            <a:r>
              <a:rPr kumimoji="1" lang="ja-JP" altLang="en-US" dirty="0" smtClean="0"/>
              <a:t>に行くことで、移動距離は短くなり、余裕をもってペイントエリアに注意を払うことができる。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でも、</a:t>
            </a:r>
            <a:r>
              <a:rPr kumimoji="1" lang="en-US" altLang="ja-JP" dirty="0" smtClean="0"/>
              <a:t>Rotation</a:t>
            </a:r>
            <a:r>
              <a:rPr kumimoji="1" lang="ja-JP" altLang="en-US" dirty="0" smtClean="0"/>
              <a:t>をする準備として</a:t>
            </a:r>
            <a:r>
              <a:rPr kumimoji="1" lang="en-US" altLang="ja-JP" dirty="0" smtClean="0"/>
              <a:t>Close down</a:t>
            </a:r>
            <a:r>
              <a:rPr kumimoji="1" lang="ja-JP" altLang="en-US" dirty="0" smtClean="0"/>
              <a:t>しておくことが必要になる。特に</a:t>
            </a:r>
            <a:r>
              <a:rPr kumimoji="1" lang="en-US" altLang="ja-JP" dirty="0" smtClean="0"/>
              <a:t>3PO</a:t>
            </a:r>
            <a:r>
              <a:rPr kumimoji="1" lang="ja-JP" altLang="en-US" dirty="0" smtClean="0"/>
              <a:t>ではペイントエリアに注意を払いながら移動は走らずに歩く習慣をつけることが大切。そのためには、</a:t>
            </a:r>
            <a:r>
              <a:rPr kumimoji="1" lang="en-US" altLang="ja-JP" dirty="0" smtClean="0"/>
              <a:t>primary</a:t>
            </a:r>
            <a:r>
              <a:rPr kumimoji="1" lang="ja-JP" altLang="en-US" dirty="0" smtClean="0"/>
              <a:t>と</a:t>
            </a:r>
            <a:r>
              <a:rPr kumimoji="1" lang="en-US" altLang="ja-JP" dirty="0" smtClean="0"/>
              <a:t>play</a:t>
            </a:r>
            <a:r>
              <a:rPr kumimoji="1" lang="ja-JP" altLang="en-US" dirty="0" smtClean="0"/>
              <a:t>の予測を身に着けることが必須となり、多くの経験を積む努力をしなければならない。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70</a:t>
            </a:fld>
            <a:endParaRPr lang="en-US" dirty="0"/>
          </a:p>
        </p:txBody>
      </p:sp>
    </p:spTree>
    <p:extLst>
      <p:ext uri="{BB962C8B-B14F-4D97-AF65-F5344CB8AC3E}">
        <p14:creationId xmlns:p14="http://schemas.microsoft.com/office/powerpoint/2010/main" val="337677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の場合、ウイークサイドに</a:t>
            </a:r>
            <a:r>
              <a:rPr kumimoji="1" lang="en-US" altLang="ja-JP" dirty="0" smtClean="0"/>
              <a:t>C</a:t>
            </a:r>
            <a:r>
              <a:rPr kumimoji="1" lang="ja-JP" altLang="en-US" dirty="0" smtClean="0"/>
              <a:t>がいないため、左側のサイドライン近くに重要な</a:t>
            </a:r>
            <a:r>
              <a:rPr kumimoji="1" lang="en-US" altLang="ja-JP" dirty="0" smtClean="0"/>
              <a:t>play</a:t>
            </a:r>
            <a:r>
              <a:rPr kumimoji="1" lang="ja-JP" altLang="en-US" dirty="0" smtClean="0"/>
              <a:t>があった場合、状況を確認するために走ることが必要な場合がある。</a:t>
            </a:r>
            <a:endParaRPr kumimoji="1" lang="en-US" altLang="ja-JP" dirty="0" smtClean="0"/>
          </a:p>
          <a:p>
            <a:r>
              <a:rPr kumimoji="1" lang="en-US" altLang="ja-JP" dirty="0" smtClean="0"/>
              <a:t>Rotation</a:t>
            </a:r>
            <a:r>
              <a:rPr kumimoji="1" lang="ja-JP" altLang="en-US" dirty="0" smtClean="0"/>
              <a:t>を行ったときに</a:t>
            </a:r>
            <a:r>
              <a:rPr kumimoji="1" lang="en-US" altLang="ja-JP" dirty="0" smtClean="0"/>
              <a:t>weak side</a:t>
            </a:r>
            <a:r>
              <a:rPr kumimoji="1" lang="ja-JP" altLang="en-US" dirty="0" smtClean="0"/>
              <a:t>を視野に入れておくことで正しい判断→判定につなげることが大切である。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71</a:t>
            </a:fld>
            <a:endParaRPr lang="en-US" dirty="0"/>
          </a:p>
        </p:txBody>
      </p:sp>
    </p:spTree>
    <p:extLst>
      <p:ext uri="{BB962C8B-B14F-4D97-AF65-F5344CB8AC3E}">
        <p14:creationId xmlns:p14="http://schemas.microsoft.com/office/powerpoint/2010/main" val="82789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の場合、ボールが</a:t>
            </a:r>
            <a:r>
              <a:rPr kumimoji="1" lang="en-US" altLang="ja-JP" dirty="0" smtClean="0"/>
              <a:t>weak-side</a:t>
            </a:r>
            <a:r>
              <a:rPr kumimoji="1" lang="ja-JP" altLang="en-US" dirty="0" smtClean="0"/>
              <a:t>に移動した場合、</a:t>
            </a:r>
            <a:r>
              <a:rPr kumimoji="1" lang="en-US" altLang="ja-JP" dirty="0" smtClean="0"/>
              <a:t>C</a:t>
            </a:r>
            <a:r>
              <a:rPr kumimoji="1" lang="ja-JP" altLang="en-US" dirty="0" smtClean="0"/>
              <a:t>の</a:t>
            </a:r>
            <a:r>
              <a:rPr kumimoji="1" lang="en-US" altLang="ja-JP" dirty="0" smtClean="0"/>
              <a:t>primary</a:t>
            </a:r>
            <a:r>
              <a:rPr kumimoji="1" lang="ja-JP" altLang="en-US" dirty="0" smtClean="0"/>
              <a:t>になるため、</a:t>
            </a:r>
            <a:r>
              <a:rPr kumimoji="1" lang="en-US" altLang="ja-JP" dirty="0" smtClean="0"/>
              <a:t>T</a:t>
            </a:r>
            <a:r>
              <a:rPr kumimoji="1" lang="ja-JP" altLang="en-US" dirty="0" smtClean="0"/>
              <a:t>の移動距離は長いものにはならない。</a:t>
            </a:r>
          </a:p>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a:t>
            </a:fld>
            <a:endParaRPr lang="en-US" dirty="0"/>
          </a:p>
        </p:txBody>
      </p:sp>
    </p:spTree>
    <p:extLst>
      <p:ext uri="{BB962C8B-B14F-4D97-AF65-F5344CB8AC3E}">
        <p14:creationId xmlns:p14="http://schemas.microsoft.com/office/powerpoint/2010/main" val="1035067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このようなケースでは</a:t>
            </a:r>
            <a:r>
              <a:rPr kumimoji="1" lang="en-US" altLang="ja-JP" dirty="0" smtClean="0"/>
              <a:t>L</a:t>
            </a:r>
            <a:r>
              <a:rPr kumimoji="1" lang="ja-JP" altLang="en-US" dirty="0" smtClean="0"/>
              <a:t>からは正確な判断ができずらくなる。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en-US" altLang="ja-JP" dirty="0" smtClean="0"/>
              <a:t>set up position</a:t>
            </a:r>
            <a:r>
              <a:rPr kumimoji="1" lang="ja-JP" altLang="en-US" dirty="0" smtClean="0"/>
              <a:t>からの移動でもブラインドとなる場合が多い。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72</a:t>
            </a:fld>
            <a:endParaRPr lang="en-US" dirty="0"/>
          </a:p>
        </p:txBody>
      </p:sp>
    </p:spTree>
    <p:extLst>
      <p:ext uri="{BB962C8B-B14F-4D97-AF65-F5344CB8AC3E}">
        <p14:creationId xmlns:p14="http://schemas.microsoft.com/office/powerpoint/2010/main" val="1309787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Play</a:t>
            </a:r>
            <a:r>
              <a:rPr kumimoji="1" lang="ja-JP" altLang="en-US" dirty="0" smtClean="0"/>
              <a:t>の状況に合わせて、</a:t>
            </a:r>
            <a:r>
              <a:rPr kumimoji="1" lang="en-US" altLang="ja-JP" dirty="0" smtClean="0"/>
              <a:t>close down</a:t>
            </a:r>
            <a:r>
              <a:rPr kumimoji="1" lang="ja-JP" altLang="en-US" dirty="0" smtClean="0"/>
              <a:t>しておくことでスムーズな</a:t>
            </a:r>
            <a:r>
              <a:rPr kumimoji="1" lang="en-US" altLang="ja-JP" dirty="0" smtClean="0"/>
              <a:t>Rotation</a:t>
            </a:r>
            <a:r>
              <a:rPr kumimoji="1" lang="ja-JP" altLang="en-US" dirty="0" smtClean="0"/>
              <a:t>につなげる。</a:t>
            </a:r>
            <a:r>
              <a:rPr kumimoji="1" lang="en-US" altLang="ja-JP" dirty="0" smtClean="0"/>
              <a:t>Rotation</a:t>
            </a:r>
            <a:r>
              <a:rPr kumimoji="1" lang="ja-JP" altLang="en-US" dirty="0" smtClean="0"/>
              <a:t>後もアウトサイド・インのアングルで</a:t>
            </a:r>
            <a:r>
              <a:rPr kumimoji="1" lang="en-US" altLang="ja-JP" dirty="0" smtClean="0"/>
              <a:t>play</a:t>
            </a:r>
            <a:r>
              <a:rPr kumimoji="1" lang="ja-JP" altLang="en-US" dirty="0" smtClean="0"/>
              <a:t>をとらえる。目的は正しい判断と判定にあることを再確認すること。</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73</a:t>
            </a:fld>
            <a:endParaRPr lang="en-US" dirty="0"/>
          </a:p>
        </p:txBody>
      </p:sp>
    </p:spTree>
    <p:extLst>
      <p:ext uri="{BB962C8B-B14F-4D97-AF65-F5344CB8AC3E}">
        <p14:creationId xmlns:p14="http://schemas.microsoft.com/office/powerpoint/2010/main" val="15776398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この位置の</a:t>
            </a:r>
            <a:r>
              <a:rPr kumimoji="1" lang="en-US" altLang="ja-JP" dirty="0" smtClean="0"/>
              <a:t>L</a:t>
            </a:r>
            <a:r>
              <a:rPr kumimoji="1" lang="ja-JP" altLang="en-US" dirty="0" smtClean="0"/>
              <a:t>からは</a:t>
            </a:r>
            <a:r>
              <a:rPr kumimoji="1" lang="en-US" altLang="ja-JP" dirty="0" smtClean="0"/>
              <a:t>.Cross call/Straight</a:t>
            </a:r>
            <a:r>
              <a:rPr kumimoji="1" lang="en-US" altLang="ja-JP" baseline="0" dirty="0" smtClean="0"/>
              <a:t> Line</a:t>
            </a:r>
            <a:r>
              <a:rPr kumimoji="1" lang="ja-JP" altLang="en-US" dirty="0" smtClean="0"/>
              <a:t>となり誤った判定に結び付きやすいので避けなくてはならないが、トレイルがポジション・アジャストできない場合などに備えて、リードもポジション・アジャストする準備をしなくては</a:t>
            </a:r>
            <a:r>
              <a:rPr kumimoji="1" lang="ja-JP" altLang="en-US" smtClean="0"/>
              <a:t>ならない。</a:t>
            </a:r>
            <a:endParaRPr kumimoji="1" lang="en-US" altLang="ja-JP" smtClean="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74</a:t>
            </a:fld>
            <a:endParaRPr lang="en-US" dirty="0"/>
          </a:p>
        </p:txBody>
      </p:sp>
    </p:spTree>
    <p:extLst>
      <p:ext uri="{BB962C8B-B14F-4D97-AF65-F5344CB8AC3E}">
        <p14:creationId xmlns:p14="http://schemas.microsoft.com/office/powerpoint/2010/main" val="9051442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と</a:t>
            </a:r>
            <a:r>
              <a:rPr kumimoji="1" lang="en-US" altLang="ja-JP" dirty="0" smtClean="0"/>
              <a:t>play</a:t>
            </a:r>
            <a:r>
              <a:rPr kumimoji="1" lang="ja-JP" altLang="en-US" dirty="0" smtClean="0"/>
              <a:t>の距離が遠い場合、</a:t>
            </a:r>
            <a:r>
              <a:rPr kumimoji="1" lang="en-US" altLang="ja-JP" dirty="0" smtClean="0"/>
              <a:t>L</a:t>
            </a:r>
            <a:r>
              <a:rPr kumimoji="1" lang="ja-JP" altLang="en-US" dirty="0" smtClean="0"/>
              <a:t>が</a:t>
            </a:r>
            <a:r>
              <a:rPr kumimoji="1" lang="en-US" altLang="ja-JP" dirty="0" smtClean="0"/>
              <a:t>close down</a:t>
            </a:r>
            <a:r>
              <a:rPr kumimoji="1" lang="ja-JP" altLang="en-US" dirty="0" smtClean="0"/>
              <a:t>しておくことによって、ドライブへの対応をする必要が生じる。このケースでも、慌てて動き出すことは、正しい判断につながらないことがある。ペイントエリアの判断を継続しながら位置を変えることが必要である。自動的に動き出すことは避けなければならない。</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75</a:t>
            </a:fld>
            <a:endParaRPr lang="en-US" dirty="0"/>
          </a:p>
        </p:txBody>
      </p:sp>
    </p:spTree>
    <p:extLst>
      <p:ext uri="{BB962C8B-B14F-4D97-AF65-F5344CB8AC3E}">
        <p14:creationId xmlns:p14="http://schemas.microsoft.com/office/powerpoint/2010/main" val="2303928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a:t>
            </a:r>
            <a:r>
              <a:rPr kumimoji="1" lang="en-US" altLang="ja-JP" dirty="0" smtClean="0"/>
              <a:t>T</a:t>
            </a:r>
            <a:r>
              <a:rPr kumimoji="1" lang="ja-JP" altLang="en-US" dirty="0" smtClean="0"/>
              <a:t>の感性が重要になる。あらゆる方法をもって、正しい判断から判定につなげる努力と工夫をすることが求められる。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76</a:t>
            </a:fld>
            <a:endParaRPr lang="en-US" dirty="0"/>
          </a:p>
        </p:txBody>
      </p:sp>
    </p:spTree>
    <p:extLst>
      <p:ext uri="{BB962C8B-B14F-4D97-AF65-F5344CB8AC3E}">
        <p14:creationId xmlns:p14="http://schemas.microsoft.com/office/powerpoint/2010/main" val="322481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77</a:t>
            </a:fld>
            <a:endParaRPr lang="en-US" dirty="0"/>
          </a:p>
        </p:txBody>
      </p:sp>
    </p:spTree>
    <p:extLst>
      <p:ext uri="{BB962C8B-B14F-4D97-AF65-F5344CB8AC3E}">
        <p14:creationId xmlns:p14="http://schemas.microsoft.com/office/powerpoint/2010/main" val="10663703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78</a:t>
            </a:fld>
            <a:endParaRPr lang="en-US" dirty="0"/>
          </a:p>
        </p:txBody>
      </p:sp>
    </p:spTree>
    <p:extLst>
      <p:ext uri="{BB962C8B-B14F-4D97-AF65-F5344CB8AC3E}">
        <p14:creationId xmlns:p14="http://schemas.microsoft.com/office/powerpoint/2010/main" val="19373205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79</a:t>
            </a:fld>
            <a:endParaRPr lang="en-US" dirty="0"/>
          </a:p>
        </p:txBody>
      </p:sp>
    </p:spTree>
    <p:extLst>
      <p:ext uri="{BB962C8B-B14F-4D97-AF65-F5344CB8AC3E}">
        <p14:creationId xmlns:p14="http://schemas.microsoft.com/office/powerpoint/2010/main" val="20850635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t>80</a:t>
            </a:fld>
            <a:endParaRPr kumimoji="1" lang="ja-JP" altLang="en-US"/>
          </a:p>
        </p:txBody>
      </p:sp>
    </p:spTree>
    <p:extLst>
      <p:ext uri="{BB962C8B-B14F-4D97-AF65-F5344CB8AC3E}">
        <p14:creationId xmlns:p14="http://schemas.microsoft.com/office/powerpoint/2010/main" val="16909387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そのため、</a:t>
            </a:r>
            <a:r>
              <a:rPr kumimoji="1" lang="en-US" altLang="ja-JP" dirty="0" smtClean="0"/>
              <a:t>3PO</a:t>
            </a:r>
            <a:r>
              <a:rPr kumimoji="1" lang="ja-JP" altLang="en-US" dirty="0" smtClean="0"/>
              <a:t>の</a:t>
            </a:r>
            <a:r>
              <a:rPr kumimoji="1" lang="en-US" altLang="ja-JP" dirty="0" smtClean="0"/>
              <a:t>new</a:t>
            </a:r>
            <a:r>
              <a:rPr kumimoji="1" lang="en-US" altLang="ja-JP" baseline="0" dirty="0" smtClean="0"/>
              <a:t> L</a:t>
            </a:r>
            <a:r>
              <a:rPr kumimoji="1" lang="ja-JP" altLang="en-US" baseline="0" dirty="0" smtClean="0"/>
              <a:t>は直線的にエンドラインの後方に</a:t>
            </a:r>
            <a:r>
              <a:rPr kumimoji="1" lang="en-US" altLang="ja-JP" baseline="0" dirty="0" smtClean="0"/>
              <a:t>position</a:t>
            </a:r>
            <a:r>
              <a:rPr kumimoji="1" lang="ja-JP" altLang="en-US" baseline="0" dirty="0" smtClean="0"/>
              <a:t>をとることが優先されます（</a:t>
            </a:r>
            <a:r>
              <a:rPr kumimoji="1" lang="en-US" altLang="ja-JP" baseline="0" dirty="0" smtClean="0"/>
              <a:t>FIBA</a:t>
            </a:r>
            <a:r>
              <a:rPr kumimoji="1" lang="ja-JP" altLang="en-US" baseline="0" dirty="0" smtClean="0"/>
              <a:t>は</a:t>
            </a:r>
            <a:r>
              <a:rPr kumimoji="1" lang="en-US" altLang="ja-JP" baseline="0" dirty="0" smtClean="0"/>
              <a:t>4sec</a:t>
            </a:r>
            <a:r>
              <a:rPr kumimoji="1" lang="ja-JP" altLang="en-US" baseline="0" dirty="0" smtClean="0"/>
              <a:t>で）と言っています。</a:t>
            </a:r>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81</a:t>
            </a:fld>
            <a:endParaRPr lang="en-US" dirty="0"/>
          </a:p>
        </p:txBody>
      </p:sp>
    </p:spTree>
    <p:extLst>
      <p:ext uri="{BB962C8B-B14F-4D97-AF65-F5344CB8AC3E}">
        <p14:creationId xmlns:p14="http://schemas.microsoft.com/office/powerpoint/2010/main" val="3508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の場合、</a:t>
            </a:r>
            <a:r>
              <a:rPr kumimoji="1" lang="en-US" altLang="ja-JP" dirty="0" smtClean="0"/>
              <a:t>T</a:t>
            </a:r>
            <a:r>
              <a:rPr kumimoji="1" lang="ja-JP" altLang="en-US" dirty="0" smtClean="0"/>
              <a:t>の</a:t>
            </a:r>
            <a:r>
              <a:rPr kumimoji="1" lang="en-US" altLang="ja-JP" dirty="0" smtClean="0"/>
              <a:t>primary</a:t>
            </a:r>
            <a:r>
              <a:rPr kumimoji="1" lang="ja-JP" altLang="en-US" dirty="0" smtClean="0"/>
              <a:t>になるので、ボールとその周辺を判断できる位置取りをする必要がある。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a:t>
            </a:fld>
            <a:endParaRPr lang="en-US" dirty="0"/>
          </a:p>
        </p:txBody>
      </p:sp>
    </p:spTree>
    <p:extLst>
      <p:ext uri="{BB962C8B-B14F-4D97-AF65-F5344CB8AC3E}">
        <p14:creationId xmlns:p14="http://schemas.microsoft.com/office/powerpoint/2010/main" val="15213706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が右方向に展開されても、</a:t>
            </a:r>
            <a:r>
              <a:rPr kumimoji="1" lang="en-US" altLang="ja-JP" dirty="0" smtClean="0"/>
              <a:t>L</a:t>
            </a:r>
            <a:r>
              <a:rPr kumimoji="1" lang="ja-JP" altLang="en-US" dirty="0" smtClean="0"/>
              <a:t>は直線的に走ります。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82</a:t>
            </a:fld>
            <a:endParaRPr lang="en-US" dirty="0"/>
          </a:p>
        </p:txBody>
      </p:sp>
    </p:spTree>
    <p:extLst>
      <p:ext uri="{BB962C8B-B14F-4D97-AF65-F5344CB8AC3E}">
        <p14:creationId xmlns:p14="http://schemas.microsoft.com/office/powerpoint/2010/main" val="20307197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の配置です。もちろんコート上には</a:t>
            </a:r>
            <a:r>
              <a:rPr kumimoji="1" lang="en-US" altLang="ja-JP" dirty="0" smtClean="0"/>
              <a:t>2</a:t>
            </a:r>
            <a:r>
              <a:rPr kumimoji="1" lang="ja-JP" altLang="en-US" dirty="0" smtClean="0"/>
              <a:t>人の審判しかいません。</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83</a:t>
            </a:fld>
            <a:endParaRPr lang="en-US" dirty="0"/>
          </a:p>
        </p:txBody>
      </p:sp>
    </p:spTree>
    <p:extLst>
      <p:ext uri="{BB962C8B-B14F-4D97-AF65-F5344CB8AC3E}">
        <p14:creationId xmlns:p14="http://schemas.microsoft.com/office/powerpoint/2010/main" val="15816952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は、いち早くエンドラインの後方ですべての</a:t>
            </a:r>
            <a:r>
              <a:rPr kumimoji="1" lang="en-US" altLang="ja-JP" dirty="0" smtClean="0"/>
              <a:t>player</a:t>
            </a:r>
            <a:r>
              <a:rPr kumimoji="1" lang="ja-JP" altLang="en-US" dirty="0" smtClean="0"/>
              <a:t>を待ち受けることが大切です。その際、コート内を見ながら走る習慣をつけましょう。決して、エンドラインに顔を向けながら走ってはいけません。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Ball</a:t>
            </a:r>
            <a:r>
              <a:rPr kumimoji="1" lang="ja-JP" altLang="en-US" dirty="0" smtClean="0"/>
              <a:t>が</a:t>
            </a:r>
            <a:r>
              <a:rPr kumimoji="1" lang="en-US" altLang="ja-JP" dirty="0" smtClean="0"/>
              <a:t>T</a:t>
            </a:r>
            <a:r>
              <a:rPr kumimoji="1" lang="ja-JP" altLang="en-US" dirty="0" smtClean="0"/>
              <a:t>サイドに展開した場合、</a:t>
            </a:r>
            <a:r>
              <a:rPr kumimoji="1" lang="en-US" altLang="ja-JP" dirty="0" smtClean="0"/>
              <a:t>boxing in</a:t>
            </a:r>
            <a:r>
              <a:rPr kumimoji="1" lang="ja-JP" altLang="en-US" dirty="0" smtClean="0"/>
              <a:t>を意識しながら、通常は</a:t>
            </a:r>
            <a:r>
              <a:rPr kumimoji="1" lang="en-US" altLang="ja-JP" dirty="0" smtClean="0"/>
              <a:t>set</a:t>
            </a:r>
            <a:r>
              <a:rPr kumimoji="1" lang="en-US" altLang="ja-JP" baseline="0" dirty="0" smtClean="0"/>
              <a:t> up position</a:t>
            </a:r>
            <a:r>
              <a:rPr kumimoji="1" lang="ja-JP" altLang="en-US" baseline="0" dirty="0" smtClean="0"/>
              <a:t>に</a:t>
            </a:r>
            <a:r>
              <a:rPr kumimoji="1" lang="ja-JP" altLang="en-US" dirty="0" smtClean="0"/>
              <a:t>移動します。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84</a:t>
            </a:fld>
            <a:endParaRPr lang="en-US" dirty="0"/>
          </a:p>
        </p:txBody>
      </p:sp>
    </p:spTree>
    <p:extLst>
      <p:ext uri="{BB962C8B-B14F-4D97-AF65-F5344CB8AC3E}">
        <p14:creationId xmlns:p14="http://schemas.microsoft.com/office/powerpoint/2010/main" val="267711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が何かの理由で遅れている場合は、フロントコートの</a:t>
            </a:r>
            <a:r>
              <a:rPr kumimoji="1" lang="en-US" altLang="ja-JP" dirty="0" smtClean="0"/>
              <a:t>player</a:t>
            </a:r>
            <a:r>
              <a:rPr kumimoji="1" lang="ja-JP" altLang="en-US" dirty="0" smtClean="0"/>
              <a:t>の状況で</a:t>
            </a:r>
            <a:r>
              <a:rPr kumimoji="1" lang="en-US" altLang="ja-JP" dirty="0" smtClean="0"/>
              <a:t>close down</a:t>
            </a:r>
            <a:r>
              <a:rPr kumimoji="1" lang="ja-JP" altLang="en-US" dirty="0" smtClean="0"/>
              <a:t>の</a:t>
            </a:r>
            <a:r>
              <a:rPr kumimoji="1" lang="en-US" altLang="ja-JP" dirty="0" smtClean="0"/>
              <a:t>position</a:t>
            </a:r>
            <a:r>
              <a:rPr kumimoji="1" lang="ja-JP" altLang="en-US" dirty="0" smtClean="0"/>
              <a:t>に位置することがあるかもしれません。しかし、この場合でも</a:t>
            </a:r>
            <a:r>
              <a:rPr kumimoji="1" lang="en-US" altLang="ja-JP" dirty="0" smtClean="0"/>
              <a:t>player</a:t>
            </a:r>
            <a:r>
              <a:rPr kumimoji="1" lang="ja-JP" altLang="en-US" dirty="0" smtClean="0"/>
              <a:t>に近づきすぎると、その</a:t>
            </a:r>
            <a:r>
              <a:rPr kumimoji="1" lang="en-US" altLang="ja-JP" dirty="0" smtClean="0"/>
              <a:t>play</a:t>
            </a:r>
            <a:r>
              <a:rPr kumimoji="1" lang="ja-JP" altLang="en-US" dirty="0" smtClean="0"/>
              <a:t>が速く見えてしまったり、</a:t>
            </a:r>
            <a:r>
              <a:rPr kumimoji="1" lang="en-US" altLang="ja-JP" dirty="0" smtClean="0"/>
              <a:t>blind position</a:t>
            </a:r>
            <a:r>
              <a:rPr kumimoji="1" lang="ja-JP" altLang="en-US" dirty="0" smtClean="0"/>
              <a:t>になることがありますので、</a:t>
            </a:r>
            <a:r>
              <a:rPr kumimoji="1" lang="en-US" altLang="ja-JP" dirty="0" smtClean="0"/>
              <a:t>play</a:t>
            </a:r>
            <a:r>
              <a:rPr kumimoji="1" lang="ja-JP" altLang="en-US" dirty="0" smtClean="0"/>
              <a:t>に対するアングルは強く意識しましょう。</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85</a:t>
            </a:fld>
            <a:endParaRPr lang="en-US" dirty="0"/>
          </a:p>
        </p:txBody>
      </p:sp>
    </p:spTree>
    <p:extLst>
      <p:ext uri="{BB962C8B-B14F-4D97-AF65-F5344CB8AC3E}">
        <p14:creationId xmlns:p14="http://schemas.microsoft.com/office/powerpoint/2010/main" val="1848109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が右側に進行した場合、</a:t>
            </a:r>
            <a:r>
              <a:rPr kumimoji="1" lang="en-US" altLang="ja-JP" dirty="0" smtClean="0"/>
              <a:t>T</a:t>
            </a:r>
            <a:r>
              <a:rPr kumimoji="1" lang="ja-JP" altLang="en-US" dirty="0" smtClean="0"/>
              <a:t>は</a:t>
            </a:r>
            <a:r>
              <a:rPr kumimoji="1" lang="en-US" altLang="ja-JP" dirty="0" smtClean="0"/>
              <a:t>ball</a:t>
            </a:r>
            <a:r>
              <a:rPr kumimoji="1" lang="ja-JP" altLang="en-US" dirty="0" smtClean="0"/>
              <a:t>に追従するため、</a:t>
            </a:r>
            <a:r>
              <a:rPr kumimoji="1" lang="en-US" altLang="ja-JP" dirty="0" smtClean="0"/>
              <a:t>2</a:t>
            </a:r>
            <a:r>
              <a:rPr kumimoji="1" lang="ja-JP" altLang="en-US" dirty="0" smtClean="0"/>
              <a:t>人の審判がコートの右側に寄ってしまう配置となります。</a:t>
            </a:r>
            <a:r>
              <a:rPr kumimoji="1" lang="en-US" altLang="ja-JP" dirty="0" smtClean="0"/>
              <a:t>L</a:t>
            </a:r>
            <a:r>
              <a:rPr kumimoji="1" lang="ja-JP" altLang="en-US" dirty="0" smtClean="0"/>
              <a:t>は</a:t>
            </a:r>
            <a:r>
              <a:rPr kumimoji="1" lang="en-US" altLang="ja-JP" dirty="0" smtClean="0"/>
              <a:t>T</a:t>
            </a:r>
            <a:r>
              <a:rPr kumimoji="1" lang="ja-JP" altLang="en-US" dirty="0" smtClean="0"/>
              <a:t>の位置と</a:t>
            </a:r>
            <a:r>
              <a:rPr kumimoji="1" lang="en-US" altLang="ja-JP" dirty="0" smtClean="0"/>
              <a:t>player</a:t>
            </a:r>
            <a:r>
              <a:rPr kumimoji="1" lang="ja-JP" altLang="en-US" dirty="0" smtClean="0"/>
              <a:t>のフロアーバランスなどを考慮し、いつでもコートの左側に移動できる準備をしておくことも必要です。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86</a:t>
            </a:fld>
            <a:endParaRPr lang="en-US" dirty="0"/>
          </a:p>
        </p:txBody>
      </p:sp>
    </p:spTree>
    <p:extLst>
      <p:ext uri="{BB962C8B-B14F-4D97-AF65-F5344CB8AC3E}">
        <p14:creationId xmlns:p14="http://schemas.microsoft.com/office/powerpoint/2010/main" val="17466473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がバックコートにとどまらなくてはならない場合に、直接ゴール付近の</a:t>
            </a:r>
            <a:r>
              <a:rPr kumimoji="1" lang="en-US" altLang="ja-JP" dirty="0" smtClean="0"/>
              <a:t>shot</a:t>
            </a:r>
            <a:r>
              <a:rPr kumimoji="1" lang="ja-JP" altLang="en-US" dirty="0" smtClean="0"/>
              <a:t>につながるパスがくるケースもあります。</a:t>
            </a:r>
            <a:r>
              <a:rPr kumimoji="1" lang="en-US" altLang="ja-JP" dirty="0" smtClean="0"/>
              <a:t>2PO</a:t>
            </a:r>
            <a:r>
              <a:rPr kumimoji="1" lang="ja-JP" altLang="en-US" dirty="0" smtClean="0"/>
              <a:t>では、</a:t>
            </a:r>
            <a:r>
              <a:rPr kumimoji="1" lang="en-US" altLang="ja-JP" dirty="0" smtClean="0"/>
              <a:t>L</a:t>
            </a:r>
            <a:r>
              <a:rPr kumimoji="1" lang="ja-JP" altLang="en-US" dirty="0" smtClean="0"/>
              <a:t>がショート・カットをしてでも</a:t>
            </a:r>
            <a:r>
              <a:rPr kumimoji="1" lang="en-US" altLang="ja-JP" dirty="0" smtClean="0"/>
              <a:t>shot play</a:t>
            </a:r>
            <a:r>
              <a:rPr kumimoji="1" lang="ja-JP" altLang="en-US" dirty="0" smtClean="0"/>
              <a:t>を確認しなければならないケースです。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87</a:t>
            </a:fld>
            <a:endParaRPr lang="en-US" dirty="0"/>
          </a:p>
        </p:txBody>
      </p:sp>
    </p:spTree>
    <p:extLst>
      <p:ext uri="{BB962C8B-B14F-4D97-AF65-F5344CB8AC3E}">
        <p14:creationId xmlns:p14="http://schemas.microsoft.com/office/powerpoint/2010/main" val="6742453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通常バックコートは</a:t>
            </a:r>
            <a:r>
              <a:rPr kumimoji="1" lang="en-US" altLang="ja-JP" dirty="0" smtClean="0"/>
              <a:t>T</a:t>
            </a:r>
            <a:r>
              <a:rPr kumimoji="1" lang="ja-JP" altLang="en-US" dirty="0" smtClean="0"/>
              <a:t>の</a:t>
            </a:r>
            <a:r>
              <a:rPr kumimoji="1" lang="en-US" altLang="ja-JP" dirty="0" smtClean="0"/>
              <a:t>primary</a:t>
            </a:r>
            <a:r>
              <a:rPr kumimoji="1" lang="ja-JP" altLang="en-US" dirty="0" smtClean="0"/>
              <a:t>ですが、このケースでは</a:t>
            </a:r>
            <a:r>
              <a:rPr kumimoji="1" lang="en-US" altLang="ja-JP" dirty="0" smtClean="0"/>
              <a:t>L</a:t>
            </a:r>
            <a:r>
              <a:rPr kumimoji="1" lang="ja-JP" altLang="en-US" smtClean="0"/>
              <a:t>の協力が必要になります。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88</a:t>
            </a:fld>
            <a:endParaRPr lang="en-US" dirty="0"/>
          </a:p>
        </p:txBody>
      </p:sp>
    </p:spTree>
    <p:extLst>
      <p:ext uri="{BB962C8B-B14F-4D97-AF65-F5344CB8AC3E}">
        <p14:creationId xmlns:p14="http://schemas.microsoft.com/office/powerpoint/2010/main" val="1416086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フルコート</a:t>
            </a:r>
            <a:r>
              <a:rPr kumimoji="1" lang="en-US" altLang="ja-JP" dirty="0" err="1" smtClean="0"/>
              <a:t>def</a:t>
            </a:r>
            <a:r>
              <a:rPr kumimoji="1" lang="ja-JP" altLang="en-US" dirty="0" smtClean="0"/>
              <a:t>などで、バックコートに</a:t>
            </a:r>
            <a:r>
              <a:rPr kumimoji="1" lang="en-US" altLang="ja-JP" dirty="0" smtClean="0"/>
              <a:t>6</a:t>
            </a:r>
            <a:r>
              <a:rPr kumimoji="1" lang="ja-JP" altLang="en-US" dirty="0" smtClean="0"/>
              <a:t>人の</a:t>
            </a:r>
            <a:r>
              <a:rPr kumimoji="1" lang="en-US" altLang="ja-JP" dirty="0" smtClean="0"/>
              <a:t>player</a:t>
            </a:r>
            <a:r>
              <a:rPr kumimoji="1" lang="ja-JP" altLang="en-US" dirty="0" smtClean="0"/>
              <a:t>がいる場合は、</a:t>
            </a:r>
            <a:r>
              <a:rPr kumimoji="1" lang="en-US" altLang="ja-JP" dirty="0" smtClean="0"/>
              <a:t>T</a:t>
            </a:r>
            <a:r>
              <a:rPr kumimoji="1" lang="ja-JP" altLang="en-US" dirty="0" smtClean="0"/>
              <a:t>に協力するため、センターライン付近にとどまることが必要です。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89</a:t>
            </a:fld>
            <a:endParaRPr lang="en-US" dirty="0"/>
          </a:p>
        </p:txBody>
      </p:sp>
    </p:spTree>
    <p:extLst>
      <p:ext uri="{BB962C8B-B14F-4D97-AF65-F5344CB8AC3E}">
        <p14:creationId xmlns:p14="http://schemas.microsoft.com/office/powerpoint/2010/main" val="1330411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a:t>
            </a:r>
            <a:r>
              <a:rPr kumimoji="1" lang="en-US" altLang="ja-JP" dirty="0" smtClean="0"/>
              <a:t>play</a:t>
            </a:r>
            <a:r>
              <a:rPr kumimoji="1" lang="ja-JP" altLang="en-US" dirty="0" smtClean="0"/>
              <a:t>を判断できる位置にくることを確認しながらエンドライン方向に走ります。この時、フロントコートのフロアー・バランスや</a:t>
            </a:r>
            <a:r>
              <a:rPr kumimoji="1" lang="en-US" altLang="ja-JP" dirty="0" smtClean="0"/>
              <a:t>play</a:t>
            </a:r>
            <a:r>
              <a:rPr kumimoji="1" lang="ja-JP" altLang="en-US" dirty="0" smtClean="0"/>
              <a:t>を確認しながら走ることが大切です。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90</a:t>
            </a:fld>
            <a:endParaRPr lang="en-US" dirty="0"/>
          </a:p>
        </p:txBody>
      </p:sp>
    </p:spTree>
    <p:extLst>
      <p:ext uri="{BB962C8B-B14F-4D97-AF65-F5344CB8AC3E}">
        <p14:creationId xmlns:p14="http://schemas.microsoft.com/office/powerpoint/2010/main" val="17252175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は常にコート上を確認しながら移動し、次に展開される</a:t>
            </a:r>
            <a:r>
              <a:rPr kumimoji="1" lang="en-US" altLang="ja-JP" dirty="0" smtClean="0"/>
              <a:t>play</a:t>
            </a:r>
            <a:r>
              <a:rPr kumimoji="1" lang="ja-JP" altLang="en-US" dirty="0" smtClean="0"/>
              <a:t>に対応する。コート上の</a:t>
            </a:r>
            <a:r>
              <a:rPr kumimoji="1" lang="en-US" altLang="ja-JP" dirty="0" smtClean="0"/>
              <a:t>player</a:t>
            </a:r>
            <a:r>
              <a:rPr kumimoji="1" lang="ja-JP" altLang="en-US" dirty="0" smtClean="0"/>
              <a:t>を</a:t>
            </a:r>
            <a:r>
              <a:rPr kumimoji="1" lang="en-US" altLang="ja-JP" dirty="0" smtClean="0"/>
              <a:t>2</a:t>
            </a:r>
            <a:r>
              <a:rPr kumimoji="1" lang="ja-JP" altLang="en-US" dirty="0" smtClean="0"/>
              <a:t>人の審判で確認し続ける意識を持つ（</a:t>
            </a:r>
            <a:r>
              <a:rPr kumimoji="1" lang="en-US" altLang="ja-JP" dirty="0" smtClean="0"/>
              <a:t>boxing-in</a:t>
            </a:r>
            <a:r>
              <a:rPr kumimoji="1" lang="ja-JP"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91</a:t>
            </a:fld>
            <a:endParaRPr lang="en-US" dirty="0"/>
          </a:p>
        </p:txBody>
      </p:sp>
    </p:spTree>
    <p:extLst>
      <p:ext uri="{BB962C8B-B14F-4D97-AF65-F5344CB8AC3E}">
        <p14:creationId xmlns:p14="http://schemas.microsoft.com/office/powerpoint/2010/main" val="2372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この場合にも</a:t>
            </a:r>
            <a:r>
              <a:rPr kumimoji="1" lang="en-US" altLang="ja-JP" dirty="0" smtClean="0"/>
              <a:t>T</a:t>
            </a:r>
            <a:r>
              <a:rPr kumimoji="1" lang="ja-JP" altLang="en-US" dirty="0" smtClean="0"/>
              <a:t>は、エリア１</a:t>
            </a:r>
            <a:r>
              <a:rPr kumimoji="1" lang="en-US" altLang="ja-JP" dirty="0" smtClean="0"/>
              <a:t>.6</a:t>
            </a:r>
            <a:r>
              <a:rPr kumimoji="1" lang="ja-JP" altLang="en-US" dirty="0" smtClean="0"/>
              <a:t>で何が行われているかを承知しておくことが必要になります。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身体の向きを工夫したり、瞬間的にエリア１方向を確認するなどして、視野の確保をする技術が必要。</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a:t>
            </a:fld>
            <a:endParaRPr lang="en-US" dirty="0"/>
          </a:p>
        </p:txBody>
      </p:sp>
    </p:spTree>
    <p:extLst>
      <p:ext uri="{BB962C8B-B14F-4D97-AF65-F5344CB8AC3E}">
        <p14:creationId xmlns:p14="http://schemas.microsoft.com/office/powerpoint/2010/main" val="6083273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a:t>
            </a:r>
            <a:r>
              <a:rPr kumimoji="1" lang="en-US" altLang="ja-JP" dirty="0" smtClean="0"/>
              <a:t>L</a:t>
            </a:r>
            <a:r>
              <a:rPr kumimoji="1" lang="ja-JP" altLang="en-US" dirty="0" smtClean="0"/>
              <a:t>の</a:t>
            </a:r>
            <a:r>
              <a:rPr kumimoji="1" lang="en-US" altLang="ja-JP" dirty="0" smtClean="0"/>
              <a:t>primary</a:t>
            </a:r>
            <a:r>
              <a:rPr kumimoji="1" lang="ja-JP" altLang="en-US" dirty="0" smtClean="0"/>
              <a:t>に進んだ場合は</a:t>
            </a:r>
            <a:r>
              <a:rPr kumimoji="1" lang="en-US" altLang="ja-JP" dirty="0" smtClean="0"/>
              <a:t>ball</a:t>
            </a:r>
            <a:r>
              <a:rPr kumimoji="1" lang="ja-JP" altLang="en-US" dirty="0" smtClean="0"/>
              <a:t>とその周辺を判断する。</a:t>
            </a:r>
            <a:r>
              <a:rPr kumimoji="1" lang="en-US" altLang="ja-JP" dirty="0" smtClean="0"/>
              <a:t>T</a:t>
            </a:r>
            <a:r>
              <a:rPr kumimoji="1" lang="ja-JP" altLang="en-US" dirty="0" smtClean="0"/>
              <a:t>がそれ以外の</a:t>
            </a:r>
            <a:r>
              <a:rPr kumimoji="1" lang="en-US" altLang="ja-JP" dirty="0" smtClean="0"/>
              <a:t>play</a:t>
            </a:r>
            <a:r>
              <a:rPr kumimoji="1" lang="ja-JP" altLang="en-US" dirty="0" smtClean="0"/>
              <a:t>を判断してくれている。この場合も</a:t>
            </a:r>
            <a:r>
              <a:rPr kumimoji="1" lang="en-US" altLang="ja-JP" dirty="0" smtClean="0"/>
              <a:t>ball</a:t>
            </a:r>
            <a:r>
              <a:rPr kumimoji="1" lang="ja-JP" altLang="en-US" dirty="0" smtClean="0"/>
              <a:t>だけを見るのではなく、ペイントエリアに飛び込んでくる</a:t>
            </a:r>
            <a:r>
              <a:rPr kumimoji="1" lang="en-US" altLang="ja-JP" dirty="0" smtClean="0"/>
              <a:t>player</a:t>
            </a:r>
            <a:r>
              <a:rPr kumimoji="1" lang="ja-JP" altLang="en-US" dirty="0" smtClean="0"/>
              <a:t>を意識しておくことが必要である。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92</a:t>
            </a:fld>
            <a:endParaRPr lang="en-US" dirty="0"/>
          </a:p>
        </p:txBody>
      </p:sp>
    </p:spTree>
    <p:extLst>
      <p:ext uri="{BB962C8B-B14F-4D97-AF65-F5344CB8AC3E}">
        <p14:creationId xmlns:p14="http://schemas.microsoft.com/office/powerpoint/2010/main" val="16888497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の展開にもよるが、</a:t>
            </a:r>
            <a:r>
              <a:rPr kumimoji="1" lang="en-US" altLang="ja-JP" dirty="0" smtClean="0"/>
              <a:t>L</a:t>
            </a:r>
            <a:r>
              <a:rPr kumimoji="1" lang="ja-JP" altLang="en-US" dirty="0" smtClean="0"/>
              <a:t>はペイント内に注意を払い続ける。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93</a:t>
            </a:fld>
            <a:endParaRPr lang="en-US" dirty="0"/>
          </a:p>
        </p:txBody>
      </p:sp>
    </p:spTree>
    <p:extLst>
      <p:ext uri="{BB962C8B-B14F-4D97-AF65-F5344CB8AC3E}">
        <p14:creationId xmlns:p14="http://schemas.microsoft.com/office/powerpoint/2010/main" val="12587314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エリア３に</a:t>
            </a:r>
            <a:r>
              <a:rPr kumimoji="1" lang="en-US" altLang="ja-JP" dirty="0" smtClean="0"/>
              <a:t>ball</a:t>
            </a:r>
            <a:r>
              <a:rPr kumimoji="1" lang="ja-JP" altLang="en-US" dirty="0" smtClean="0"/>
              <a:t>が移動した場合、</a:t>
            </a:r>
            <a:r>
              <a:rPr kumimoji="1" lang="en-US" altLang="ja-JP" dirty="0" smtClean="0"/>
              <a:t>T</a:t>
            </a:r>
            <a:r>
              <a:rPr kumimoji="1" lang="ja-JP" altLang="en-US" dirty="0" smtClean="0"/>
              <a:t>が</a:t>
            </a:r>
            <a:r>
              <a:rPr kumimoji="1" lang="en-US" altLang="ja-JP" dirty="0" smtClean="0"/>
              <a:t>ball</a:t>
            </a:r>
            <a:r>
              <a:rPr kumimoji="1" lang="ja-JP" altLang="en-US" dirty="0" smtClean="0"/>
              <a:t>とその周辺を確認する。</a:t>
            </a:r>
            <a:r>
              <a:rPr kumimoji="1" lang="en-US" altLang="ja-JP" dirty="0" smtClean="0"/>
              <a:t>L</a:t>
            </a:r>
            <a:r>
              <a:rPr kumimoji="1" lang="ja-JP" altLang="en-US" dirty="0" smtClean="0"/>
              <a:t>は</a:t>
            </a:r>
            <a:r>
              <a:rPr kumimoji="1" lang="en-US" altLang="ja-JP" dirty="0" smtClean="0"/>
              <a:t>ball</a:t>
            </a:r>
            <a:r>
              <a:rPr kumimoji="1" lang="ja-JP" altLang="en-US" baseline="0" dirty="0" smtClean="0"/>
              <a:t> </a:t>
            </a:r>
            <a:r>
              <a:rPr kumimoji="1" lang="en-US" altLang="ja-JP" baseline="0" dirty="0" smtClean="0"/>
              <a:t>play</a:t>
            </a:r>
            <a:r>
              <a:rPr kumimoji="1" lang="ja-JP" altLang="en-US" baseline="0" dirty="0" smtClean="0"/>
              <a:t>を視野に入れながらも、ペイント内に注意を払い続ける。</a:t>
            </a:r>
            <a:r>
              <a:rPr kumimoji="1" lang="en-US" altLang="ja-JP" baseline="0" dirty="0" smtClean="0"/>
              <a:t>ball</a:t>
            </a:r>
            <a:r>
              <a:rPr kumimoji="1" lang="ja-JP" altLang="en-US" baseline="0" dirty="0" smtClean="0"/>
              <a:t>を無視することは、ドライブへの対応等ができなくなる。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94</a:t>
            </a:fld>
            <a:endParaRPr lang="en-US" dirty="0"/>
          </a:p>
        </p:txBody>
      </p:sp>
    </p:spTree>
    <p:extLst>
      <p:ext uri="{BB962C8B-B14F-4D97-AF65-F5344CB8AC3E}">
        <p14:creationId xmlns:p14="http://schemas.microsoft.com/office/powerpoint/2010/main" val="15765728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95</a:t>
            </a:fld>
            <a:endParaRPr lang="en-US" dirty="0"/>
          </a:p>
        </p:txBody>
      </p:sp>
    </p:spTree>
    <p:extLst>
      <p:ext uri="{BB962C8B-B14F-4D97-AF65-F5344CB8AC3E}">
        <p14:creationId xmlns:p14="http://schemas.microsoft.com/office/powerpoint/2010/main" val="18405640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96</a:t>
            </a:fld>
            <a:endParaRPr lang="en-US" dirty="0"/>
          </a:p>
        </p:txBody>
      </p:sp>
    </p:spTree>
    <p:extLst>
      <p:ext uri="{BB962C8B-B14F-4D97-AF65-F5344CB8AC3E}">
        <p14:creationId xmlns:p14="http://schemas.microsoft.com/office/powerpoint/2010/main" val="138816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0" name="図 9"/>
          <p:cNvPicPr>
            <a:picLocks noChangeAspect="1"/>
          </p:cNvPicPr>
          <p:nvPr userDrawn="1"/>
        </p:nvPicPr>
        <p:blipFill>
          <a:blip r:embed="rId2"/>
          <a:stretch>
            <a:fillRect/>
          </a:stretch>
        </p:blipFill>
        <p:spPr>
          <a:xfrm>
            <a:off x="-1764704" y="5854441"/>
            <a:ext cx="11080633" cy="1003560"/>
          </a:xfrm>
          <a:prstGeom prst="rect">
            <a:avLst/>
          </a:prstGeom>
        </p:spPr>
      </p:pic>
      <p:pic>
        <p:nvPicPr>
          <p:cNvPr id="9" name="図 8"/>
          <p:cNvPicPr>
            <a:picLocks noChangeAspect="1"/>
          </p:cNvPicPr>
          <p:nvPr userDrawn="1"/>
        </p:nvPicPr>
        <p:blipFill>
          <a:blip r:embed="rId3"/>
          <a:stretch>
            <a:fillRect/>
          </a:stretch>
        </p:blipFill>
        <p:spPr>
          <a:xfrm>
            <a:off x="-612576" y="-398092"/>
            <a:ext cx="12455562" cy="1282976"/>
          </a:xfrm>
          <a:prstGeom prst="rect">
            <a:avLst/>
          </a:prstGeom>
        </p:spPr>
      </p:pic>
      <p:sp>
        <p:nvSpPr>
          <p:cNvPr id="2" name="タイトル 1"/>
          <p:cNvSpPr>
            <a:spLocks noGrp="1"/>
          </p:cNvSpPr>
          <p:nvPr>
            <p:ph type="title"/>
          </p:nvPr>
        </p:nvSpPr>
        <p:spPr>
          <a:xfrm>
            <a:off x="457200" y="1066179"/>
            <a:ext cx="8229600" cy="1143000"/>
          </a:xfrm>
        </p:spPr>
        <p:txBody>
          <a:bodyPr/>
          <a:lstStyle>
            <a:lvl1pPr>
              <a:defRPr>
                <a:solidFill>
                  <a:schemeClr val="bg1"/>
                </a:solidFill>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47262" y="2299447"/>
            <a:ext cx="8229600" cy="36498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53494" y="6253421"/>
            <a:ext cx="1077771" cy="395537"/>
          </a:xfrm>
          <a:prstGeom prst="rect">
            <a:avLst/>
          </a:prstGeom>
        </p:spPr>
      </p:pic>
      <p:sp>
        <p:nvSpPr>
          <p:cNvPr id="15" name="テキスト ボックス 14"/>
          <p:cNvSpPr txBox="1"/>
          <p:nvPr userDrawn="1"/>
        </p:nvSpPr>
        <p:spPr>
          <a:xfrm>
            <a:off x="-124116" y="6259810"/>
            <a:ext cx="4104456" cy="461665"/>
          </a:xfrm>
          <a:prstGeom prst="rect">
            <a:avLst/>
          </a:prstGeom>
          <a:noFill/>
        </p:spPr>
        <p:txBody>
          <a:bodyPr wrap="square" rtlCol="0">
            <a:spAutoFit/>
          </a:bodyPr>
          <a:lstStyle/>
          <a:p>
            <a:pPr algn="r"/>
            <a:r>
              <a:rPr kumimoji="1" lang="en-US" altLang="ja-JP" sz="2400" dirty="0" smtClean="0">
                <a:latin typeface="Fiba" charset="0"/>
                <a:ea typeface="Fiba" charset="0"/>
                <a:cs typeface="Fiba" charset="0"/>
              </a:rPr>
              <a:t>2PO BASIC </a:t>
            </a:r>
            <a:r>
              <a:rPr kumimoji="1" lang="en-US" altLang="ja-JP" sz="1200" dirty="0" smtClean="0">
                <a:latin typeface="Fiba" charset="0"/>
                <a:ea typeface="Fiba" charset="0"/>
                <a:cs typeface="Fiba" charset="0"/>
              </a:rPr>
              <a:t>REFEREE STANDARD QUALITY</a:t>
            </a:r>
            <a:endParaRPr kumimoji="1" lang="ja-JP" altLang="en-US" sz="1200" dirty="0">
              <a:latin typeface="Fiba" charset="0"/>
              <a:ea typeface="Fiba" charset="0"/>
              <a:cs typeface="Fiba"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2017/5/1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8.emf"/><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image" Target="../media/image11.emf"/></Relationships>
</file>

<file path=ppt/slides/_rels/slide2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image" Target="../media/image12.emf"/></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20.emf"/><Relationship Id="rId5" Type="http://schemas.openxmlformats.org/officeDocument/2006/relationships/image" Target="../media/image11.emf"/><Relationship Id="rId10" Type="http://schemas.openxmlformats.org/officeDocument/2006/relationships/image" Target="../media/image19.emf"/><Relationship Id="rId4" Type="http://schemas.openxmlformats.org/officeDocument/2006/relationships/image" Target="../media/image8.emf"/><Relationship Id="rId9"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2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3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image" Target="../media/image8.emf"/><Relationship Id="rId9"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audio" Target="../media/audio1.bin"/><Relationship Id="rId7" Type="http://schemas.openxmlformats.org/officeDocument/2006/relationships/image" Target="../media/image11.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1.emf"/></Relationships>
</file>

<file path=ppt/slides/_rels/slide5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image" Target="../media/image9.emf"/></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59.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2.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audio" Target="../media/audio1.bin"/><Relationship Id="rId7" Type="http://schemas.openxmlformats.org/officeDocument/2006/relationships/image" Target="../media/image26.e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6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s>
</file>

<file path=ppt/slides/_rels/slide6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image" Target="../media/image12.emf"/></Relationships>
</file>

<file path=ppt/slides/_rels/slide6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7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7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slides/_rels/slide7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bin"/><Relationship Id="rId7" Type="http://schemas.openxmlformats.org/officeDocument/2006/relationships/image" Target="../media/image9.emf"/><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s>
</file>

<file path=ppt/slides/_rels/slide7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1.bin"/><Relationship Id="rId7" Type="http://schemas.openxmlformats.org/officeDocument/2006/relationships/image" Target="../media/image16.e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s>
</file>

<file path=ppt/slides/_rels/slide7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7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audio" Target="../media/audio1.bin"/><Relationship Id="rId7" Type="http://schemas.openxmlformats.org/officeDocument/2006/relationships/image" Target="../media/image22.emf"/><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12.emf"/></Relationships>
</file>

<file path=ppt/slides/_rels/slide7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bin"/><Relationship Id="rId7" Type="http://schemas.openxmlformats.org/officeDocument/2006/relationships/image" Target="../media/image21.em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8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3.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4.emf"/><Relationship Id="rId7" Type="http://schemas.openxmlformats.org/officeDocument/2006/relationships/image" Target="../media/image21.emf"/><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3.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26315" y="1772816"/>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smtClean="0">
                <a:solidFill>
                  <a:schemeClr val="bg1"/>
                </a:solidFill>
                <a:latin typeface="Fiba" charset="0"/>
                <a:ea typeface="Arial Unicode MS"/>
                <a:cs typeface="Arial Unicode MS"/>
              </a:rPr>
              <a:t>2PERSON-OFFICIATING</a:t>
            </a:r>
            <a:r>
              <a:rPr lang="ja-JP" altLang="en-US" sz="6000" dirty="0" smtClean="0">
                <a:solidFill>
                  <a:schemeClr val="bg1"/>
                </a:solidFill>
                <a:latin typeface="Fiba" charset="0"/>
                <a:ea typeface="Arial Unicode MS"/>
                <a:cs typeface="Arial Unicode MS"/>
              </a:rPr>
              <a:t>　</a:t>
            </a:r>
            <a:endParaRPr lang="en-US" sz="6000" i="1" dirty="0" smtClean="0">
              <a:solidFill>
                <a:schemeClr val="bg1"/>
              </a:solidFill>
              <a:latin typeface="Univers LT Std 57 Cn"/>
            </a:endParaRPr>
          </a:p>
        </p:txBody>
      </p:sp>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altLang="ja-JP" dirty="0" smtClean="0">
                <a:solidFill>
                  <a:schemeClr val="bg1"/>
                </a:solidFill>
                <a:latin typeface="Fiba" charset="0"/>
              </a:rPr>
              <a:t>REFEREE</a:t>
            </a:r>
            <a:r>
              <a:rPr lang="en-US" dirty="0" smtClean="0">
                <a:solidFill>
                  <a:schemeClr val="bg1"/>
                </a:solidFill>
                <a:latin typeface="Fiba" charset="0"/>
              </a:rPr>
              <a:t> </a:t>
            </a:r>
            <a:r>
              <a:rPr lang="en-US" altLang="ja-JP" dirty="0" smtClean="0">
                <a:solidFill>
                  <a:schemeClr val="bg1"/>
                </a:solidFill>
                <a:latin typeface="Fiba" charset="0"/>
              </a:rPr>
              <a:t>STANDARD</a:t>
            </a:r>
            <a:r>
              <a:rPr lang="ja-JP" altLang="en-US" dirty="0" smtClean="0">
                <a:solidFill>
                  <a:schemeClr val="bg1"/>
                </a:solidFill>
                <a:latin typeface="Fiba" charset="0"/>
              </a:rPr>
              <a:t> </a:t>
            </a:r>
            <a:r>
              <a:rPr lang="en-US" altLang="ja-JP" dirty="0" smtClean="0">
                <a:solidFill>
                  <a:schemeClr val="bg1"/>
                </a:solidFill>
                <a:latin typeface="Fiba" charset="0"/>
              </a:rPr>
              <a:t>QUALITY</a:t>
            </a:r>
            <a:endParaRPr lang="en-US" dirty="0" smtClean="0">
              <a:solidFill>
                <a:schemeClr val="bg1"/>
              </a:solidFill>
              <a:latin typeface="Fiba" charset="0"/>
            </a:endParaRPr>
          </a:p>
        </p:txBody>
      </p:sp>
      <p:pic>
        <p:nvPicPr>
          <p:cNvPr id="4" name="図 3"/>
          <p:cNvPicPr>
            <a:picLocks noChangeAspect="1"/>
          </p:cNvPicPr>
          <p:nvPr/>
        </p:nvPicPr>
        <p:blipFill>
          <a:blip r:embed="rId4"/>
          <a:stretch>
            <a:fillRect/>
          </a:stretch>
        </p:blipFill>
        <p:spPr>
          <a:xfrm>
            <a:off x="-5703576" y="-726847"/>
            <a:ext cx="20429312" cy="2162632"/>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1600" y="5733256"/>
            <a:ext cx="2553761" cy="937217"/>
          </a:xfrm>
          <a:prstGeom prst="rect">
            <a:avLst/>
          </a:prstGeom>
        </p:spPr>
      </p:pic>
    </p:spTree>
    <p:extLst>
      <p:ext uri="{BB962C8B-B14F-4D97-AF65-F5344CB8AC3E}">
        <p14:creationId xmlns:p14="http://schemas.microsoft.com/office/powerpoint/2010/main" val="15008449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206651">
            <a:off x="4668847" y="-281"/>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5378746" y="2521906"/>
            <a:ext cx="288032" cy="288032"/>
          </a:xfrm>
          <a:prstGeom prst="rect">
            <a:avLst/>
          </a:prstGeom>
        </p:spPr>
      </p:pic>
      <p:grpSp>
        <p:nvGrpSpPr>
          <p:cNvPr id="27" name="図形グループ 26"/>
          <p:cNvGrpSpPr/>
          <p:nvPr/>
        </p:nvGrpSpPr>
        <p:grpSpPr>
          <a:xfrm rot="2482587">
            <a:off x="1017569" y="3108188"/>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1311554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4 -0.0044 L -0.16701 -0.05417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88889E-6 -4.81481E-6 L -0.07691 -0.01435 " pathEditMode="relative" rAng="0" ptsTypes="AA">
                                      <p:cBhvr>
                                        <p:cTn id="8" dur="2000" fill="hold"/>
                                        <p:tgtEl>
                                          <p:spTgt spid="14"/>
                                        </p:tgtEl>
                                        <p:attrNameLst>
                                          <p:attrName>ppt_x</p:attrName>
                                          <p:attrName>ppt_y</p:attrName>
                                        </p:attrNameLst>
                                      </p:cBhvr>
                                      <p:rCtr x="-385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7" name="図 36"/>
          <p:cNvPicPr>
            <a:picLocks noChangeAspect="1"/>
          </p:cNvPicPr>
          <p:nvPr/>
        </p:nvPicPr>
        <p:blipFill>
          <a:blip r:embed="rId4"/>
          <a:stretch>
            <a:fillRect/>
          </a:stretch>
        </p:blipFill>
        <p:spPr>
          <a:xfrm>
            <a:off x="3872280" y="2173282"/>
            <a:ext cx="288032" cy="288032"/>
          </a:xfrm>
          <a:prstGeom prst="rect">
            <a:avLst/>
          </a:prstGeom>
        </p:spPr>
      </p:pic>
      <p:grpSp>
        <p:nvGrpSpPr>
          <p:cNvPr id="27" name="図形グループ 26"/>
          <p:cNvGrpSpPr/>
          <p:nvPr/>
        </p:nvGrpSpPr>
        <p:grpSpPr>
          <a:xfrm rot="2172919">
            <a:off x="935068" y="3107413"/>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a:alphaModFix amt="34000"/>
          </a:blip>
          <a:stretch>
            <a:fillRect/>
          </a:stretch>
        </p:blipFill>
        <p:spPr>
          <a:xfrm>
            <a:off x="5200612" y="3521553"/>
            <a:ext cx="1371960" cy="1371960"/>
          </a:xfrm>
          <a:prstGeom prst="rect">
            <a:avLst/>
          </a:prstGeom>
        </p:spPr>
      </p:pic>
      <p:pic>
        <p:nvPicPr>
          <p:cNvPr id="4" name="図 3"/>
          <p:cNvPicPr>
            <a:picLocks noChangeAspect="1"/>
          </p:cNvPicPr>
          <p:nvPr/>
        </p:nvPicPr>
        <p:blipFill>
          <a:blip r:embed="rId7"/>
          <a:stretch>
            <a:fillRect/>
          </a:stretch>
        </p:blipFill>
        <p:spPr>
          <a:xfrm rot="2425090">
            <a:off x="3616765" y="1098061"/>
            <a:ext cx="2117206" cy="1746150"/>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8" name="図形グループ 7"/>
          <p:cNvGrpSpPr/>
          <p:nvPr/>
        </p:nvGrpSpPr>
        <p:grpSpPr>
          <a:xfrm rot="18603634">
            <a:off x="3735279" y="1083168"/>
            <a:ext cx="4868975" cy="1780338"/>
            <a:chOff x="3798134" y="2106783"/>
            <a:chExt cx="4868975" cy="1780338"/>
          </a:xfrm>
        </p:grpSpPr>
        <p:pic>
          <p:nvPicPr>
            <p:cNvPr id="24" name="図 23"/>
            <p:cNvPicPr>
              <a:picLocks noChangeAspect="1"/>
            </p:cNvPicPr>
            <p:nvPr/>
          </p:nvPicPr>
          <p:blipFill>
            <a:blip r:embed="rId7">
              <a:alphaModFix amt="0"/>
            </a:blip>
            <a:stretch>
              <a:fillRect/>
            </a:stretch>
          </p:blipFill>
          <p:spPr>
            <a:xfrm rot="2425090">
              <a:off x="6549903" y="2140971"/>
              <a:ext cx="2117206" cy="1746150"/>
            </a:xfrm>
            <a:prstGeom prst="rect">
              <a:avLst/>
            </a:prstGeom>
          </p:spPr>
        </p:pic>
        <p:pic>
          <p:nvPicPr>
            <p:cNvPr id="25" name="図 24"/>
            <p:cNvPicPr>
              <a:picLocks noChangeAspect="1"/>
            </p:cNvPicPr>
            <p:nvPr/>
          </p:nvPicPr>
          <p:blipFill>
            <a:blip r:embed="rId7"/>
            <a:stretch>
              <a:fillRect/>
            </a:stretch>
          </p:blipFill>
          <p:spPr>
            <a:xfrm rot="2425090">
              <a:off x="3798134" y="2106783"/>
              <a:ext cx="2117206" cy="1746150"/>
            </a:xfrm>
            <a:prstGeom prst="rect">
              <a:avLst/>
            </a:prstGeom>
          </p:spPr>
        </p:pic>
      </p:grpSp>
      <p:pic>
        <p:nvPicPr>
          <p:cNvPr id="6" name="図 5"/>
          <p:cNvPicPr>
            <a:picLocks noChangeAspect="1"/>
          </p:cNvPicPr>
          <p:nvPr/>
        </p:nvPicPr>
        <p:blipFill>
          <a:blip r:embed="rId8"/>
          <a:stretch>
            <a:fillRect/>
          </a:stretch>
        </p:blipFill>
        <p:spPr>
          <a:xfrm rot="14107156">
            <a:off x="5998316" y="1799687"/>
            <a:ext cx="342900" cy="342900"/>
          </a:xfrm>
          <a:prstGeom prst="rect">
            <a:avLst/>
          </a:prstGeom>
        </p:spPr>
      </p:pic>
    </p:spTree>
    <p:extLst>
      <p:ext uri="{BB962C8B-B14F-4D97-AF65-F5344CB8AC3E}">
        <p14:creationId xmlns:p14="http://schemas.microsoft.com/office/powerpoint/2010/main" val="757347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par>
                          <p:cTn id="8" fill="hold">
                            <p:stCondLst>
                              <p:cond delay="1500"/>
                            </p:stCondLst>
                            <p:childTnLst>
                              <p:par>
                                <p:cTn id="9" presetID="8" presetClass="emph" presetSubtype="0" fill="hold" nodeType="afterEffect">
                                  <p:stCondLst>
                                    <p:cond delay="0"/>
                                  </p:stCondLst>
                                  <p:childTnLst>
                                    <p:animRot by="-2400000">
                                      <p:cBhvr>
                                        <p:cTn id="1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4"/>
          <a:stretch>
            <a:fillRect/>
          </a:stretch>
        </p:blipFill>
        <p:spPr>
          <a:xfrm>
            <a:off x="3872280" y="2173282"/>
            <a:ext cx="288032" cy="288032"/>
          </a:xfrm>
          <a:prstGeom prst="rect">
            <a:avLst/>
          </a:prstGeom>
        </p:spPr>
      </p:pic>
      <p:grpSp>
        <p:nvGrpSpPr>
          <p:cNvPr id="27" name="図形グループ 26"/>
          <p:cNvGrpSpPr/>
          <p:nvPr/>
        </p:nvGrpSpPr>
        <p:grpSpPr>
          <a:xfrm rot="2172919">
            <a:off x="1112517" y="306079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a:stretch>
            <a:fillRect/>
          </a:stretch>
        </p:blipFill>
        <p:spPr>
          <a:xfrm>
            <a:off x="5386185" y="3769652"/>
            <a:ext cx="444500" cy="228600"/>
          </a:xfrm>
          <a:prstGeom prst="rect">
            <a:avLst/>
          </a:prstGeom>
        </p:spPr>
      </p:pic>
      <p:pic>
        <p:nvPicPr>
          <p:cNvPr id="18" name="図 17"/>
          <p:cNvPicPr>
            <a:picLocks noChangeAspect="1"/>
          </p:cNvPicPr>
          <p:nvPr/>
        </p:nvPicPr>
        <p:blipFill>
          <a:blip r:embed="rId7"/>
          <a:stretch>
            <a:fillRect/>
          </a:stretch>
        </p:blipFill>
        <p:spPr>
          <a:xfrm>
            <a:off x="5696060" y="4493130"/>
            <a:ext cx="444500" cy="228600"/>
          </a:xfrm>
          <a:prstGeom prst="rect">
            <a:avLst/>
          </a:prstGeom>
        </p:spPr>
      </p:pic>
      <p:sp>
        <p:nvSpPr>
          <p:cNvPr id="19" name="Title 1"/>
          <p:cNvSpPr txBox="1">
            <a:spLocks/>
          </p:cNvSpPr>
          <p:nvPr/>
        </p:nvSpPr>
        <p:spPr>
          <a:xfrm>
            <a:off x="5000701" y="3676103"/>
            <a:ext cx="1771781" cy="10444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r>
              <a:rPr lang="fr-CH" altLang="ja-JP" sz="2400" b="1" dirty="0" smtClean="0">
                <a:solidFill>
                  <a:schemeClr val="tx1"/>
                </a:solidFill>
                <a:latin typeface="Fiba"/>
                <a:cs typeface="Fiba"/>
              </a:rPr>
              <a:t>SCREEN</a:t>
            </a:r>
          </a:p>
          <a:p>
            <a:r>
              <a:rPr lang="fr-CH" altLang="ja-JP" sz="2400" b="1" dirty="0" smtClean="0">
                <a:solidFill>
                  <a:schemeClr val="tx1"/>
                </a:solidFill>
                <a:latin typeface="Fiba"/>
                <a:cs typeface="Fiba"/>
              </a:rPr>
              <a:t>PLAY</a:t>
            </a:r>
            <a:endParaRPr lang="en-US" altLang="ja-JP" sz="2400" b="1" dirty="0">
              <a:latin typeface="Fiba"/>
              <a:cs typeface="Fiba"/>
            </a:endParaRPr>
          </a:p>
        </p:txBody>
      </p:sp>
      <p:pic>
        <p:nvPicPr>
          <p:cNvPr id="21" name="図 20"/>
          <p:cNvPicPr>
            <a:picLocks noChangeAspect="1"/>
          </p:cNvPicPr>
          <p:nvPr/>
        </p:nvPicPr>
        <p:blipFill>
          <a:blip r:embed="rId8"/>
          <a:stretch>
            <a:fillRect/>
          </a:stretch>
        </p:blipFill>
        <p:spPr>
          <a:xfrm rot="2425090">
            <a:off x="3616765" y="1098061"/>
            <a:ext cx="2117206" cy="1746150"/>
          </a:xfrm>
          <a:prstGeom prst="rect">
            <a:avLst/>
          </a:prstGeom>
        </p:spPr>
      </p:pic>
      <p:grpSp>
        <p:nvGrpSpPr>
          <p:cNvPr id="22" name="図形グループ 21"/>
          <p:cNvGrpSpPr/>
          <p:nvPr/>
        </p:nvGrpSpPr>
        <p:grpSpPr>
          <a:xfrm rot="18603634">
            <a:off x="3735279" y="1083168"/>
            <a:ext cx="4868975" cy="1780338"/>
            <a:chOff x="3798134" y="2106783"/>
            <a:chExt cx="4868975" cy="1780338"/>
          </a:xfrm>
        </p:grpSpPr>
        <p:pic>
          <p:nvPicPr>
            <p:cNvPr id="23" name="図 22"/>
            <p:cNvPicPr>
              <a:picLocks noChangeAspect="1"/>
            </p:cNvPicPr>
            <p:nvPr/>
          </p:nvPicPr>
          <p:blipFill>
            <a:blip r:embed="rId8">
              <a:alphaModFix amt="0"/>
            </a:blip>
            <a:stretch>
              <a:fillRect/>
            </a:stretch>
          </p:blipFill>
          <p:spPr>
            <a:xfrm rot="2425090">
              <a:off x="6549903" y="2140971"/>
              <a:ext cx="2117206" cy="1746150"/>
            </a:xfrm>
            <a:prstGeom prst="rect">
              <a:avLst/>
            </a:prstGeom>
          </p:spPr>
        </p:pic>
        <p:pic>
          <p:nvPicPr>
            <p:cNvPr id="24" name="図 23"/>
            <p:cNvPicPr>
              <a:picLocks noChangeAspect="1"/>
            </p:cNvPicPr>
            <p:nvPr/>
          </p:nvPicPr>
          <p:blipFill>
            <a:blip r:embed="rId8"/>
            <a:stretch>
              <a:fillRect/>
            </a:stretch>
          </p:blipFill>
          <p:spPr>
            <a:xfrm rot="2425090">
              <a:off x="3798134" y="2106783"/>
              <a:ext cx="2117206" cy="1746150"/>
            </a:xfrm>
            <a:prstGeom prst="rect">
              <a:avLst/>
            </a:prstGeom>
          </p:spPr>
        </p:pic>
      </p:grpSp>
      <p:pic>
        <p:nvPicPr>
          <p:cNvPr id="25" name="図 24"/>
          <p:cNvPicPr>
            <a:picLocks noChangeAspect="1"/>
          </p:cNvPicPr>
          <p:nvPr/>
        </p:nvPicPr>
        <p:blipFill>
          <a:blip r:embed="rId9"/>
          <a:stretch>
            <a:fillRect/>
          </a:stretch>
        </p:blipFill>
        <p:spPr>
          <a:xfrm rot="14107156">
            <a:off x="5998316" y="1799687"/>
            <a:ext cx="342900" cy="342900"/>
          </a:xfrm>
          <a:prstGeom prst="rect">
            <a:avLst/>
          </a:prstGeom>
        </p:spPr>
      </p:pic>
    </p:spTree>
    <p:extLst>
      <p:ext uri="{BB962C8B-B14F-4D97-AF65-F5344CB8AC3E}">
        <p14:creationId xmlns:p14="http://schemas.microsoft.com/office/powerpoint/2010/main" val="111879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8" fill="hold">
                            <p:stCondLst>
                              <p:cond delay="3000"/>
                            </p:stCondLst>
                            <p:childTnLst>
                              <p:par>
                                <p:cTn id="9" presetID="8" presetClass="emph" presetSubtype="0" fill="hold" nodeType="afterEffect">
                                  <p:stCondLst>
                                    <p:cond delay="0"/>
                                  </p:stCondLst>
                                  <p:childTnLst>
                                    <p:animRot by="-2400000">
                                      <p:cBhvr>
                                        <p:cTn id="10" dur="2000" fill="hold"/>
                                        <p:tgtEl>
                                          <p:spTgt spid="22"/>
                                        </p:tgtEl>
                                        <p:attrNameLst>
                                          <p:attrName>r</p:attrName>
                                        </p:attrNameLst>
                                      </p:cBhvr>
                                    </p:animRot>
                                  </p:childTnLst>
                                </p:cTn>
                              </p:par>
                            </p:childTnLst>
                          </p:cTn>
                        </p:par>
                        <p:par>
                          <p:cTn id="11" fill="hold">
                            <p:stCondLst>
                              <p:cond delay="5000"/>
                            </p:stCondLst>
                            <p:childTnLst>
                              <p:par>
                                <p:cTn id="12" presetID="0" presetClass="path" presetSubtype="0" accel="50000" decel="50000" fill="hold" nodeType="afterEffect">
                                  <p:stCondLst>
                                    <p:cond delay="0"/>
                                  </p:stCondLst>
                                  <p:childTnLst>
                                    <p:animMotion origin="layout" path="M -0.00347 -0.00486 L -0.03125 -0.07616 " pathEditMode="relative" ptsTypes="AA">
                                      <p:cBhvr>
                                        <p:cTn id="13" dur="2000" fill="hold"/>
                                        <p:tgtEl>
                                          <p:spTgt spid="18"/>
                                        </p:tgtEl>
                                        <p:attrNameLst>
                                          <p:attrName>ppt_x</p:attrName>
                                          <p:attrName>ppt_y</p:attrName>
                                        </p:attrNameLst>
                                      </p:cBhvr>
                                    </p:animMotion>
                                  </p:childTnLst>
                                </p:cTn>
                              </p:par>
                            </p:childTnLst>
                          </p:cTn>
                        </p:par>
                        <p:par>
                          <p:cTn id="14" fill="hold">
                            <p:stCondLst>
                              <p:cond delay="7000"/>
                            </p:stCondLst>
                            <p:childTnLst>
                              <p:par>
                                <p:cTn id="15" presetID="0" presetClass="path" presetSubtype="0" accel="50000" decel="50000" fill="hold" nodeType="afterEffect">
                                  <p:stCondLst>
                                    <p:cond delay="0"/>
                                  </p:stCondLst>
                                  <p:childTnLst>
                                    <p:animMotion origin="layout" path="M -3.05556E-6 -6.66667E-6 C 0.00417 0.00277 0.00452 0.00254 0.00816 0.00601 C 0.01129 0.00902 0.01372 0.01365 0.01736 0.01527 C 0.01858 0.01596 0.01979 0.0162 0.02083 0.01689 C 0.02222 0.01782 0.02309 0.0192 0.02448 0.02013 C 0.02587 0.02083 0.02743 0.02106 0.02899 0.02152 C 0.03021 0.02268 0.03142 0.02337 0.03264 0.02476 C 0.04149 0.03471 0.0309 0.02476 0.03958 0.0324 C 0.04028 0.03402 0.0408 0.03587 0.04184 0.03703 C 0.04323 0.03865 0.04514 0.03911 0.04653 0.04027 C 0.05035 0.04305 0.05035 0.04374 0.05365 0.04791 C 0.05313 0.05624 0.0533 0.06458 0.05243 0.07268 C 0.05208 0.07499 0.0507 0.07661 0.05 0.07893 C 0.04948 0.08147 0.04931 0.08402 0.04896 0.08657 C 0.04774 0.11504 0.04774 0.10532 0.04774 0.1162 " pathEditMode="relative" ptsTypes="AAAAAAAAAAAAAAA">
                                      <p:cBhvr>
                                        <p:cTn id="1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17" name="図 16"/>
          <p:cNvPicPr>
            <a:picLocks noChangeAspect="1"/>
          </p:cNvPicPr>
          <p:nvPr/>
        </p:nvPicPr>
        <p:blipFill>
          <a:blip r:embed="rId4">
            <a:alphaModFix amt="34000"/>
          </a:blip>
          <a:stretch>
            <a:fillRect/>
          </a:stretch>
        </p:blipFill>
        <p:spPr>
          <a:xfrm>
            <a:off x="5200612" y="3521553"/>
            <a:ext cx="1371960" cy="1371960"/>
          </a:xfrm>
          <a:prstGeom prst="rect">
            <a:avLst/>
          </a:prstGeom>
        </p:spPr>
      </p:pic>
      <p:grpSp>
        <p:nvGrpSpPr>
          <p:cNvPr id="14" name="図形グループ 13"/>
          <p:cNvGrpSpPr/>
          <p:nvPr/>
        </p:nvGrpSpPr>
        <p:grpSpPr>
          <a:xfrm rot="12030036">
            <a:off x="3353925" y="95601"/>
            <a:ext cx="4037739" cy="4214801"/>
            <a:chOff x="2786037" y="2464889"/>
            <a:chExt cx="4257396" cy="4444092"/>
          </a:xfrm>
        </p:grpSpPr>
        <p:pic>
          <p:nvPicPr>
            <p:cNvPr id="15" name="図 14"/>
            <p:cNvPicPr>
              <a:picLocks noChangeAspect="1"/>
            </p:cNvPicPr>
            <p:nvPr/>
          </p:nvPicPr>
          <p:blipFill>
            <a:blip r:embed="rId5"/>
            <a:stretch>
              <a:fillRect/>
            </a:stretch>
          </p:blipFill>
          <p:spPr>
            <a:xfrm>
              <a:off x="3182633" y="2464889"/>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6"/>
          <a:stretch>
            <a:fillRect/>
          </a:stretch>
        </p:blipFill>
        <p:spPr>
          <a:xfrm>
            <a:off x="3872280" y="2173282"/>
            <a:ext cx="288032" cy="288032"/>
          </a:xfrm>
          <a:prstGeom prst="rect">
            <a:avLst/>
          </a:prstGeom>
        </p:spPr>
      </p:pic>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7"/>
            <a:stretch>
              <a:fillRect/>
            </a:stretch>
          </p:blipFill>
          <p:spPr>
            <a:xfrm>
              <a:off x="2641600" y="2203450"/>
              <a:ext cx="3860800" cy="2451100"/>
            </a:xfrm>
            <a:prstGeom prst="rect">
              <a:avLst/>
            </a:prstGeom>
          </p:spPr>
        </p:pic>
        <p:pic>
          <p:nvPicPr>
            <p:cNvPr id="29" name="図 28"/>
            <p:cNvPicPr>
              <a:picLocks noChangeAspect="1"/>
            </p:cNvPicPr>
            <p:nvPr/>
          </p:nvPicPr>
          <p:blipFill>
            <a:blip r:embed="rId7">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8"/>
          <a:stretch>
            <a:fillRect/>
          </a:stretch>
        </p:blipFill>
        <p:spPr>
          <a:xfrm rot="3117216">
            <a:off x="5383649" y="4122955"/>
            <a:ext cx="444500" cy="228600"/>
          </a:xfrm>
          <a:prstGeom prst="rect">
            <a:avLst/>
          </a:prstGeom>
        </p:spPr>
      </p:pic>
      <p:pic>
        <p:nvPicPr>
          <p:cNvPr id="18" name="図 17"/>
          <p:cNvPicPr>
            <a:picLocks noChangeAspect="1"/>
          </p:cNvPicPr>
          <p:nvPr/>
        </p:nvPicPr>
        <p:blipFill>
          <a:blip r:embed="rId8"/>
          <a:stretch>
            <a:fillRect/>
          </a:stretch>
        </p:blipFill>
        <p:spPr>
          <a:xfrm rot="4019779">
            <a:off x="6010326" y="4093233"/>
            <a:ext cx="444500" cy="228600"/>
          </a:xfrm>
          <a:prstGeom prst="rect">
            <a:avLst/>
          </a:prstGeom>
        </p:spPr>
      </p:pic>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5 -0.00324 L 0.21649 0.26621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44444E-6 -1.48148E-6 L 0.08855 0.06806 " pathEditMode="relative" rAng="0" ptsTypes="AA">
                                      <p:cBhvr>
                                        <p:cTn id="8" dur="2000" fill="hold"/>
                                        <p:tgtEl>
                                          <p:spTgt spid="14"/>
                                        </p:tgtEl>
                                        <p:attrNameLst>
                                          <p:attrName>ppt_x</p:attrName>
                                          <p:attrName>ppt_y</p:attrName>
                                        </p:attrNameLst>
                                      </p:cBhvr>
                                      <p:rCtr x="4427"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578156">
            <a:off x="4622200" y="890085"/>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4479155" y="3151229"/>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19" name="図 18"/>
          <p:cNvPicPr>
            <a:picLocks noChangeAspect="1"/>
          </p:cNvPicPr>
          <p:nvPr/>
        </p:nvPicPr>
        <p:blipFill>
          <a:blip r:embed="rId7"/>
          <a:stretch>
            <a:fillRect/>
          </a:stretch>
        </p:blipFill>
        <p:spPr>
          <a:xfrm>
            <a:off x="4969270" y="3351617"/>
            <a:ext cx="2051002" cy="63597"/>
          </a:xfrm>
          <a:prstGeom prst="rect">
            <a:avLst/>
          </a:prstGeom>
        </p:spPr>
      </p:pic>
    </p:spTree>
    <p:extLst>
      <p:ext uri="{BB962C8B-B14F-4D97-AF65-F5344CB8AC3E}">
        <p14:creationId xmlns:p14="http://schemas.microsoft.com/office/powerpoint/2010/main" val="277593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578156">
            <a:off x="4622200" y="890085"/>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5565100" y="3206520"/>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grpSp>
        <p:nvGrpSpPr>
          <p:cNvPr id="3" name="図形グループ 2"/>
          <p:cNvGrpSpPr/>
          <p:nvPr/>
        </p:nvGrpSpPr>
        <p:grpSpPr>
          <a:xfrm>
            <a:off x="2738783" y="1560347"/>
            <a:ext cx="1371960" cy="1371960"/>
            <a:chOff x="2738783" y="1538091"/>
            <a:chExt cx="1371960" cy="1371960"/>
          </a:xfrm>
        </p:grpSpPr>
        <p:pic>
          <p:nvPicPr>
            <p:cNvPr id="17" name="図 16"/>
            <p:cNvPicPr>
              <a:picLocks noChangeAspect="1"/>
            </p:cNvPicPr>
            <p:nvPr/>
          </p:nvPicPr>
          <p:blipFill>
            <a:blip r:embed="rId7">
              <a:alphaModFix amt="34000"/>
            </a:blip>
            <a:stretch>
              <a:fillRect/>
            </a:stretch>
          </p:blipFill>
          <p:spPr>
            <a:xfrm>
              <a:off x="2738783" y="1538091"/>
              <a:ext cx="1371960" cy="1371960"/>
            </a:xfrm>
            <a:prstGeom prst="rect">
              <a:avLst/>
            </a:prstGeom>
          </p:spPr>
        </p:pic>
        <p:sp>
          <p:nvSpPr>
            <p:cNvPr id="18"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spTree>
    <p:extLst>
      <p:ext uri="{BB962C8B-B14F-4D97-AF65-F5344CB8AC3E}">
        <p14:creationId xmlns:p14="http://schemas.microsoft.com/office/powerpoint/2010/main" val="1214770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4.07407E-6 L -0.00452 0.06944 C -0.00504 0.08426 -0.01094 0.10162 -0.0198 0.11666 C -0.02987 0.13379 -0.04046 0.14467 -0.05122 0.14907 L -0.1007 0.17176 " pathEditMode="relative" rAng="7680000" ptsTypes="AAAAA">
                                      <p:cBhvr>
                                        <p:cTn id="6" dur="2000" fill="hold"/>
                                        <p:tgtEl>
                                          <p:spTgt spid="37"/>
                                        </p:tgtEl>
                                        <p:attrNameLst>
                                          <p:attrName>ppt_x</p:attrName>
                                          <p:attrName>ppt_y</p:attrName>
                                        </p:attrNameLst>
                                      </p:cBhvr>
                                      <p:rCtr x="-3507" y="10162"/>
                                    </p:animMotion>
                                  </p:childTnLst>
                                </p:cTn>
                              </p:par>
                              <p:par>
                                <p:cTn id="7" presetID="0" presetClass="path" presetSubtype="0" accel="50000" decel="50000" fill="hold" nodeType="withEffect">
                                  <p:stCondLst>
                                    <p:cond delay="0"/>
                                  </p:stCondLst>
                                  <p:childTnLst>
                                    <p:animMotion origin="layout" path="M -0.00104 0.00277 L 0.00694 0.0868 " pathEditMode="relative" rAng="0" ptsTypes="AA">
                                      <p:cBhvr>
                                        <p:cTn id="8" dur="2000" fill="hold"/>
                                        <p:tgtEl>
                                          <p:spTgt spid="14"/>
                                        </p:tgtEl>
                                        <p:attrNameLst>
                                          <p:attrName>ppt_x</p:attrName>
                                          <p:attrName>ppt_y</p:attrName>
                                        </p:attrNameLst>
                                      </p:cBhvr>
                                      <p:rCtr x="399" y="4190"/>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8.33333E-7 3.7037E-6 L 8.33333E-7 -0.09399 " pathEditMode="relative" rAng="0" ptsTypes="AA">
                                      <p:cBhvr>
                                        <p:cTn id="15" dur="2000" fill="hold"/>
                                        <p:tgtEl>
                                          <p:spTgt spid="3"/>
                                        </p:tgtEl>
                                        <p:attrNameLst>
                                          <p:attrName>ppt_x</p:attrName>
                                          <p:attrName>ppt_y</p:attrName>
                                        </p:attrNameLst>
                                      </p:cBhvr>
                                      <p:rCtr x="0"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578156">
            <a:off x="4315213" y="992233"/>
            <a:ext cx="3725493" cy="4192992"/>
            <a:chOff x="2718674" y="2487884"/>
            <a:chExt cx="3928163" cy="4421097"/>
          </a:xfrm>
        </p:grpSpPr>
        <p:pic>
          <p:nvPicPr>
            <p:cNvPr id="15" name="図 14"/>
            <p:cNvPicPr>
              <a:picLocks noChangeAspect="1"/>
            </p:cNvPicPr>
            <p:nvPr/>
          </p:nvPicPr>
          <p:blipFill>
            <a:blip r:embed="rId4"/>
            <a:stretch>
              <a:fillRect/>
            </a:stretch>
          </p:blipFill>
          <p:spPr>
            <a:xfrm>
              <a:off x="2718674" y="2487884"/>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5565100" y="3206520"/>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sp>
        <p:nvSpPr>
          <p:cNvPr id="22"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val="161213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4.07407E-6 L -0.00452 0.06944 C -0.00504 0.08426 -0.01094 0.10162 -0.0198 0.11666 C -0.02987 0.13379 -0.04046 0.14467 -0.05122 0.14907 L -0.1007 0.17176 " pathEditMode="relative" rAng="7680000" ptsTypes="AAAAA">
                                      <p:cBhvr>
                                        <p:cTn id="6" dur="3000" fill="hold"/>
                                        <p:tgtEl>
                                          <p:spTgt spid="37"/>
                                        </p:tgtEl>
                                        <p:attrNameLst>
                                          <p:attrName>ppt_x</p:attrName>
                                          <p:attrName>ppt_y</p:attrName>
                                        </p:attrNameLst>
                                      </p:cBhvr>
                                      <p:rCtr x="-3507" y="10162"/>
                                    </p:animMotion>
                                  </p:childTnLst>
                                </p:cTn>
                              </p:par>
                              <p:par>
                                <p:cTn id="7" presetID="0" presetClass="path" presetSubtype="0" accel="50000" decel="50000" fill="hold" nodeType="withEffect">
                                  <p:stCondLst>
                                    <p:cond delay="500"/>
                                  </p:stCondLst>
                                  <p:childTnLst>
                                    <p:animMotion origin="layout" path="M -8.33333E-7 -1.48148E-6 L -0.06684 -0.00278 " pathEditMode="relative" rAng="0" ptsTypes="AA">
                                      <p:cBhvr>
                                        <p:cTn id="8" dur="2000" fill="hold"/>
                                        <p:tgtEl>
                                          <p:spTgt spid="14"/>
                                        </p:tgtEl>
                                        <p:attrNameLst>
                                          <p:attrName>ppt_x</p:attrName>
                                          <p:attrName>ppt_y</p:attrName>
                                        </p:attrNameLst>
                                      </p:cBhvr>
                                      <p:rCtr x="-3351" y="-139"/>
                                    </p:animMotion>
                                  </p:childTnLst>
                                </p:cTn>
                              </p:par>
                              <p:par>
                                <p:cTn id="9" presetID="8" presetClass="emph" presetSubtype="0" fill="hold" nodeType="withEffect">
                                  <p:stCondLst>
                                    <p:cond delay="500"/>
                                  </p:stCondLst>
                                  <p:childTnLst>
                                    <p:animRot by="-1800000">
                                      <p:cBhvr>
                                        <p:cTn id="10" dur="1000" fill="hold"/>
                                        <p:tgtEl>
                                          <p:spTgt spid="14"/>
                                        </p:tgtEl>
                                        <p:attrNameLst>
                                          <p:attrName>r</p:attrName>
                                        </p:attrNameLst>
                                      </p:cBhvr>
                                    </p:animRot>
                                  </p:childTnLst>
                                </p:cTn>
                              </p:par>
                            </p:childTnLst>
                          </p:cTn>
                        </p:par>
                        <p:par>
                          <p:cTn id="11" fill="hold">
                            <p:stCondLst>
                              <p:cond delay="3000"/>
                            </p:stCondLst>
                            <p:childTnLst>
                              <p:par>
                                <p:cTn id="12" presetID="10" presetClass="entr" presetSubtype="0" fill="hold" grpId="1"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3500"/>
                            </p:stCondLst>
                            <p:childTnLst>
                              <p:par>
                                <p:cTn id="16" presetID="26" presetClass="emph" presetSubtype="0" repeatCount="3000" fill="hold" grpId="0"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6200000">
            <a:off x="4589727" y="963003"/>
            <a:ext cx="3725493" cy="4192992"/>
            <a:chOff x="2718674" y="2487884"/>
            <a:chExt cx="3928163" cy="4421097"/>
          </a:xfrm>
        </p:grpSpPr>
        <p:pic>
          <p:nvPicPr>
            <p:cNvPr id="15" name="図 14"/>
            <p:cNvPicPr>
              <a:picLocks noChangeAspect="1"/>
            </p:cNvPicPr>
            <p:nvPr/>
          </p:nvPicPr>
          <p:blipFill>
            <a:blip r:embed="rId4"/>
            <a:stretch>
              <a:fillRect/>
            </a:stretch>
          </p:blipFill>
          <p:spPr>
            <a:xfrm>
              <a:off x="2718674" y="2487884"/>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267588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4.81481E-6 L 4.44444E-6 0.00024 " pathEditMode="relative" rAng="0" ptsTypes="AA">
                                      <p:cBhvr>
                                        <p:cTn id="6" dur="2000" fill="hold"/>
                                        <p:tgtEl>
                                          <p:spTgt spid="14"/>
                                        </p:tgtEl>
                                        <p:attrNameLst>
                                          <p:attrName>ppt_x</p:attrName>
                                          <p:attrName>ppt_y</p:attrName>
                                        </p:attrNameLst>
                                      </p:cBhvr>
                                      <p:rCtr x="0" y="0"/>
                                    </p:animMotion>
                                  </p:childTnLst>
                                </p:cTn>
                              </p:par>
                              <p:par>
                                <p:cTn id="7" presetID="8" presetClass="emph" presetSubtype="0" fill="hold" nodeType="withEffect">
                                  <p:stCondLst>
                                    <p:cond delay="500"/>
                                  </p:stCondLst>
                                  <p:childTnLst>
                                    <p:animRot by="-2400000">
                                      <p:cBhvr>
                                        <p:cTn id="8"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grpSp>
        <p:nvGrpSpPr>
          <p:cNvPr id="3" name="図形グループ 2"/>
          <p:cNvGrpSpPr/>
          <p:nvPr/>
        </p:nvGrpSpPr>
        <p:grpSpPr>
          <a:xfrm>
            <a:off x="5200612" y="3521553"/>
            <a:ext cx="1371960" cy="1371960"/>
            <a:chOff x="5200612" y="3521553"/>
            <a:chExt cx="1371960" cy="1371960"/>
          </a:xfrm>
        </p:grpSpPr>
        <p:pic>
          <p:nvPicPr>
            <p:cNvPr id="17" name="図 16"/>
            <p:cNvPicPr>
              <a:picLocks noChangeAspect="1"/>
            </p:cNvPicPr>
            <p:nvPr/>
          </p:nvPicPr>
          <p:blipFill>
            <a:blip r:embed="rId6">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a:stretch>
              <a:fillRect/>
            </a:stretch>
          </p:blipFill>
          <p:spPr>
            <a:xfrm rot="3733804">
              <a:off x="5475475" y="4165847"/>
              <a:ext cx="444500" cy="228600"/>
            </a:xfrm>
            <a:prstGeom prst="rect">
              <a:avLst/>
            </a:prstGeom>
          </p:spPr>
        </p:pic>
        <p:pic>
          <p:nvPicPr>
            <p:cNvPr id="18" name="図 17"/>
            <p:cNvPicPr>
              <a:picLocks noChangeAspect="1"/>
            </p:cNvPicPr>
            <p:nvPr/>
          </p:nvPicPr>
          <p:blipFill>
            <a:blip r:embed="rId7"/>
            <a:stretch>
              <a:fillRect/>
            </a:stretch>
          </p:blipFill>
          <p:spPr>
            <a:xfrm rot="5750055">
              <a:off x="6010326" y="4093233"/>
              <a:ext cx="444500" cy="228600"/>
            </a:xfrm>
            <a:prstGeom prst="rect">
              <a:avLst/>
            </a:prstGeom>
          </p:spPr>
        </p:pic>
      </p:grpSp>
      <p:grpSp>
        <p:nvGrpSpPr>
          <p:cNvPr id="4" name="図形グループ 3"/>
          <p:cNvGrpSpPr/>
          <p:nvPr/>
        </p:nvGrpSpPr>
        <p:grpSpPr>
          <a:xfrm>
            <a:off x="3348957" y="2564421"/>
            <a:ext cx="708987" cy="557093"/>
            <a:chOff x="3348957" y="2564421"/>
            <a:chExt cx="708987" cy="557093"/>
          </a:xfrm>
        </p:grpSpPr>
        <p:pic>
          <p:nvPicPr>
            <p:cNvPr id="37" name="図 36"/>
            <p:cNvPicPr>
              <a:picLocks noChangeAspect="1"/>
            </p:cNvPicPr>
            <p:nvPr/>
          </p:nvPicPr>
          <p:blipFill>
            <a:blip r:embed="rId8"/>
            <a:stretch>
              <a:fillRect/>
            </a:stretch>
          </p:blipFill>
          <p:spPr>
            <a:xfrm>
              <a:off x="3748766" y="2597448"/>
              <a:ext cx="309178" cy="309178"/>
            </a:xfrm>
            <a:prstGeom prst="rect">
              <a:avLst/>
            </a:prstGeom>
          </p:spPr>
        </p:pic>
        <p:pic>
          <p:nvPicPr>
            <p:cNvPr id="19" name="図 18"/>
            <p:cNvPicPr>
              <a:picLocks noChangeAspect="1"/>
            </p:cNvPicPr>
            <p:nvPr/>
          </p:nvPicPr>
          <p:blipFill>
            <a:blip r:embed="rId7"/>
            <a:stretch>
              <a:fillRect/>
            </a:stretch>
          </p:blipFill>
          <p:spPr>
            <a:xfrm rot="20318939">
              <a:off x="3348957" y="2564421"/>
              <a:ext cx="444500" cy="228600"/>
            </a:xfrm>
            <a:prstGeom prst="rect">
              <a:avLst/>
            </a:prstGeom>
          </p:spPr>
        </p:pic>
        <p:pic>
          <p:nvPicPr>
            <p:cNvPr id="21" name="図 20"/>
            <p:cNvPicPr>
              <a:picLocks noChangeAspect="1"/>
            </p:cNvPicPr>
            <p:nvPr/>
          </p:nvPicPr>
          <p:blipFill>
            <a:blip r:embed="rId7"/>
            <a:stretch>
              <a:fillRect/>
            </a:stretch>
          </p:blipFill>
          <p:spPr>
            <a:xfrm rot="20318939">
              <a:off x="3535767" y="2892914"/>
              <a:ext cx="444500" cy="228600"/>
            </a:xfrm>
            <a:prstGeom prst="rect">
              <a:avLst/>
            </a:prstGeom>
          </p:spPr>
        </p:pic>
      </p:grpSp>
    </p:spTree>
    <p:extLst>
      <p:ext uri="{BB962C8B-B14F-4D97-AF65-F5344CB8AC3E}">
        <p14:creationId xmlns:p14="http://schemas.microsoft.com/office/powerpoint/2010/main" val="426406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000"/>
                            </p:stCondLst>
                            <p:childTnLst>
                              <p:par>
                                <p:cTn id="9" presetID="26" presetClass="emph" presetSubtype="0" repeatCount="400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5000"/>
                            </p:stCondLst>
                            <p:childTnLst>
                              <p:par>
                                <p:cTn id="13" presetID="37" presetClass="path" presetSubtype="0" accel="50000" decel="50000" fill="hold" nodeType="afterEffect">
                                  <p:stCondLst>
                                    <p:cond delay="0"/>
                                  </p:stCondLst>
                                  <p:childTnLst>
                                    <p:animMotion origin="layout" path="M -3.05556E-6 3.7037E-7 L 0.04931 -0.00324 C 0.05938 -0.00394 0.07188 0.00208 0.08264 0.01134 C 0.09549 0.02245 0.10348 0.03495 0.10695 0.04768 L 0.12483 0.11018 " pathEditMode="relative" rAng="1980000" ptsTypes="AAAAA">
                                      <p:cBhvr>
                                        <p:cTn id="14" dur="2000" fill="hold"/>
                                        <p:tgtEl>
                                          <p:spTgt spid="4"/>
                                        </p:tgtEl>
                                        <p:attrNameLst>
                                          <p:attrName>ppt_x</p:attrName>
                                          <p:attrName>ppt_y</p:attrName>
                                        </p:attrNameLst>
                                      </p:cBhvr>
                                      <p:rCtr x="7274"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a:stretch>
            <a:fillRect/>
          </a:stretch>
        </p:blipFill>
        <p:spPr>
          <a:xfrm rot="3733804">
            <a:off x="5103739" y="4226044"/>
            <a:ext cx="444500" cy="228600"/>
          </a:xfrm>
          <a:prstGeom prst="rect">
            <a:avLst/>
          </a:prstGeom>
        </p:spPr>
      </p:pic>
      <p:pic>
        <p:nvPicPr>
          <p:cNvPr id="18" name="図 17"/>
          <p:cNvPicPr>
            <a:picLocks noChangeAspect="1"/>
          </p:cNvPicPr>
          <p:nvPr/>
        </p:nvPicPr>
        <p:blipFill>
          <a:blip r:embed="rId7"/>
          <a:stretch>
            <a:fillRect/>
          </a:stretch>
        </p:blipFill>
        <p:spPr>
          <a:xfrm rot="5750055">
            <a:off x="6010326" y="4093233"/>
            <a:ext cx="444500" cy="228600"/>
          </a:xfrm>
          <a:prstGeom prst="rect">
            <a:avLst/>
          </a:prstGeom>
        </p:spPr>
      </p:pic>
      <p:pic>
        <p:nvPicPr>
          <p:cNvPr id="37" name="図 36"/>
          <p:cNvPicPr>
            <a:picLocks noChangeAspect="1"/>
          </p:cNvPicPr>
          <p:nvPr/>
        </p:nvPicPr>
        <p:blipFill>
          <a:blip r:embed="rId8"/>
          <a:stretch>
            <a:fillRect/>
          </a:stretch>
        </p:blipFill>
        <p:spPr>
          <a:xfrm>
            <a:off x="4543621" y="2985275"/>
            <a:ext cx="309178" cy="309178"/>
          </a:xfrm>
          <a:prstGeom prst="rect">
            <a:avLst/>
          </a:prstGeom>
        </p:spPr>
      </p:pic>
      <p:pic>
        <p:nvPicPr>
          <p:cNvPr id="19" name="図 18"/>
          <p:cNvPicPr>
            <a:picLocks noChangeAspect="1"/>
          </p:cNvPicPr>
          <p:nvPr/>
        </p:nvPicPr>
        <p:blipFill>
          <a:blip r:embed="rId7"/>
          <a:stretch>
            <a:fillRect/>
          </a:stretch>
        </p:blipFill>
        <p:spPr>
          <a:xfrm rot="20318939">
            <a:off x="4143812" y="2952248"/>
            <a:ext cx="444500" cy="228600"/>
          </a:xfrm>
          <a:prstGeom prst="rect">
            <a:avLst/>
          </a:prstGeom>
        </p:spPr>
      </p:pic>
      <p:pic>
        <p:nvPicPr>
          <p:cNvPr id="21" name="図 20"/>
          <p:cNvPicPr>
            <a:picLocks noChangeAspect="1"/>
          </p:cNvPicPr>
          <p:nvPr/>
        </p:nvPicPr>
        <p:blipFill>
          <a:blip r:embed="rId7"/>
          <a:stretch>
            <a:fillRect/>
          </a:stretch>
        </p:blipFill>
        <p:spPr>
          <a:xfrm rot="20318939">
            <a:off x="4330622" y="3280741"/>
            <a:ext cx="444500" cy="228600"/>
          </a:xfrm>
          <a:prstGeom prst="rect">
            <a:avLst/>
          </a:prstGeom>
        </p:spPr>
      </p:pic>
    </p:spTree>
    <p:extLst>
      <p:ext uri="{BB962C8B-B14F-4D97-AF65-F5344CB8AC3E}">
        <p14:creationId xmlns:p14="http://schemas.microsoft.com/office/powerpoint/2010/main" val="1020208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5 -0.01042 L 0.14097 0.14606 " pathEditMode="relative" ptsTypes="AA">
                                      <p:cBhvr>
                                        <p:cTn id="6" dur="2000" fill="hold"/>
                                        <p:tgtEl>
                                          <p:spTgt spid="3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72222E-6 -3.7037E-7 L 0.07395 -3.7037E-7 " pathEditMode="relative" ptsTypes="AA">
                                      <p:cBhvr>
                                        <p:cTn id="9" dur="2000" fill="hold"/>
                                        <p:tgtEl>
                                          <p:spTgt spid="2"/>
                                        </p:tgtEl>
                                        <p:attrNameLst>
                                          <p:attrName>ppt_x</p:attrName>
                                          <p:attrName>ppt_y</p:attrName>
                                        </p:attrNameLst>
                                      </p:cBhvr>
                                    </p:animMotion>
                                  </p:childTnLst>
                                </p:cTn>
                              </p:par>
                            </p:childTnLst>
                          </p:cTn>
                        </p:par>
                        <p:par>
                          <p:cTn id="10" fill="hold">
                            <p:stCondLst>
                              <p:cond delay="4000"/>
                            </p:stCondLst>
                            <p:childTnLst>
                              <p:par>
                                <p:cTn id="11" presetID="8" presetClass="emph" presetSubtype="0" fill="hold" nodeType="afterEffect">
                                  <p:stCondLst>
                                    <p:cond delay="0"/>
                                  </p:stCondLst>
                                  <p:childTnLst>
                                    <p:animRot by="-1200000">
                                      <p:cBhvr>
                                        <p:cTn id="12"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5400" b="1" dirty="0">
                <a:latin typeface="Hiragino Kaku Gothic StdN W8" charset="-128"/>
                <a:ea typeface="Hiragino Kaku Gothic StdN W8" charset="-128"/>
                <a:cs typeface="Hiragino Kaku Gothic StdN W8" charset="-128"/>
              </a:rPr>
              <a:t>正しい判定のために</a:t>
            </a:r>
            <a:endParaRPr lang="en-US" sz="54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eaLnBrk="1" hangingPunct="1"/>
            <a:r>
              <a:rPr lang="fr-CH" sz="2400" b="1" dirty="0" smtClean="0">
                <a:solidFill>
                  <a:schemeClr val="tx1"/>
                </a:solidFill>
                <a:latin typeface="Fiba"/>
                <a:cs typeface="Fiba"/>
              </a:rPr>
              <a:t>2PO MECHANICS</a:t>
            </a:r>
            <a:endParaRPr lang="en-US" sz="2400" b="1" dirty="0" smtClean="0">
              <a:solidFill>
                <a:schemeClr val="tx1"/>
              </a:solidFill>
              <a:latin typeface="Fiba"/>
              <a:cs typeface="Fiba"/>
            </a:endParaRPr>
          </a:p>
        </p:txBody>
      </p:sp>
      <p:sp>
        <p:nvSpPr>
          <p:cNvPr id="8" name="Content Placeholder 2"/>
          <p:cNvSpPr txBox="1">
            <a:spLocks/>
          </p:cNvSpPr>
          <p:nvPr/>
        </p:nvSpPr>
        <p:spPr>
          <a:xfrm>
            <a:off x="1192313" y="2333882"/>
            <a:ext cx="6768752" cy="59106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ja-JP" altLang="en-US" sz="2400" dirty="0">
                <a:solidFill>
                  <a:schemeClr val="tx1"/>
                </a:solidFill>
                <a:latin typeface="HGSoeiKakugothicUB" charset="-128"/>
                <a:ea typeface="HGSoeiKakugothicUB" charset="-128"/>
                <a:cs typeface="HGSoeiKakugothicUB" charset="-128"/>
              </a:rPr>
              <a:t>審判</a:t>
            </a:r>
            <a:r>
              <a:rPr lang="ja-JP" altLang="en-US" sz="2400" dirty="0" smtClean="0">
                <a:solidFill>
                  <a:schemeClr val="tx1"/>
                </a:solidFill>
                <a:latin typeface="HGSoeiKakugothicUB" charset="-128"/>
                <a:ea typeface="HGSoeiKakugothicUB" charset="-128"/>
                <a:cs typeface="HGSoeiKakugothicUB" charset="-128"/>
              </a:rPr>
              <a:t>の</a:t>
            </a:r>
            <a:r>
              <a:rPr lang="ja-JP" altLang="en-US" sz="2400" dirty="0">
                <a:solidFill>
                  <a:schemeClr val="tx1"/>
                </a:solidFill>
                <a:latin typeface="HGSoeiKakugothicUB" charset="-128"/>
                <a:ea typeface="HGSoeiKakugothicUB" charset="-128"/>
                <a:cs typeface="HGSoeiKakugothicUB" charset="-128"/>
              </a:rPr>
              <a:t>動き</a:t>
            </a:r>
            <a:r>
              <a:rPr lang="ja-JP" altLang="en-US" sz="2400" dirty="0" smtClean="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4</a:t>
            </a:r>
            <a:r>
              <a:rPr lang="ja-JP" altLang="en-US" sz="2400" dirty="0">
                <a:solidFill>
                  <a:schemeClr val="tx1"/>
                </a:solidFill>
                <a:latin typeface="HGSoeiKakugothicUB" charset="-128"/>
                <a:ea typeface="HGSoeiKakugothicUB" charset="-128"/>
                <a:cs typeface="HGSoeiKakugothicUB" charset="-128"/>
              </a:rPr>
              <a:t>原則</a:t>
            </a:r>
            <a:endParaRPr lang="en-US" sz="2400" dirty="0" smtClean="0">
              <a:latin typeface="HGSoeiKakugothicUB" charset="-128"/>
              <a:ea typeface="HGSoeiKakugothicUB" charset="-128"/>
              <a:cs typeface="HGSoeiKakugothicUB" charset="-128"/>
            </a:endParaRPr>
          </a:p>
        </p:txBody>
      </p:sp>
      <p:sp>
        <p:nvSpPr>
          <p:cNvPr id="9" name="Content Placeholder 2"/>
          <p:cNvSpPr txBox="1">
            <a:spLocks/>
          </p:cNvSpPr>
          <p:nvPr/>
        </p:nvSpPr>
        <p:spPr>
          <a:xfrm>
            <a:off x="309835" y="3212976"/>
            <a:ext cx="8524330"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ts val="3860"/>
              </a:lnSpc>
              <a:buNone/>
            </a:pPr>
            <a:r>
              <a:rPr lang="en-US" altLang="ja-JP" sz="3600" b="1" dirty="0" smtClean="0">
                <a:latin typeface="Fiba" charset="0"/>
                <a:ea typeface="Fiba" charset="0"/>
                <a:cs typeface="Fiba" charset="0"/>
              </a:rPr>
              <a:t>BOXING-IN </a:t>
            </a:r>
            <a:r>
              <a:rPr lang="en-US" altLang="ja-JP" sz="2800" b="1" dirty="0" smtClean="0">
                <a:solidFill>
                  <a:schemeClr val="tx1">
                    <a:lumMod val="50000"/>
                  </a:schemeClr>
                </a:solidFill>
                <a:latin typeface="Fiba" charset="0"/>
                <a:ea typeface="Fiba" charset="0"/>
                <a:cs typeface="Fiba" charset="0"/>
              </a:rPr>
              <a:t>(Primary,  Big Picture Mentality)</a:t>
            </a:r>
          </a:p>
          <a:p>
            <a:pPr marL="0" indent="0" algn="ctr">
              <a:lnSpc>
                <a:spcPts val="3860"/>
              </a:lnSpc>
              <a:buNone/>
            </a:pPr>
            <a:r>
              <a:rPr lang="en-US" altLang="ja-JP" sz="3600" b="1" dirty="0" smtClean="0">
                <a:latin typeface="Fiba" charset="0"/>
                <a:ea typeface="Fiba" charset="0"/>
                <a:cs typeface="Fiba" charset="0"/>
              </a:rPr>
              <a:t>ALWAYS MOVING </a:t>
            </a:r>
            <a:r>
              <a:rPr lang="en-US" altLang="ja-JP" sz="2800" b="1" dirty="0" smtClean="0">
                <a:solidFill>
                  <a:schemeClr val="tx1">
                    <a:lumMod val="50000"/>
                  </a:schemeClr>
                </a:solidFill>
                <a:latin typeface="Fiba" charset="0"/>
                <a:ea typeface="Fiba" charset="0"/>
                <a:cs typeface="Fiba" charset="0"/>
              </a:rPr>
              <a:t>(Position  Adjust)</a:t>
            </a:r>
          </a:p>
          <a:p>
            <a:pPr marL="0" indent="0" algn="ctr">
              <a:lnSpc>
                <a:spcPts val="3860"/>
              </a:lnSpc>
              <a:buNone/>
            </a:pPr>
            <a:r>
              <a:rPr lang="en-US" altLang="ja-JP" sz="3600" b="1" dirty="0" smtClean="0">
                <a:latin typeface="Fiba" charset="0"/>
                <a:ea typeface="Fiba" charset="0"/>
                <a:cs typeface="Fiba" charset="0"/>
              </a:rPr>
              <a:t>SPACE-WATCHING </a:t>
            </a:r>
            <a:r>
              <a:rPr lang="en-US" altLang="ja-JP" sz="2800" b="1" dirty="0" smtClean="0">
                <a:solidFill>
                  <a:schemeClr val="tx1">
                    <a:lumMod val="50000"/>
                  </a:schemeClr>
                </a:solidFill>
                <a:latin typeface="Fiba" charset="0"/>
                <a:ea typeface="Fiba" charset="0"/>
                <a:cs typeface="Fiba" charset="0"/>
              </a:rPr>
              <a:t>(Referee  Defense)</a:t>
            </a:r>
          </a:p>
          <a:p>
            <a:pPr marL="0" indent="0" algn="ctr">
              <a:lnSpc>
                <a:spcPts val="3860"/>
              </a:lnSpc>
              <a:buNone/>
            </a:pPr>
            <a:r>
              <a:rPr lang="en-US" altLang="ja-JP" sz="3600" b="1" dirty="0" smtClean="0">
                <a:latin typeface="Fiba" charset="0"/>
                <a:ea typeface="Fiba" charset="0"/>
                <a:cs typeface="Fiba" charset="0"/>
              </a:rPr>
              <a:t>PENETRATION </a:t>
            </a:r>
            <a:r>
              <a:rPr lang="en-US" altLang="ja-JP" sz="2800" b="1" dirty="0" smtClean="0">
                <a:solidFill>
                  <a:schemeClr val="tx1">
                    <a:lumMod val="50000"/>
                  </a:schemeClr>
                </a:solidFill>
                <a:latin typeface="Fiba" charset="0"/>
                <a:ea typeface="Fiba" charset="0"/>
                <a:cs typeface="Fiba" charset="0"/>
              </a:rPr>
              <a:t>(Position  adjust)</a:t>
            </a:r>
            <a:endParaRPr lang="en-US" sz="2800" b="1" dirty="0" smtClean="0">
              <a:solidFill>
                <a:schemeClr val="tx1">
                  <a:lumMod val="50000"/>
                </a:schemeClr>
              </a:solidFill>
              <a:latin typeface="Fiba" charset="0"/>
              <a:ea typeface="Fiba" charset="0"/>
              <a:cs typeface="Fiba" charset="0"/>
            </a:endParaRPr>
          </a:p>
        </p:txBody>
      </p:sp>
    </p:spTree>
    <p:extLst>
      <p:ext uri="{BB962C8B-B14F-4D97-AF65-F5344CB8AC3E}">
        <p14:creationId xmlns:p14="http://schemas.microsoft.com/office/powerpoint/2010/main" val="14242592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0" name="図 29"/>
          <p:cNvPicPr>
            <a:picLocks noChangeAspect="1"/>
          </p:cNvPicPr>
          <p:nvPr/>
        </p:nvPicPr>
        <p:blipFill>
          <a:blip r:embed="rId4">
            <a:alphaModFix amt="34000"/>
          </a:blip>
          <a:stretch>
            <a:fillRect/>
          </a:stretch>
        </p:blipFill>
        <p:spPr>
          <a:xfrm>
            <a:off x="4794422" y="2996952"/>
            <a:ext cx="1802547" cy="1802547"/>
          </a:xfrm>
          <a:prstGeom prst="rect">
            <a:avLst/>
          </a:prstGeom>
        </p:spPr>
      </p:pic>
      <p:grpSp>
        <p:nvGrpSpPr>
          <p:cNvPr id="17" name="図形グループ 16"/>
          <p:cNvGrpSpPr/>
          <p:nvPr/>
        </p:nvGrpSpPr>
        <p:grpSpPr>
          <a:xfrm rot="16200000">
            <a:off x="4613597" y="1318236"/>
            <a:ext cx="3661606" cy="4301642"/>
            <a:chOff x="2641600" y="2236791"/>
            <a:chExt cx="3860801" cy="4535656"/>
          </a:xfrm>
        </p:grpSpPr>
        <p:pic>
          <p:nvPicPr>
            <p:cNvPr id="18" name="図 17"/>
            <p:cNvPicPr>
              <a:picLocks noChangeAspect="1"/>
            </p:cNvPicPr>
            <p:nvPr/>
          </p:nvPicPr>
          <p:blipFill>
            <a:blip r:embed="rId5"/>
            <a:stretch>
              <a:fillRect/>
            </a:stretch>
          </p:blipFill>
          <p:spPr>
            <a:xfrm>
              <a:off x="2641600" y="2236791"/>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a:stretch>
            <a:fillRect/>
          </a:stretch>
        </p:blipFill>
        <p:spPr>
          <a:xfrm>
            <a:off x="5747007" y="3166145"/>
            <a:ext cx="288032" cy="288032"/>
          </a:xfrm>
          <a:prstGeom prst="rect">
            <a:avLst/>
          </a:prstGeom>
        </p:spPr>
      </p:pic>
      <p:pic>
        <p:nvPicPr>
          <p:cNvPr id="21" name="図 20"/>
          <p:cNvPicPr>
            <a:picLocks noChangeAspect="1"/>
          </p:cNvPicPr>
          <p:nvPr/>
        </p:nvPicPr>
        <p:blipFill>
          <a:blip r:embed="rId8"/>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8"/>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5"/>
            <a:stretch>
              <a:fillRect/>
            </a:stretch>
          </p:blipFill>
          <p:spPr>
            <a:xfrm>
              <a:off x="2641600" y="2236791"/>
              <a:ext cx="3860800" cy="2451100"/>
            </a:xfrm>
            <a:prstGeom prst="rect">
              <a:avLst/>
            </a:prstGeom>
          </p:spPr>
        </p:pic>
        <p:pic>
          <p:nvPicPr>
            <p:cNvPr id="38" name="図 37"/>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2" name="図形グループ 31"/>
          <p:cNvGrpSpPr/>
          <p:nvPr/>
        </p:nvGrpSpPr>
        <p:grpSpPr>
          <a:xfrm rot="7566581">
            <a:off x="906627" y="100183"/>
            <a:ext cx="3725493" cy="4192992"/>
            <a:chOff x="2718674" y="2487884"/>
            <a:chExt cx="3928163" cy="4421097"/>
          </a:xfrm>
        </p:grpSpPr>
        <p:pic>
          <p:nvPicPr>
            <p:cNvPr id="33" name="図 32"/>
            <p:cNvPicPr>
              <a:picLocks noChangeAspect="1"/>
            </p:cNvPicPr>
            <p:nvPr/>
          </p:nvPicPr>
          <p:blipFill>
            <a:blip r:embed="rId9"/>
            <a:stretch>
              <a:fillRect/>
            </a:stretch>
          </p:blipFill>
          <p:spPr>
            <a:xfrm>
              <a:off x="2718674" y="2487884"/>
              <a:ext cx="3860800" cy="2451100"/>
            </a:xfrm>
            <a:prstGeom prst="rect">
              <a:avLst/>
            </a:prstGeom>
          </p:spPr>
        </p:pic>
        <p:pic>
          <p:nvPicPr>
            <p:cNvPr id="34" name="図 33"/>
            <p:cNvPicPr>
              <a:picLocks noChangeAspect="1"/>
            </p:cNvPicPr>
            <p:nvPr/>
          </p:nvPicPr>
          <p:blipFill>
            <a:blip r:embed="rId9">
              <a:alphaModFix amt="0"/>
            </a:blip>
            <a:stretch>
              <a:fillRect/>
            </a:stretch>
          </p:blipFill>
          <p:spPr>
            <a:xfrm rot="10800000">
              <a:off x="2786037" y="44578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9"/>
            <a:stretch>
              <a:fillRect/>
            </a:stretch>
          </p:blipFill>
          <p:spPr>
            <a:xfrm>
              <a:off x="2718674" y="2487884"/>
              <a:ext cx="3860800" cy="2451100"/>
            </a:xfrm>
            <a:prstGeom prst="rect">
              <a:avLst/>
            </a:prstGeom>
          </p:spPr>
        </p:pic>
        <p:pic>
          <p:nvPicPr>
            <p:cNvPr id="44" name="図 43"/>
            <p:cNvPicPr>
              <a:picLocks noChangeAspect="1"/>
            </p:cNvPicPr>
            <p:nvPr/>
          </p:nvPicPr>
          <p:blipFill>
            <a:blip r:embed="rId9">
              <a:alphaModFix amt="0"/>
            </a:blip>
            <a:stretch>
              <a:fillRect/>
            </a:stretch>
          </p:blipFill>
          <p:spPr>
            <a:xfrm rot="10800000">
              <a:off x="2786037" y="4457881"/>
              <a:ext cx="3860800" cy="2451100"/>
            </a:xfrm>
            <a:prstGeom prst="rect">
              <a:avLst/>
            </a:prstGeom>
          </p:spPr>
        </p:pic>
      </p:gr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val="162026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2 L 0.22778 0.00092 " pathEditMode="relative" ptsTypes="AA">
                                      <p:cBhvr>
                                        <p:cTn id="6" dur="2500" fill="hold"/>
                                        <p:tgtEl>
                                          <p:spTgt spid="27"/>
                                        </p:tgtEl>
                                        <p:attrNameLst>
                                          <p:attrName>ppt_x</p:attrName>
                                          <p:attrName>ppt_y</p:attrName>
                                        </p:attrNameLst>
                                      </p:cBhvr>
                                    </p:animMotion>
                                  </p:childTnLst>
                                </p:cTn>
                              </p:par>
                              <p:par>
                                <p:cTn id="7" presetID="8" presetClass="emph" presetSubtype="0" fill="hold" nodeType="withEffect">
                                  <p:stCondLst>
                                    <p:cond delay="2000"/>
                                  </p:stCondLst>
                                  <p:childTnLst>
                                    <p:animRot by="-3300000">
                                      <p:cBhvr>
                                        <p:cTn id="8" dur="500" fill="hold"/>
                                        <p:tgtEl>
                                          <p:spTgt spid="27"/>
                                        </p:tgtEl>
                                        <p:attrNameLst>
                                          <p:attrName>r</p:attrName>
                                        </p:attrNameLst>
                                      </p:cBhvr>
                                    </p:animRot>
                                  </p:childTnLst>
                                </p:cTn>
                              </p:par>
                              <p:par>
                                <p:cTn id="9" presetID="0" presetClass="path" presetSubtype="0" accel="50000" decel="50000" fill="hold" nodeType="withEffect">
                                  <p:stCondLst>
                                    <p:cond delay="500"/>
                                  </p:stCondLst>
                                  <p:childTnLst>
                                    <p:animMotion origin="layout" path="M 2.22222E-6 1.11111E-6 L 0.00278 0.18518 " pathEditMode="relative" rAng="0" ptsTypes="AA">
                                      <p:cBhvr>
                                        <p:cTn id="10" dur="3000" fill="hold"/>
                                        <p:tgtEl>
                                          <p:spTgt spid="32"/>
                                        </p:tgtEl>
                                        <p:attrNameLst>
                                          <p:attrName>ppt_x</p:attrName>
                                          <p:attrName>ppt_y</p:attrName>
                                        </p:attrNameLst>
                                      </p:cBhvr>
                                      <p:rCtr x="139" y="9259"/>
                                    </p:animMotion>
                                  </p:childTnLst>
                                </p:cTn>
                              </p:par>
                              <p:par>
                                <p:cTn id="11" presetID="8" presetClass="emph" presetSubtype="0" fill="hold" nodeType="withEffect">
                                  <p:stCondLst>
                                    <p:cond delay="1500"/>
                                  </p:stCondLst>
                                  <p:childTnLst>
                                    <p:animRot by="-2100000">
                                      <p:cBhvr>
                                        <p:cTn id="12" dur="1000" fill="hold"/>
                                        <p:tgtEl>
                                          <p:spTgt spid="32"/>
                                        </p:tgtEl>
                                        <p:attrNameLst>
                                          <p:attrName>r</p:attrName>
                                        </p:attrNameLst>
                                      </p:cBhvr>
                                    </p:animRot>
                                  </p:childTnLst>
                                </p:cTn>
                              </p:par>
                            </p:childTnLst>
                          </p:cTn>
                        </p:par>
                        <p:par>
                          <p:cTn id="13" fill="hold">
                            <p:stCondLst>
                              <p:cond delay="3500"/>
                            </p:stCondLst>
                            <p:childTnLst>
                              <p:par>
                                <p:cTn id="14" presetID="10" presetClass="exit" presetSubtype="0" fill="hold" nodeType="after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childTnLst>
                          </p:cTn>
                        </p:par>
                        <p:par>
                          <p:cTn id="20" fill="hold">
                            <p:stCondLst>
                              <p:cond delay="4500"/>
                            </p:stCondLst>
                            <p:childTnLst>
                              <p:par>
                                <p:cTn id="21" presetID="0" presetClass="path" presetSubtype="0" accel="50000" decel="50000" fill="hold" nodeType="afterEffect">
                                  <p:stCondLst>
                                    <p:cond delay="0"/>
                                  </p:stCondLst>
                                  <p:childTnLst>
                                    <p:animMotion origin="layout" path="M 0.00087 2.96296E-6 L 0.00087 -0.17871 " pathEditMode="relative" ptsTypes="AA">
                                      <p:cBhvr>
                                        <p:cTn id="22" dur="2000" fill="hold"/>
                                        <p:tgtEl>
                                          <p:spTgt spid="17"/>
                                        </p:tgtEl>
                                        <p:attrNameLst>
                                          <p:attrName>ppt_x</p:attrName>
                                          <p:attrName>ppt_y</p:attrName>
                                        </p:attrNameLst>
                                      </p:cBhvr>
                                    </p:animMotion>
                                  </p:childTnLst>
                                </p:cTn>
                              </p:par>
                            </p:childTnLst>
                          </p:cTn>
                        </p:par>
                        <p:par>
                          <p:cTn id="23" fill="hold">
                            <p:stCondLst>
                              <p:cond delay="6500"/>
                            </p:stCondLst>
                            <p:childTnLst>
                              <p:par>
                                <p:cTn id="24" presetID="8" presetClass="emph" presetSubtype="0" fill="hold" nodeType="afterEffect">
                                  <p:stCondLst>
                                    <p:cond delay="0"/>
                                  </p:stCondLst>
                                  <p:childTnLst>
                                    <p:animRot by="-2400000">
                                      <p:cBhvr>
                                        <p:cTn id="25" dur="1000" fill="hold"/>
                                        <p:tgtEl>
                                          <p:spTgt spid="17"/>
                                        </p:tgtEl>
                                        <p:attrNameLst>
                                          <p:attrName>r</p:attrName>
                                        </p:attrNameLst>
                                      </p:cBhvr>
                                    </p:animRot>
                                  </p:childTnLst>
                                  <p:subTnLst>
                                    <p:set>
                                      <p:cBhvr override="childStyle">
                                        <p:cTn dur="1" fill="hold" display="0" masterRel="sameClick" afterEffect="1">
                                          <p:stCondLst>
                                            <p:cond evt="end" delay="0">
                                              <p:tn val="24"/>
                                            </p:cond>
                                          </p:stCondLst>
                                        </p:cTn>
                                        <p:tgtEl>
                                          <p:spTgt spid="17"/>
                                        </p:tgtEl>
                                        <p:attrNameLst>
                                          <p:attrName>style.visibility</p:attrName>
                                        </p:attrNameLst>
                                      </p:cBhvr>
                                      <p:to>
                                        <p:strVal val="hidden"/>
                                      </p:to>
                                    </p:set>
                                  </p:subTnLst>
                                </p:cTn>
                              </p:par>
                            </p:childTnLst>
                          </p:cTn>
                        </p:par>
                        <p:par>
                          <p:cTn id="26" fill="hold">
                            <p:stCondLst>
                              <p:cond delay="7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800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0" name="図 29"/>
          <p:cNvPicPr>
            <a:picLocks noChangeAspect="1"/>
          </p:cNvPicPr>
          <p:nvPr/>
        </p:nvPicPr>
        <p:blipFill>
          <a:blip r:embed="rId4">
            <a:alphaModFix amt="34000"/>
          </a:blip>
          <a:stretch>
            <a:fillRect/>
          </a:stretch>
        </p:blipFill>
        <p:spPr>
          <a:xfrm>
            <a:off x="4794422" y="2996952"/>
            <a:ext cx="1802547" cy="1802547"/>
          </a:xfrm>
          <a:prstGeom prst="rect">
            <a:avLst/>
          </a:prstGeom>
        </p:spPr>
      </p:pic>
      <p:pic>
        <p:nvPicPr>
          <p:cNvPr id="37" name="図 36"/>
          <p:cNvPicPr>
            <a:picLocks noChangeAspect="1"/>
          </p:cNvPicPr>
          <p:nvPr/>
        </p:nvPicPr>
        <p:blipFill>
          <a:blip r:embed="rId5"/>
          <a:stretch>
            <a:fillRect/>
          </a:stretch>
        </p:blipFill>
        <p:spPr>
          <a:xfrm>
            <a:off x="5747007" y="3166145"/>
            <a:ext cx="288032" cy="288032"/>
          </a:xfrm>
          <a:prstGeom prst="rect">
            <a:avLst/>
          </a:prstGeom>
        </p:spPr>
      </p:pic>
      <p:pic>
        <p:nvPicPr>
          <p:cNvPr id="21" name="図 20"/>
          <p:cNvPicPr>
            <a:picLocks noChangeAspect="1"/>
          </p:cNvPicPr>
          <p:nvPr/>
        </p:nvPicPr>
        <p:blipFill>
          <a:blip r:embed="rId6"/>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6"/>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80790"/>
            <a:ext cx="3661606" cy="4301642"/>
            <a:chOff x="2641600" y="2236791"/>
            <a:chExt cx="3860801" cy="4535656"/>
          </a:xfrm>
        </p:grpSpPr>
        <p:pic>
          <p:nvPicPr>
            <p:cNvPr id="36" name="図 35"/>
            <p:cNvPicPr>
              <a:picLocks noChangeAspect="1"/>
            </p:cNvPicPr>
            <p:nvPr/>
          </p:nvPicPr>
          <p:blipFill>
            <a:blip r:embed="rId7"/>
            <a:stretch>
              <a:fillRect/>
            </a:stretch>
          </p:blipFill>
          <p:spPr>
            <a:xfrm>
              <a:off x="2641600" y="2236791"/>
              <a:ext cx="3860800" cy="2451100"/>
            </a:xfrm>
            <a:prstGeom prst="rect">
              <a:avLst/>
            </a:prstGeom>
          </p:spPr>
        </p:pic>
        <p:pic>
          <p:nvPicPr>
            <p:cNvPr id="38" name="図 37"/>
            <p:cNvPicPr>
              <a:picLocks noChangeAspect="1"/>
            </p:cNvPicPr>
            <p:nvPr/>
          </p:nvPicPr>
          <p:blipFill>
            <a:blip r:embed="rId7">
              <a:alphaModFix amt="0"/>
            </a:blip>
            <a:stretch>
              <a:fillRect/>
            </a:stretch>
          </p:blipFill>
          <p:spPr>
            <a:xfrm rot="10800000">
              <a:off x="2641601" y="4321347"/>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a:stretch>
              <a:fillRect/>
            </a:stretch>
          </p:blipFill>
          <p:spPr>
            <a:xfrm>
              <a:off x="2718674" y="2487884"/>
              <a:ext cx="3860800" cy="2451100"/>
            </a:xfrm>
            <a:prstGeom prst="rect">
              <a:avLst/>
            </a:prstGeom>
          </p:spPr>
        </p:pic>
        <p:pic>
          <p:nvPicPr>
            <p:cNvPr id="44" name="図 43"/>
            <p:cNvPicPr>
              <a:picLocks noChangeAspect="1"/>
            </p:cNvPicPr>
            <p:nvPr/>
          </p:nvPicPr>
          <p:blipFill>
            <a:blip r:embed="rId8">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9"/>
            <a:stretch>
              <a:fillRect/>
            </a:stretch>
          </p:blipFill>
          <p:spPr>
            <a:xfrm>
              <a:off x="2641600" y="2203450"/>
              <a:ext cx="3860800" cy="2451100"/>
            </a:xfrm>
            <a:prstGeom prst="rect">
              <a:avLst/>
            </a:prstGeom>
          </p:spPr>
        </p:pic>
        <p:pic>
          <p:nvPicPr>
            <p:cNvPr id="29" name="図 28"/>
            <p:cNvPicPr>
              <a:picLocks noChangeAspect="1"/>
            </p:cNvPicPr>
            <p:nvPr/>
          </p:nvPicPr>
          <p:blipFill>
            <a:blip r:embed="rId9">
              <a:alphaModFix amt="0"/>
            </a:blip>
            <a:stretch>
              <a:fillRect/>
            </a:stretch>
          </p:blipFill>
          <p:spPr>
            <a:xfrm rot="10800000">
              <a:off x="2641600" y="4305481"/>
              <a:ext cx="3860800" cy="2451100"/>
            </a:xfrm>
            <a:prstGeom prst="rect">
              <a:avLst/>
            </a:prstGeom>
          </p:spPr>
        </p:pic>
      </p:grpSp>
      <p:sp>
        <p:nvSpPr>
          <p:cNvPr id="23"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24" name="Content Placeholder 2"/>
          <p:cNvSpPr txBox="1">
            <a:spLocks/>
          </p:cNvSpPr>
          <p:nvPr/>
        </p:nvSpPr>
        <p:spPr>
          <a:xfrm>
            <a:off x="5259343" y="1139769"/>
            <a:ext cx="1616913" cy="62282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val="1887547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2" presetClass="exit" presetSubtype="8" fill="hold" nodeType="withEffect">
                                  <p:stCondLst>
                                    <p:cond delay="2500"/>
                                  </p:stCondLst>
                                  <p:childTnLst>
                                    <p:anim calcmode="lin" valueType="num">
                                      <p:cBhvr additive="base">
                                        <p:cTn id="9" dur="500"/>
                                        <p:tgtEl>
                                          <p:spTgt spid="35"/>
                                        </p:tgtEl>
                                        <p:attrNameLst>
                                          <p:attrName>ppt_x</p:attrName>
                                        </p:attrNameLst>
                                      </p:cBhvr>
                                      <p:tavLst>
                                        <p:tav tm="0">
                                          <p:val>
                                            <p:strVal val="ppt_x"/>
                                          </p:val>
                                        </p:tav>
                                        <p:tav tm="100000">
                                          <p:val>
                                            <p:strVal val="0-ppt_w/2"/>
                                          </p:val>
                                        </p:tav>
                                      </p:tavLst>
                                    </p:anim>
                                    <p:anim calcmode="lin" valueType="num">
                                      <p:cBhvr additive="base">
                                        <p:cTn id="10" dur="500"/>
                                        <p:tgtEl>
                                          <p:spTgt spid="35"/>
                                        </p:tgtEl>
                                        <p:attrNameLst>
                                          <p:attrName>ppt_y</p:attrName>
                                        </p:attrNameLst>
                                      </p:cBhvr>
                                      <p:tavLst>
                                        <p:tav tm="0">
                                          <p:val>
                                            <p:strVal val="ppt_y"/>
                                          </p:val>
                                        </p:tav>
                                        <p:tav tm="100000">
                                          <p:val>
                                            <p:strVal val="ppt_y"/>
                                          </p:val>
                                        </p:tav>
                                      </p:tavLst>
                                    </p:anim>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xit" presetSubtype="0" fill="hold" grpId="0" nodeType="withEffect">
                                  <p:stCondLst>
                                    <p:cond delay="0"/>
                                  </p:stCondLst>
                                  <p:childTnLst>
                                    <p:animEffect transition="out" filter="fade">
                                      <p:cBhvr>
                                        <p:cTn id="17" dur="1000"/>
                                        <p:tgtEl>
                                          <p:spTgt spid="24"/>
                                        </p:tgtEl>
                                      </p:cBhvr>
                                    </p:animEffect>
                                    <p:set>
                                      <p:cBhvr>
                                        <p:cTn id="18" dur="1" fill="hold">
                                          <p:stCondLst>
                                            <p:cond delay="999"/>
                                          </p:stCondLst>
                                        </p:cTn>
                                        <p:tgtEl>
                                          <p:spTgt spid="2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23"/>
                                        </p:tgtEl>
                                      </p:cBhvr>
                                    </p:animEffect>
                                    <p:set>
                                      <p:cBhvr>
                                        <p:cTn id="21"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animBg="1"/>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40" name="図形グループ 39"/>
          <p:cNvGrpSpPr/>
          <p:nvPr/>
        </p:nvGrpSpPr>
        <p:grpSpPr>
          <a:xfrm rot="14471904">
            <a:off x="4672870" y="842515"/>
            <a:ext cx="3725493" cy="4192992"/>
            <a:chOff x="2718674" y="2487884"/>
            <a:chExt cx="3928163" cy="4421097"/>
          </a:xfrm>
        </p:grpSpPr>
        <p:pic>
          <p:nvPicPr>
            <p:cNvPr id="43" name="図 42"/>
            <p:cNvPicPr>
              <a:picLocks noChangeAspect="1"/>
            </p:cNvPicPr>
            <p:nvPr/>
          </p:nvPicPr>
          <p:blipFill>
            <a:blip r:embed="rId4"/>
            <a:stretch>
              <a:fillRect/>
            </a:stretch>
          </p:blipFill>
          <p:spPr>
            <a:xfrm>
              <a:off x="2718674" y="2487884"/>
              <a:ext cx="3860800" cy="2451100"/>
            </a:xfrm>
            <a:prstGeom prst="rect">
              <a:avLst/>
            </a:prstGeom>
          </p:spPr>
        </p:pic>
        <p:pic>
          <p:nvPicPr>
            <p:cNvPr id="44" name="図 43"/>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5"/>
            <a:stretch>
              <a:fillRect/>
            </a:stretch>
          </p:blipFill>
          <p:spPr>
            <a:xfrm>
              <a:off x="2641600" y="2203450"/>
              <a:ext cx="3860800" cy="2451100"/>
            </a:xfrm>
            <a:prstGeom prst="rect">
              <a:avLst/>
            </a:prstGeom>
          </p:spPr>
        </p:pic>
        <p:pic>
          <p:nvPicPr>
            <p:cNvPr id="25" name="図 24"/>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30" name="図 29"/>
          <p:cNvPicPr>
            <a:picLocks noChangeAspect="1"/>
          </p:cNvPicPr>
          <p:nvPr/>
        </p:nvPicPr>
        <p:blipFill>
          <a:blip r:embed="rId6">
            <a:alphaModFix amt="34000"/>
          </a:blip>
          <a:stretch>
            <a:fillRect/>
          </a:stretch>
        </p:blipFill>
        <p:spPr>
          <a:xfrm>
            <a:off x="4794422" y="2996952"/>
            <a:ext cx="1802547" cy="1802547"/>
          </a:xfrm>
          <a:prstGeom prst="rect">
            <a:avLst/>
          </a:prstGeom>
        </p:spPr>
      </p:pic>
      <p:pic>
        <p:nvPicPr>
          <p:cNvPr id="21" name="図 20"/>
          <p:cNvPicPr>
            <a:picLocks noChangeAspect="1"/>
          </p:cNvPicPr>
          <p:nvPr/>
        </p:nvPicPr>
        <p:blipFill>
          <a:blip r:embed="rId7"/>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a:stretch>
            <a:fillRect/>
          </a:stretch>
        </p:blipFill>
        <p:spPr>
          <a:xfrm rot="4465127">
            <a:off x="5247576" y="4127250"/>
            <a:ext cx="444500" cy="228600"/>
          </a:xfrm>
          <a:prstGeom prst="rect">
            <a:avLst/>
          </a:prstGeom>
        </p:spPr>
      </p:pic>
      <p:pic>
        <p:nvPicPr>
          <p:cNvPr id="37" name="図 36"/>
          <p:cNvPicPr>
            <a:picLocks noChangeAspect="1"/>
          </p:cNvPicPr>
          <p:nvPr/>
        </p:nvPicPr>
        <p:blipFill>
          <a:blip r:embed="rId8"/>
          <a:stretch>
            <a:fillRect/>
          </a:stretch>
        </p:blipFill>
        <p:spPr>
          <a:xfrm>
            <a:off x="5747007" y="3166145"/>
            <a:ext cx="288032" cy="288032"/>
          </a:xfrm>
          <a:prstGeom prst="rect">
            <a:avLst/>
          </a:prstGeom>
        </p:spPr>
      </p:pic>
      <p:pic>
        <p:nvPicPr>
          <p:cNvPr id="31" name="図 30"/>
          <p:cNvPicPr>
            <a:picLocks noChangeAspect="1"/>
          </p:cNvPicPr>
          <p:nvPr/>
        </p:nvPicPr>
        <p:blipFill>
          <a:blip r:embed="rId6">
            <a:alphaModFix amt="34000"/>
          </a:blip>
          <a:stretch>
            <a:fillRect/>
          </a:stretch>
        </p:blipFill>
        <p:spPr>
          <a:xfrm>
            <a:off x="3278918" y="2584255"/>
            <a:ext cx="1293082" cy="1293080"/>
          </a:xfrm>
          <a:prstGeom prst="rect">
            <a:avLst/>
          </a:prstGeom>
        </p:spPr>
      </p:pic>
      <p:cxnSp>
        <p:nvCxnSpPr>
          <p:cNvPr id="32" name="直線矢印コネクタ 31"/>
          <p:cNvCxnSpPr/>
          <p:nvPr/>
        </p:nvCxnSpPr>
        <p:spPr>
          <a:xfrm flipH="1">
            <a:off x="3733126" y="2454281"/>
            <a:ext cx="2573315" cy="7085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5940152" y="2584255"/>
            <a:ext cx="366289" cy="5785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347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2 L 0.22778 0.00092 " pathEditMode="relative" ptsTypes="AA">
                                      <p:cBhvr>
                                        <p:cTn id="6" dur="2000" fill="hold"/>
                                        <p:tgtEl>
                                          <p:spTgt spid="23"/>
                                        </p:tgtEl>
                                        <p:attrNameLst>
                                          <p:attrName>ppt_x</p:attrName>
                                          <p:attrName>ppt_y</p:attrName>
                                        </p:attrNameLst>
                                      </p:cBhvr>
                                    </p:animMotion>
                                  </p:childTnLst>
                                </p:cTn>
                              </p:par>
                              <p:par>
                                <p:cTn id="7" presetID="8" presetClass="emph" presetSubtype="0" fill="hold" nodeType="withEffect">
                                  <p:stCondLst>
                                    <p:cond delay="1000"/>
                                  </p:stCondLst>
                                  <p:childTnLst>
                                    <p:animRot by="-3300000">
                                      <p:cBhvr>
                                        <p:cTn id="8" dur="500" fill="hold"/>
                                        <p:tgtEl>
                                          <p:spTgt spid="23"/>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05556E-6 -2.22222E-6 L -0.01077 -0.0706 " pathEditMode="relative" rAng="0" ptsTypes="AA">
                                      <p:cBhvr>
                                        <p:cTn id="11" dur="2000" fill="hold"/>
                                        <p:tgtEl>
                                          <p:spTgt spid="40"/>
                                        </p:tgtEl>
                                        <p:attrNameLst>
                                          <p:attrName>ppt_x</p:attrName>
                                          <p:attrName>ppt_y</p:attrName>
                                        </p:attrNameLst>
                                      </p:cBhvr>
                                      <p:rCtr x="-538" y="-3542"/>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500"/>
                            </p:stCondLst>
                            <p:childTnLst>
                              <p:par>
                                <p:cTn id="21" presetID="10" presetClass="entr" presetSubtype="0" fill="hold"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a:stretch>
              <a:fillRect/>
            </a:stretch>
          </p:blipFill>
          <p:spPr>
            <a:xfrm>
              <a:off x="2641599" y="2203450"/>
              <a:ext cx="3860800" cy="2451100"/>
            </a:xfrm>
            <a:prstGeom prst="rect">
              <a:avLst/>
            </a:prstGeom>
          </p:spPr>
        </p:pic>
        <p:pic>
          <p:nvPicPr>
            <p:cNvPr id="25" name="図 24"/>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a:stretch>
              <a:fillRect/>
            </a:stretch>
          </p:blipFill>
          <p:spPr>
            <a:xfrm rot="1027463">
              <a:off x="5037093" y="4085091"/>
              <a:ext cx="444500" cy="228600"/>
            </a:xfrm>
            <a:prstGeom prst="rect">
              <a:avLst/>
            </a:prstGeom>
          </p:spPr>
        </p:pic>
      </p:grpSp>
      <p:cxnSp>
        <p:nvCxnSpPr>
          <p:cNvPr id="19" name="直線矢印コネクタ 18"/>
          <p:cNvCxnSpPr/>
          <p:nvPr/>
        </p:nvCxnSpPr>
        <p:spPr>
          <a:xfrm flipV="1">
            <a:off x="4208097" y="4833379"/>
            <a:ext cx="869424" cy="251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65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007 0.11388 " pathEditMode="relative" rAng="0" ptsTypes="AA">
                                      <p:cBhvr>
                                        <p:cTn id="6" dur="2000" fill="hold"/>
                                        <p:tgtEl>
                                          <p:spTgt spid="2"/>
                                        </p:tgtEl>
                                        <p:attrNameLst>
                                          <p:attrName>ppt_x</p:attrName>
                                          <p:attrName>ppt_y</p:attrName>
                                        </p:attrNameLst>
                                      </p:cBhvr>
                                      <p:rCtr x="-17" y="5718"/>
                                    </p:animMotion>
                                  </p:childTnLst>
                                </p:cTn>
                              </p:par>
                              <p:par>
                                <p:cTn id="7" presetID="0" presetClass="path" presetSubtype="0" accel="50000" decel="50000" fill="hold" nodeType="withEffect">
                                  <p:stCondLst>
                                    <p:cond delay="0"/>
                                  </p:stCondLst>
                                  <p:childTnLst>
                                    <p:animMotion origin="layout" path="M -4.72222E-6 -4.81481E-6 L 0.1007 -0.00231 " pathEditMode="relative" rAng="0" ptsTypes="AA">
                                      <p:cBhvr>
                                        <p:cTn id="8" dur="2000" fill="hold"/>
                                        <p:tgtEl>
                                          <p:spTgt spid="23"/>
                                        </p:tgtEl>
                                        <p:attrNameLst>
                                          <p:attrName>ppt_x</p:attrName>
                                          <p:attrName>ppt_y</p:attrName>
                                        </p:attrNameLst>
                                      </p:cBhvr>
                                      <p:rCtr x="5035" y="-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80590" y="683095"/>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6"/>
            <a:stretch>
              <a:fillRect/>
            </a:stretch>
          </p:blipFill>
          <p:spPr>
            <a:xfrm>
              <a:off x="2641600" y="2203450"/>
              <a:ext cx="3860800" cy="2451100"/>
            </a:xfrm>
            <a:prstGeom prst="rect">
              <a:avLst/>
            </a:prstGeom>
          </p:spPr>
        </p:pic>
        <p:pic>
          <p:nvPicPr>
            <p:cNvPr id="25" name="図 24"/>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a:stretch>
              <a:fillRect/>
            </a:stretch>
          </p:blipFill>
          <p:spPr>
            <a:xfrm rot="1027463">
              <a:off x="5037093" y="4085091"/>
              <a:ext cx="444500" cy="228600"/>
            </a:xfrm>
            <a:prstGeom prst="rect">
              <a:avLst/>
            </a:prstGeom>
          </p:spPr>
        </p:pic>
      </p:grpSp>
      <p:pic>
        <p:nvPicPr>
          <p:cNvPr id="16" name="図 15"/>
          <p:cNvPicPr>
            <a:picLocks noChangeAspect="1"/>
          </p:cNvPicPr>
          <p:nvPr/>
        </p:nvPicPr>
        <p:blipFill>
          <a:blip r:embed="rId9">
            <a:alphaModFix amt="34000"/>
          </a:blip>
          <a:stretch>
            <a:fillRect/>
          </a:stretch>
        </p:blipFill>
        <p:spPr>
          <a:xfrm>
            <a:off x="2626268" y="1631864"/>
            <a:ext cx="1293082" cy="1293080"/>
          </a:xfrm>
          <a:prstGeom prst="rect">
            <a:avLst/>
          </a:prstGeom>
        </p:spPr>
      </p:pic>
      <p:grpSp>
        <p:nvGrpSpPr>
          <p:cNvPr id="17" name="図形グループ 16"/>
          <p:cNvGrpSpPr/>
          <p:nvPr/>
        </p:nvGrpSpPr>
        <p:grpSpPr>
          <a:xfrm rot="13755643">
            <a:off x="3909108" y="-489507"/>
            <a:ext cx="3725493" cy="4192992"/>
            <a:chOff x="2718674" y="2487884"/>
            <a:chExt cx="3928163" cy="4421097"/>
          </a:xfrm>
        </p:grpSpPr>
        <p:pic>
          <p:nvPicPr>
            <p:cNvPr id="18" name="図 17"/>
            <p:cNvPicPr>
              <a:picLocks noChangeAspect="1"/>
            </p:cNvPicPr>
            <p:nvPr/>
          </p:nvPicPr>
          <p:blipFill>
            <a:blip r:embed="rId5"/>
            <a:stretch>
              <a:fillRect/>
            </a:stretch>
          </p:blipFill>
          <p:spPr>
            <a:xfrm>
              <a:off x="2718674" y="2487884"/>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cxnSp>
        <p:nvCxnSpPr>
          <p:cNvPr id="33" name="直線矢印コネクタ 32"/>
          <p:cNvCxnSpPr/>
          <p:nvPr/>
        </p:nvCxnSpPr>
        <p:spPr>
          <a:xfrm flipH="1">
            <a:off x="5399995" y="2924944"/>
            <a:ext cx="1052275" cy="13665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573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1649 0.11388 " pathEditMode="relative" rAng="0" ptsTypes="AA">
                                      <p:cBhvr>
                                        <p:cTn id="6" dur="2000" fill="hold"/>
                                        <p:tgtEl>
                                          <p:spTgt spid="2"/>
                                        </p:tgtEl>
                                        <p:attrNameLst>
                                          <p:attrName>ppt_x</p:attrName>
                                          <p:attrName>ppt_y</p:attrName>
                                        </p:attrNameLst>
                                      </p:cBhvr>
                                      <p:rCtr x="-868" y="5718"/>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subTnLst>
                                    <p:audio>
                                      <p:cMediaNode>
                                        <p:cTn display="0" masterRel="sameClick">
                                          <p:stCondLst>
                                            <p:cond evt="begin" delay="0">
                                              <p:tn val="8"/>
                                            </p:cond>
                                          </p:stCondLst>
                                          <p:endCondLst>
                                            <p:cond evt="onStopAudio" delay="0">
                                              <p:tgtEl>
                                                <p:sldTgt/>
                                              </p:tgtEl>
                                            </p:cond>
                                          </p:endCondLst>
                                        </p:cTn>
                                        <p:tgtEl>
                                          <p:sndTgt r:embed="rId3" name="fo40.wav"/>
                                        </p:tgtEl>
                                      </p:cMediaNode>
                                    </p:audio>
                                  </p:sub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05183" y="583702"/>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a:stretch>
              <a:fillRect/>
            </a:stretch>
          </p:blipFill>
          <p:spPr>
            <a:xfrm>
              <a:off x="2641599" y="2203450"/>
              <a:ext cx="3860800" cy="2451100"/>
            </a:xfrm>
            <a:prstGeom prst="rect">
              <a:avLst/>
            </a:prstGeom>
          </p:spPr>
        </p:pic>
        <p:pic>
          <p:nvPicPr>
            <p:cNvPr id="25" name="図 24"/>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0" name="図 19"/>
          <p:cNvPicPr>
            <a:picLocks noChangeAspect="1"/>
          </p:cNvPicPr>
          <p:nvPr/>
        </p:nvPicPr>
        <p:blipFill>
          <a:blip r:embed="rId7"/>
          <a:stretch>
            <a:fillRect/>
          </a:stretch>
        </p:blipFill>
        <p:spPr>
          <a:xfrm rot="2308524">
            <a:off x="5278613" y="3484866"/>
            <a:ext cx="309178" cy="309178"/>
          </a:xfrm>
          <a:prstGeom prst="rect">
            <a:avLst/>
          </a:prstGeom>
        </p:spPr>
      </p:pic>
      <p:pic>
        <p:nvPicPr>
          <p:cNvPr id="27" name="図 26"/>
          <p:cNvPicPr>
            <a:picLocks noChangeAspect="1"/>
          </p:cNvPicPr>
          <p:nvPr/>
        </p:nvPicPr>
        <p:blipFill>
          <a:blip r:embed="rId8"/>
          <a:stretch>
            <a:fillRect/>
          </a:stretch>
        </p:blipFill>
        <p:spPr>
          <a:xfrm rot="1027463">
            <a:off x="5267759" y="3317637"/>
            <a:ext cx="444500" cy="228600"/>
          </a:xfrm>
          <a:prstGeom prst="rect">
            <a:avLst/>
          </a:prstGeom>
        </p:spPr>
      </p:pic>
      <p:pic>
        <p:nvPicPr>
          <p:cNvPr id="28" name="図 27"/>
          <p:cNvPicPr>
            <a:picLocks noChangeAspect="1"/>
          </p:cNvPicPr>
          <p:nvPr/>
        </p:nvPicPr>
        <p:blipFill>
          <a:blip r:embed="rId8"/>
          <a:stretch>
            <a:fillRect/>
          </a:stretch>
        </p:blipFill>
        <p:spPr>
          <a:xfrm rot="1027463">
            <a:off x="5077521" y="3708030"/>
            <a:ext cx="444500" cy="228600"/>
          </a:xfrm>
          <a:prstGeom prst="rect">
            <a:avLst/>
          </a:prstGeom>
        </p:spPr>
      </p:pic>
      <p:pic>
        <p:nvPicPr>
          <p:cNvPr id="3" name="図 2"/>
          <p:cNvPicPr>
            <a:picLocks noChangeAspect="1"/>
          </p:cNvPicPr>
          <p:nvPr/>
        </p:nvPicPr>
        <p:blipFill>
          <a:blip r:embed="rId9"/>
          <a:stretch>
            <a:fillRect/>
          </a:stretch>
        </p:blipFill>
        <p:spPr>
          <a:xfrm>
            <a:off x="3263729" y="4561828"/>
            <a:ext cx="800100" cy="800100"/>
          </a:xfrm>
          <a:prstGeom prst="rect">
            <a:avLst/>
          </a:prstGeom>
        </p:spPr>
      </p:pic>
      <p:pic>
        <p:nvPicPr>
          <p:cNvPr id="4" name="図 3"/>
          <p:cNvPicPr>
            <a:picLocks noChangeAspect="1"/>
          </p:cNvPicPr>
          <p:nvPr/>
        </p:nvPicPr>
        <p:blipFill>
          <a:blip r:embed="rId10"/>
          <a:stretch>
            <a:fillRect/>
          </a:stretch>
        </p:blipFill>
        <p:spPr>
          <a:xfrm>
            <a:off x="5564020" y="2578360"/>
            <a:ext cx="800100" cy="800100"/>
          </a:xfrm>
          <a:prstGeom prst="rect">
            <a:avLst/>
          </a:prstGeom>
        </p:spPr>
      </p:pic>
      <p:pic>
        <p:nvPicPr>
          <p:cNvPr id="6" name="図 5"/>
          <p:cNvPicPr>
            <a:picLocks noChangeAspect="1"/>
          </p:cNvPicPr>
          <p:nvPr/>
        </p:nvPicPr>
        <p:blipFill>
          <a:blip r:embed="rId11"/>
          <a:stretch>
            <a:fillRect/>
          </a:stretch>
        </p:blipFill>
        <p:spPr>
          <a:xfrm>
            <a:off x="2463629" y="4271638"/>
            <a:ext cx="800100" cy="800100"/>
          </a:xfrm>
          <a:prstGeom prst="rect">
            <a:avLst/>
          </a:prstGeom>
        </p:spPr>
      </p:pic>
    </p:spTree>
    <p:extLst>
      <p:ext uri="{BB962C8B-B14F-4D97-AF65-F5344CB8AC3E}">
        <p14:creationId xmlns:p14="http://schemas.microsoft.com/office/powerpoint/2010/main" val="817676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4 0.00138 L 0.00034 0.24236 " pathEditMode="relative" ptsTypes="AA">
                                      <p:cBhvr>
                                        <p:cTn id="6" dur="2000" fill="hold"/>
                                        <p:tgtEl>
                                          <p:spTgt spid="20"/>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026 0.00417 L -0.0026 0.13519 " pathEditMode="relative" rAng="0" ptsTypes="AA">
                                      <p:cBhvr>
                                        <p:cTn id="8" dur="2000" fill="hold"/>
                                        <p:tgtEl>
                                          <p:spTgt spid="40"/>
                                        </p:tgtEl>
                                        <p:attrNameLst>
                                          <p:attrName>ppt_x</p:attrName>
                                          <p:attrName>ppt_y</p:attrName>
                                        </p:attrNameLst>
                                      </p:cBhvr>
                                      <p:rCtr x="0" y="6551"/>
                                    </p:animMotion>
                                  </p:childTnLst>
                                </p:cTn>
                              </p:par>
                            </p:childTnLst>
                          </p:cTn>
                        </p:par>
                        <p:par>
                          <p:cTn id="9" fill="hold">
                            <p:stCondLst>
                              <p:cond delay="2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grpSp>
        <p:nvGrpSpPr>
          <p:cNvPr id="4" name="図形グループ 3"/>
          <p:cNvGrpSpPr/>
          <p:nvPr/>
        </p:nvGrpSpPr>
        <p:grpSpPr>
          <a:xfrm>
            <a:off x="3348957" y="2564421"/>
            <a:ext cx="708987" cy="557093"/>
            <a:chOff x="3348957" y="2564421"/>
            <a:chExt cx="708987" cy="557093"/>
          </a:xfrm>
        </p:grpSpPr>
        <p:pic>
          <p:nvPicPr>
            <p:cNvPr id="37" name="図 36"/>
            <p:cNvPicPr>
              <a:picLocks noChangeAspect="1"/>
            </p:cNvPicPr>
            <p:nvPr/>
          </p:nvPicPr>
          <p:blipFill>
            <a:blip r:embed="rId6"/>
            <a:stretch>
              <a:fillRect/>
            </a:stretch>
          </p:blipFill>
          <p:spPr>
            <a:xfrm>
              <a:off x="3748766" y="2597448"/>
              <a:ext cx="309178" cy="309178"/>
            </a:xfrm>
            <a:prstGeom prst="rect">
              <a:avLst/>
            </a:prstGeom>
          </p:spPr>
        </p:pic>
        <p:pic>
          <p:nvPicPr>
            <p:cNvPr id="19" name="図 18"/>
            <p:cNvPicPr>
              <a:picLocks noChangeAspect="1"/>
            </p:cNvPicPr>
            <p:nvPr/>
          </p:nvPicPr>
          <p:blipFill>
            <a:blip r:embed="rId7"/>
            <a:stretch>
              <a:fillRect/>
            </a:stretch>
          </p:blipFill>
          <p:spPr>
            <a:xfrm rot="20318939">
              <a:off x="3348957" y="2564421"/>
              <a:ext cx="444500" cy="228600"/>
            </a:xfrm>
            <a:prstGeom prst="rect">
              <a:avLst/>
            </a:prstGeom>
          </p:spPr>
        </p:pic>
        <p:pic>
          <p:nvPicPr>
            <p:cNvPr id="21" name="図 20"/>
            <p:cNvPicPr>
              <a:picLocks noChangeAspect="1"/>
            </p:cNvPicPr>
            <p:nvPr/>
          </p:nvPicPr>
          <p:blipFill>
            <a:blip r:embed="rId7"/>
            <a:stretch>
              <a:fillRect/>
            </a:stretch>
          </p:blipFill>
          <p:spPr>
            <a:xfrm rot="20318939">
              <a:off x="3535767" y="2892914"/>
              <a:ext cx="444500" cy="228600"/>
            </a:xfrm>
            <a:prstGeom prst="rect">
              <a:avLst/>
            </a:prstGeom>
          </p:spPr>
        </p:pic>
      </p:grpSp>
    </p:spTree>
    <p:extLst>
      <p:ext uri="{BB962C8B-B14F-4D97-AF65-F5344CB8AC3E}">
        <p14:creationId xmlns:p14="http://schemas.microsoft.com/office/powerpoint/2010/main" val="1403263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7 0.00023 L 0.03976 0.01597 C 0.0481 0.01898 0.05955 0.02685 0.07032 0.03634 C 0.08299 0.04722 0.09219 0.05741 0.09757 0.06621 L 0.12483 0.10972 " pathEditMode="relative" rAng="1980000" ptsTypes="AAAAA">
                                      <p:cBhvr>
                                        <p:cTn id="6" dur="2000" fill="hold"/>
                                        <p:tgtEl>
                                          <p:spTgt spid="4"/>
                                        </p:tgtEl>
                                        <p:attrNameLst>
                                          <p:attrName>ppt_x</p:attrName>
                                          <p:attrName>ppt_y</p:attrName>
                                        </p:attrNameLst>
                                      </p:cBhvr>
                                      <p:rCtr x="6684" y="4583"/>
                                    </p:animMotion>
                                  </p:childTnLst>
                                </p:cTn>
                              </p:par>
                              <p:par>
                                <p:cTn id="7" presetID="0" presetClass="path" presetSubtype="0" accel="50000" decel="50000" fill="hold" nodeType="withEffect">
                                  <p:stCondLst>
                                    <p:cond delay="0"/>
                                  </p:stCondLst>
                                  <p:childTnLst>
                                    <p:animMotion origin="layout" path="M 0.00243 -0.00185 L 0.00243 0.06112 " pathEditMode="relative" rAng="0" ptsTypes="AA">
                                      <p:cBhvr>
                                        <p:cTn id="8" dur="2000" fill="hold"/>
                                        <p:tgtEl>
                                          <p:spTgt spid="14"/>
                                        </p:tgtEl>
                                        <p:attrNameLst>
                                          <p:attrName>ppt_x</p:attrName>
                                          <p:attrName>ppt_y</p:attrName>
                                        </p:attrNameLst>
                                      </p:cBhvr>
                                      <p:rCtr x="0"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3313230" y="2718496"/>
            <a:ext cx="394674" cy="394674"/>
          </a:xfrm>
          <a:prstGeom prst="rect">
            <a:avLst/>
          </a:prstGeom>
        </p:spPr>
      </p:pic>
      <p:pic>
        <p:nvPicPr>
          <p:cNvPr id="3" name="図 2"/>
          <p:cNvPicPr>
            <a:picLocks noChangeAspect="1"/>
          </p:cNvPicPr>
          <p:nvPr/>
        </p:nvPicPr>
        <p:blipFill>
          <a:blip r:embed="rId8"/>
          <a:stretch>
            <a:fillRect/>
          </a:stretch>
        </p:blipFill>
        <p:spPr>
          <a:xfrm>
            <a:off x="3678209" y="3113170"/>
            <a:ext cx="386212" cy="386212"/>
          </a:xfrm>
          <a:prstGeom prst="rect">
            <a:avLst/>
          </a:prstGeom>
        </p:spPr>
      </p:pic>
      <p:pic>
        <p:nvPicPr>
          <p:cNvPr id="6" name="図 5"/>
          <p:cNvPicPr>
            <a:picLocks noChangeAspect="1"/>
          </p:cNvPicPr>
          <p:nvPr/>
        </p:nvPicPr>
        <p:blipFill>
          <a:blip r:embed="rId9"/>
          <a:stretch>
            <a:fillRect/>
          </a:stretch>
        </p:blipFill>
        <p:spPr>
          <a:xfrm>
            <a:off x="3783435" y="2794027"/>
            <a:ext cx="280986" cy="280986"/>
          </a:xfrm>
          <a:prstGeom prst="rect">
            <a:avLst/>
          </a:prstGeom>
        </p:spPr>
      </p:pic>
      <p:cxnSp>
        <p:nvCxnSpPr>
          <p:cNvPr id="18" name="直線矢印コネクタ 17"/>
          <p:cNvCxnSpPr/>
          <p:nvPr/>
        </p:nvCxnSpPr>
        <p:spPr>
          <a:xfrm flipH="1">
            <a:off x="5580112" y="3075013"/>
            <a:ext cx="792088" cy="7860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kstiruutu 27"/>
          <p:cNvSpPr txBox="1"/>
          <p:nvPr/>
        </p:nvSpPr>
        <p:spPr>
          <a:xfrm>
            <a:off x="4715258" y="1480742"/>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3976 0.15695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0741 L 0.13403 0.17916 " pathEditMode="relative" ptsTypes="AA">
                                      <p:cBhvr>
                                        <p:cTn id="8" dur="2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763 0.00185 L 0.2099 0.14792 " pathEditMode="relative" ptsTypes="AA">
                                      <p:cBhvr>
                                        <p:cTn id="10" dur="2000" fill="hold"/>
                                        <p:tgtEl>
                                          <p:spTgt spid="2"/>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par>
                          <p:cTn id="15" fill="hold">
                            <p:stCondLst>
                              <p:cond delay="2500"/>
                            </p:stCondLst>
                            <p:childTnLst>
                              <p:par>
                                <p:cTn id="16" presetID="26" presetClass="emph" presetSubtype="0" repeatCount="3000" fill="hold" grpId="0"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3539620" y="2496357"/>
            <a:ext cx="394674" cy="394674"/>
          </a:xfrm>
          <a:prstGeom prst="rect">
            <a:avLst/>
          </a:prstGeom>
        </p:spPr>
      </p:pic>
      <p:pic>
        <p:nvPicPr>
          <p:cNvPr id="3" name="図 2"/>
          <p:cNvPicPr>
            <a:picLocks noChangeAspect="1"/>
          </p:cNvPicPr>
          <p:nvPr/>
        </p:nvPicPr>
        <p:blipFill>
          <a:blip r:embed="rId8"/>
          <a:stretch>
            <a:fillRect/>
          </a:stretch>
        </p:blipFill>
        <p:spPr>
          <a:xfrm>
            <a:off x="3678209" y="3113170"/>
            <a:ext cx="386212" cy="386212"/>
          </a:xfrm>
          <a:prstGeom prst="rect">
            <a:avLst/>
          </a:prstGeom>
        </p:spPr>
      </p:pic>
      <p:pic>
        <p:nvPicPr>
          <p:cNvPr id="6" name="図 5"/>
          <p:cNvPicPr>
            <a:picLocks noChangeAspect="1"/>
          </p:cNvPicPr>
          <p:nvPr/>
        </p:nvPicPr>
        <p:blipFill>
          <a:blip r:embed="rId9"/>
          <a:stretch>
            <a:fillRect/>
          </a:stretch>
        </p:blipFill>
        <p:spPr>
          <a:xfrm>
            <a:off x="3783435" y="2794027"/>
            <a:ext cx="280986" cy="280986"/>
          </a:xfrm>
          <a:prstGeom prst="rect">
            <a:avLst/>
          </a:prstGeom>
        </p:spPr>
      </p:pic>
      <p:cxnSp>
        <p:nvCxnSpPr>
          <p:cNvPr id="17" name="直線矢印コネクタ 16"/>
          <p:cNvCxnSpPr/>
          <p:nvPr/>
        </p:nvCxnSpPr>
        <p:spPr>
          <a:xfrm flipH="1">
            <a:off x="5292080" y="3113170"/>
            <a:ext cx="416469" cy="8918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val="846720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3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3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3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1500"/>
                                  </p:stCondLst>
                                  <p:childTnLst>
                                    <p:animMotion origin="layout" path="M -0.00539 -0.00185 L -0.06841 0.01922 " pathEditMode="relative" ptsTypes="AA">
                                      <p:cBhvr>
                                        <p:cTn id="12" dur="1000" fill="hold"/>
                                        <p:tgtEl>
                                          <p:spTgt spid="14"/>
                                        </p:tgtEl>
                                        <p:attrNameLst>
                                          <p:attrName>ppt_x</p:attrName>
                                          <p:attrName>ppt_y</p:attrName>
                                        </p:attrNameLst>
                                      </p:cBhvr>
                                    </p:animMotion>
                                  </p:childTnLst>
                                </p:cTn>
                              </p:par>
                              <p:par>
                                <p:cTn id="13" presetID="8" presetClass="emph" presetSubtype="0" fill="hold" nodeType="withEffect">
                                  <p:stCondLst>
                                    <p:cond delay="1500"/>
                                  </p:stCondLst>
                                  <p:childTnLst>
                                    <p:animRot by="-1800000">
                                      <p:cBhvr>
                                        <p:cTn id="14" dur="1000" fill="hold"/>
                                        <p:tgtEl>
                                          <p:spTgt spid="14"/>
                                        </p:tgtEl>
                                        <p:attrNameLst>
                                          <p:attrName>r</p:attrName>
                                        </p:attrNameLst>
                                      </p:cBhvr>
                                    </p:animRo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par>
                          <p:cTn id="19" fill="hold">
                            <p:stCondLst>
                              <p:cond delay="3500"/>
                            </p:stCondLst>
                            <p:childTnLst>
                              <p:par>
                                <p:cTn id="20" presetID="10" presetClass="entr" presetSubtype="0" fill="hold" grpId="1"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4000"/>
                            </p:stCondLst>
                            <p:childTnLst>
                              <p:par>
                                <p:cTn id="24" presetID="26" presetClass="emph" presetSubtype="0" repeatCount="3000" fill="hold" grpId="0" nodeType="afterEffect">
                                  <p:stCondLst>
                                    <p:cond delay="0"/>
                                  </p:stCondLst>
                                  <p:childTnLst>
                                    <p:animEffect transition="out" filter="fade">
                                      <p:cBhvr>
                                        <p:cTn id="25" dur="500" tmFilter="0, 0; .2, .5; .8, .5; 1, 0"/>
                                        <p:tgtEl>
                                          <p:spTgt spid="19"/>
                                        </p:tgtEl>
                                      </p:cBhvr>
                                    </p:animEffect>
                                    <p:animScale>
                                      <p:cBhvr>
                                        <p:cTn id="26"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a:stretch>
            <a:fillRect/>
          </a:stretch>
        </p:blipFill>
        <p:spPr>
          <a:xfrm>
            <a:off x="2295463" y="4002516"/>
            <a:ext cx="394674" cy="394674"/>
          </a:xfrm>
          <a:prstGeom prst="rect">
            <a:avLst/>
          </a:prstGeom>
        </p:spPr>
      </p:pic>
      <p:pic>
        <p:nvPicPr>
          <p:cNvPr id="3" name="図 2"/>
          <p:cNvPicPr>
            <a:picLocks noChangeAspect="1"/>
          </p:cNvPicPr>
          <p:nvPr/>
        </p:nvPicPr>
        <p:blipFill>
          <a:blip r:embed="rId7"/>
          <a:stretch>
            <a:fillRect/>
          </a:stretch>
        </p:blipFill>
        <p:spPr>
          <a:xfrm>
            <a:off x="3103259" y="3616304"/>
            <a:ext cx="386212" cy="386212"/>
          </a:xfrm>
          <a:prstGeom prst="rect">
            <a:avLst/>
          </a:prstGeom>
        </p:spPr>
      </p:pic>
      <p:pic>
        <p:nvPicPr>
          <p:cNvPr id="6" name="図 5"/>
          <p:cNvPicPr>
            <a:picLocks noChangeAspect="1"/>
          </p:cNvPicPr>
          <p:nvPr/>
        </p:nvPicPr>
        <p:blipFill>
          <a:blip r:embed="rId8"/>
          <a:stretch>
            <a:fillRect/>
          </a:stretch>
        </p:blipFill>
        <p:spPr>
          <a:xfrm>
            <a:off x="2599829" y="4199853"/>
            <a:ext cx="280986" cy="280986"/>
          </a:xfrm>
          <a:prstGeom prst="rect">
            <a:avLst/>
          </a:prstGeom>
        </p:spPr>
      </p:pic>
      <p:pic>
        <p:nvPicPr>
          <p:cNvPr id="18" name="図 17"/>
          <p:cNvPicPr>
            <a:picLocks noChangeAspect="1"/>
          </p:cNvPicPr>
          <p:nvPr/>
        </p:nvPicPr>
        <p:blipFill>
          <a:blip r:embed="rId7"/>
          <a:stretch>
            <a:fillRect/>
          </a:stretch>
        </p:blipFill>
        <p:spPr>
          <a:xfrm>
            <a:off x="3169691" y="4497389"/>
            <a:ext cx="386212" cy="386212"/>
          </a:xfrm>
          <a:prstGeom prst="rect">
            <a:avLst/>
          </a:prstGeom>
        </p:spPr>
      </p:pic>
      <p:grpSp>
        <p:nvGrpSpPr>
          <p:cNvPr id="23" name="図形グループ 22"/>
          <p:cNvGrpSpPr/>
          <p:nvPr/>
        </p:nvGrpSpPr>
        <p:grpSpPr>
          <a:xfrm>
            <a:off x="2291189" y="2591430"/>
            <a:ext cx="1371960" cy="1371960"/>
            <a:chOff x="2738783" y="1538091"/>
            <a:chExt cx="1371960" cy="1371960"/>
          </a:xfrm>
        </p:grpSpPr>
        <p:pic>
          <p:nvPicPr>
            <p:cNvPr id="24" name="図 23"/>
            <p:cNvPicPr>
              <a:picLocks noChangeAspect="1"/>
            </p:cNvPicPr>
            <p:nvPr/>
          </p:nvPicPr>
          <p:blipFill>
            <a:blip r:embed="rId9">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pic>
        <p:nvPicPr>
          <p:cNvPr id="26" name="図 25"/>
          <p:cNvPicPr>
            <a:picLocks noChangeAspect="1"/>
          </p:cNvPicPr>
          <p:nvPr/>
        </p:nvPicPr>
        <p:blipFill>
          <a:blip r:embed="rId9">
            <a:alphaModFix amt="34000"/>
          </a:blip>
          <a:stretch>
            <a:fillRect/>
          </a:stretch>
        </p:blipFill>
        <p:spPr>
          <a:xfrm>
            <a:off x="3969842" y="3866807"/>
            <a:ext cx="1293082" cy="1293080"/>
          </a:xfrm>
          <a:prstGeom prst="rect">
            <a:avLst/>
          </a:prstGeom>
        </p:spPr>
      </p:pic>
      <p:sp>
        <p:nvSpPr>
          <p:cNvPr id="30"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0539 -0.00185 L -0.18664 -0.05301 " pathEditMode="relative" rAng="0" ptsTypes="AA">
                                      <p:cBhvr>
                                        <p:cTn id="13" dur="1000" fill="hold"/>
                                        <p:tgtEl>
                                          <p:spTgt spid="14"/>
                                        </p:tgtEl>
                                        <p:attrNameLst>
                                          <p:attrName>ppt_x</p:attrName>
                                          <p:attrName>ppt_y</p:attrName>
                                        </p:attrNameLst>
                                      </p:cBhvr>
                                      <p:rCtr x="-9063" y="-2569"/>
                                    </p:animMotion>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4500"/>
                            </p:stCondLst>
                            <p:childTnLst>
                              <p:par>
                                <p:cTn id="19" presetID="0" presetClass="path" presetSubtype="0" accel="50000" decel="50000" fill="hold" nodeType="afterEffect">
                                  <p:stCondLst>
                                    <p:cond delay="0"/>
                                  </p:stCondLst>
                                  <p:childTnLst>
                                    <p:animMotion origin="layout" path="M -8.33333E-7 2.22222E-6 L 0.01285 -0.26065 " pathEditMode="relative" rAng="0" ptsTypes="AA">
                                      <p:cBhvr>
                                        <p:cTn id="20" dur="2000" fill="hold"/>
                                        <p:tgtEl>
                                          <p:spTgt spid="23"/>
                                        </p:tgtEl>
                                        <p:attrNameLst>
                                          <p:attrName>ppt_x</p:attrName>
                                          <p:attrName>ppt_y</p:attrName>
                                        </p:attrNameLst>
                                      </p:cBhvr>
                                      <p:rCtr x="642" y="-13032"/>
                                    </p:animMotion>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par>
                          <p:cTn id="25" fill="hold">
                            <p:stCondLst>
                              <p:cond delay="8500"/>
                            </p:stCondLst>
                            <p:childTnLst>
                              <p:par>
                                <p:cTn id="26" presetID="26" presetClass="emph" presetSubtype="0" repeatCount="300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10000"/>
                            </p:stCondLst>
                            <p:childTnLst>
                              <p:par>
                                <p:cTn id="30" presetID="26" presetClass="emph" presetSubtype="0" repeatCount="3000" fill="hold" grpId="0" nodeType="afterEffect">
                                  <p:stCondLst>
                                    <p:cond delay="0"/>
                                  </p:stCondLst>
                                  <p:childTnLst>
                                    <p:animEffect transition="out" filter="fade">
                                      <p:cBhvr>
                                        <p:cTn id="31" dur="500" tmFilter="0, 0; .2, .5; .8, .5; 1, 0"/>
                                        <p:tgtEl>
                                          <p:spTgt spid="30"/>
                                        </p:tgtEl>
                                      </p:cBhvr>
                                    </p:animEffect>
                                    <p:animScale>
                                      <p:cBhvr>
                                        <p:cTn id="3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094371"/>
            <a:ext cx="8524330" cy="1008112"/>
          </a:xfrm>
        </p:spPr>
        <p:txBody>
          <a:bodyPr>
            <a:normAutofit/>
          </a:bodyPr>
          <a:lstStyle/>
          <a:p>
            <a:pPr marL="0" indent="0" algn="ctr">
              <a:lnSpc>
                <a:spcPts val="6100"/>
              </a:lnSpc>
              <a:buNone/>
            </a:pPr>
            <a:r>
              <a:rPr lang="ja-JP" altLang="en-US" sz="5400" b="1" dirty="0">
                <a:latin typeface="Hiragino Kaku Gothic StdN W8" charset="-128"/>
                <a:ea typeface="Hiragino Kaku Gothic StdN W8" charset="-128"/>
                <a:cs typeface="Hiragino Kaku Gothic StdN W8" charset="-128"/>
              </a:rPr>
              <a:t>正しい判定のために</a:t>
            </a:r>
            <a:endParaRPr lang="en-US" sz="54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eaLnBrk="1" hangingPunct="1"/>
            <a:r>
              <a:rPr lang="fr-CH" sz="2400" b="1" dirty="0" smtClean="0">
                <a:solidFill>
                  <a:schemeClr val="tx1"/>
                </a:solidFill>
                <a:latin typeface="Fiba"/>
                <a:cs typeface="Fiba"/>
              </a:rPr>
              <a:t>2PO MECHANICS</a:t>
            </a:r>
            <a:endParaRPr lang="en-US" sz="2400" b="1" dirty="0" smtClean="0">
              <a:solidFill>
                <a:schemeClr val="tx1"/>
              </a:solidFill>
              <a:latin typeface="Fiba"/>
              <a:cs typeface="Fiba"/>
            </a:endParaRPr>
          </a:p>
        </p:txBody>
      </p:sp>
      <p:sp>
        <p:nvSpPr>
          <p:cNvPr id="8" name="Content Placeholder 2"/>
          <p:cNvSpPr txBox="1">
            <a:spLocks/>
          </p:cNvSpPr>
          <p:nvPr/>
        </p:nvSpPr>
        <p:spPr>
          <a:xfrm>
            <a:off x="1192313" y="2129121"/>
            <a:ext cx="6768752" cy="435783"/>
          </a:xfrm>
          <a:prstGeom prst="rect">
            <a:avLst/>
          </a:prstGeom>
          <a:gradFill>
            <a:gsLst>
              <a:gs pos="0">
                <a:schemeClr val="bg1"/>
              </a:gs>
              <a:gs pos="100000">
                <a:schemeClr val="bg1">
                  <a:lumMod val="50000"/>
                  <a:lumOff val="50000"/>
                </a:schemeClr>
              </a:gs>
            </a:gsLst>
            <a:lin ang="16200000" scaled="1"/>
          </a:gra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ja-JP" altLang="en-US" sz="1600" dirty="0">
                <a:solidFill>
                  <a:schemeClr val="tx1"/>
                </a:solidFill>
                <a:latin typeface="HGSoeiKakugothicUB" charset="-128"/>
                <a:ea typeface="HGSoeiKakugothicUB" charset="-128"/>
                <a:cs typeface="HGSoeiKakugothicUB" charset="-128"/>
              </a:rPr>
              <a:t>審判</a:t>
            </a:r>
            <a:r>
              <a:rPr lang="ja-JP" altLang="en-US" sz="1600" dirty="0" smtClean="0">
                <a:solidFill>
                  <a:schemeClr val="tx1"/>
                </a:solidFill>
                <a:latin typeface="HGSoeiKakugothicUB" charset="-128"/>
                <a:ea typeface="HGSoeiKakugothicUB" charset="-128"/>
                <a:cs typeface="HGSoeiKakugothicUB" charset="-128"/>
              </a:rPr>
              <a:t>の</a:t>
            </a:r>
            <a:r>
              <a:rPr lang="ja-JP" altLang="en-US" sz="1600" dirty="0">
                <a:solidFill>
                  <a:schemeClr val="tx1"/>
                </a:solidFill>
                <a:latin typeface="HGSoeiKakugothicUB" charset="-128"/>
                <a:ea typeface="HGSoeiKakugothicUB" charset="-128"/>
                <a:cs typeface="HGSoeiKakugothicUB" charset="-128"/>
              </a:rPr>
              <a:t>動き</a:t>
            </a:r>
            <a:r>
              <a:rPr lang="ja-JP" altLang="en-US" sz="1600" dirty="0" smtClean="0">
                <a:solidFill>
                  <a:schemeClr val="tx1"/>
                </a:solidFill>
                <a:latin typeface="HGSoeiKakugothicUB" charset="-128"/>
                <a:ea typeface="HGSoeiKakugothicUB" charset="-128"/>
                <a:cs typeface="HGSoeiKakugothicUB" charset="-128"/>
              </a:rPr>
              <a:t>の４原則</a:t>
            </a:r>
            <a:endParaRPr lang="en-US" sz="1600" dirty="0" smtClean="0">
              <a:latin typeface="HGSoeiKakugothicUB" charset="-128"/>
              <a:ea typeface="HGSoeiKakugothicUB" charset="-128"/>
              <a:cs typeface="HGSoeiKakugothicUB" charset="-128"/>
            </a:endParaRPr>
          </a:p>
        </p:txBody>
      </p:sp>
      <p:sp>
        <p:nvSpPr>
          <p:cNvPr id="6" name="Content Placeholder 2"/>
          <p:cNvSpPr txBox="1">
            <a:spLocks/>
          </p:cNvSpPr>
          <p:nvPr/>
        </p:nvSpPr>
        <p:spPr>
          <a:xfrm>
            <a:off x="4067944" y="2910977"/>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800" dirty="0">
                <a:latin typeface="+mj-ea"/>
                <a:ea typeface="+mj-ea"/>
                <a:cs typeface="HGSoeiKakugothicUB" charset="-128"/>
              </a:rPr>
              <a:t>10</a:t>
            </a:r>
            <a:r>
              <a:rPr lang="ja-JP" altLang="en-US" sz="1800" dirty="0">
                <a:latin typeface="+mj-ea"/>
                <a:ea typeface="+mj-ea"/>
                <a:cs typeface="HGSoeiKakugothicUB" charset="-128"/>
              </a:rPr>
              <a:t>人のプレイヤーをつねに自分と相手審判の視野の中に入れておく</a:t>
            </a:r>
            <a:endParaRPr lang="en-US" sz="1800" dirty="0" smtClean="0">
              <a:latin typeface="+mj-ea"/>
              <a:ea typeface="+mj-ea"/>
              <a:cs typeface="HGSoeiKakugothicUB" charset="-128"/>
            </a:endParaRPr>
          </a:p>
        </p:txBody>
      </p:sp>
      <p:sp>
        <p:nvSpPr>
          <p:cNvPr id="7" name="Content Placeholder 2"/>
          <p:cNvSpPr txBox="1">
            <a:spLocks/>
          </p:cNvSpPr>
          <p:nvPr/>
        </p:nvSpPr>
        <p:spPr>
          <a:xfrm>
            <a:off x="827584" y="2996952"/>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800" b="1" dirty="0" smtClean="0">
                <a:latin typeface="Fiba" charset="0"/>
                <a:ea typeface="Fiba" charset="0"/>
                <a:cs typeface="Fiba" charset="0"/>
              </a:rPr>
              <a:t>BOXING-IN</a:t>
            </a:r>
            <a:endParaRPr lang="en-US" sz="2800" b="1" dirty="0" smtClean="0">
              <a:latin typeface="Fiba" charset="0"/>
              <a:ea typeface="Fiba" charset="0"/>
              <a:cs typeface="Fiba" charset="0"/>
            </a:endParaRPr>
          </a:p>
        </p:txBody>
      </p:sp>
      <p:sp>
        <p:nvSpPr>
          <p:cNvPr id="11" name="Content Placeholder 2"/>
          <p:cNvSpPr txBox="1">
            <a:spLocks/>
          </p:cNvSpPr>
          <p:nvPr/>
        </p:nvSpPr>
        <p:spPr>
          <a:xfrm>
            <a:off x="4067944" y="3645024"/>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絶えずよい角度</a:t>
            </a:r>
            <a:r>
              <a:rPr lang="en-US" altLang="ja-JP" sz="1800" dirty="0">
                <a:latin typeface="+mj-ea"/>
                <a:ea typeface="+mj-ea"/>
                <a:cs typeface="HGSoeiKakugothicUB" charset="-128"/>
              </a:rPr>
              <a:t>(</a:t>
            </a:r>
            <a:r>
              <a:rPr lang="ja-JP" altLang="en-US" sz="1800" dirty="0">
                <a:latin typeface="+mj-ea"/>
                <a:ea typeface="+mj-ea"/>
                <a:cs typeface="HGSoeiKakugothicUB" charset="-128"/>
              </a:rPr>
              <a:t>アングル）と視野を求めて位置を変える</a:t>
            </a:r>
            <a:endParaRPr lang="en-US" sz="1800" dirty="0" smtClean="0">
              <a:latin typeface="+mj-ea"/>
              <a:ea typeface="+mj-ea"/>
              <a:cs typeface="HGSoeiKakugothicUB" charset="-128"/>
            </a:endParaRPr>
          </a:p>
        </p:txBody>
      </p:sp>
      <p:sp>
        <p:nvSpPr>
          <p:cNvPr id="12" name="Content Placeholder 2"/>
          <p:cNvSpPr txBox="1">
            <a:spLocks/>
          </p:cNvSpPr>
          <p:nvPr/>
        </p:nvSpPr>
        <p:spPr>
          <a:xfrm>
            <a:off x="827584" y="3688012"/>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800" b="1" dirty="0">
                <a:latin typeface="Fiba" charset="0"/>
                <a:ea typeface="Fiba" charset="0"/>
                <a:cs typeface="Fiba" charset="0"/>
              </a:rPr>
              <a:t>ALWAYS MOVING</a:t>
            </a:r>
            <a:endParaRPr lang="en-US" sz="2800" b="1" dirty="0" smtClean="0">
              <a:latin typeface="Fiba" charset="0"/>
              <a:ea typeface="Fiba" charset="0"/>
              <a:cs typeface="Fiba" charset="0"/>
            </a:endParaRPr>
          </a:p>
        </p:txBody>
      </p:sp>
      <p:sp>
        <p:nvSpPr>
          <p:cNvPr id="15" name="Content Placeholder 2"/>
          <p:cNvSpPr txBox="1">
            <a:spLocks/>
          </p:cNvSpPr>
          <p:nvPr/>
        </p:nvSpPr>
        <p:spPr>
          <a:xfrm>
            <a:off x="4067944" y="4442831"/>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からだの触れ合いが起こっているかいないかを判断する</a:t>
            </a:r>
            <a:endParaRPr lang="en-US" sz="1800" dirty="0" smtClean="0">
              <a:latin typeface="+mj-ea"/>
              <a:ea typeface="+mj-ea"/>
              <a:cs typeface="HGSoeiKakugothicUB" charset="-128"/>
            </a:endParaRPr>
          </a:p>
        </p:txBody>
      </p:sp>
      <p:sp>
        <p:nvSpPr>
          <p:cNvPr id="16" name="Content Placeholder 2"/>
          <p:cNvSpPr txBox="1">
            <a:spLocks/>
          </p:cNvSpPr>
          <p:nvPr/>
        </p:nvSpPr>
        <p:spPr>
          <a:xfrm>
            <a:off x="827584" y="4431797"/>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800" b="1" dirty="0">
                <a:latin typeface="Fiba" charset="0"/>
                <a:ea typeface="Fiba" charset="0"/>
                <a:cs typeface="Fiba" charset="0"/>
              </a:rPr>
              <a:t>SPACE-WATCHING</a:t>
            </a:r>
            <a:endParaRPr lang="en-US" sz="2800" b="1" dirty="0" smtClean="0">
              <a:latin typeface="Fiba" charset="0"/>
              <a:ea typeface="Fiba" charset="0"/>
              <a:cs typeface="Fiba" charset="0"/>
            </a:endParaRPr>
          </a:p>
        </p:txBody>
      </p:sp>
      <p:sp>
        <p:nvSpPr>
          <p:cNvPr id="17" name="Content Placeholder 2"/>
          <p:cNvSpPr txBox="1">
            <a:spLocks/>
          </p:cNvSpPr>
          <p:nvPr/>
        </p:nvSpPr>
        <p:spPr>
          <a:xfrm>
            <a:off x="4067944" y="5188140"/>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バスケットに向かって踏み込んでそのプレイを確認する</a:t>
            </a:r>
            <a:endParaRPr lang="en-US" sz="1800" dirty="0" smtClean="0">
              <a:latin typeface="+mj-ea"/>
              <a:ea typeface="+mj-ea"/>
              <a:cs typeface="HGSoeiKakugothicUB" charset="-128"/>
            </a:endParaRPr>
          </a:p>
        </p:txBody>
      </p:sp>
      <p:sp>
        <p:nvSpPr>
          <p:cNvPr id="18" name="Content Placeholder 2"/>
          <p:cNvSpPr txBox="1">
            <a:spLocks/>
          </p:cNvSpPr>
          <p:nvPr/>
        </p:nvSpPr>
        <p:spPr>
          <a:xfrm>
            <a:off x="827584" y="5229200"/>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800" b="1" dirty="0">
                <a:latin typeface="Fiba" charset="0"/>
                <a:ea typeface="Fiba" charset="0"/>
                <a:cs typeface="Fiba" charset="0"/>
              </a:rPr>
              <a:t>PENETRATION</a:t>
            </a:r>
            <a:endParaRPr lang="en-US" sz="2800" b="1" dirty="0" smtClean="0">
              <a:latin typeface="Fiba" charset="0"/>
              <a:ea typeface="Fiba" charset="0"/>
              <a:cs typeface="Fiba" charset="0"/>
            </a:endParaRPr>
          </a:p>
        </p:txBody>
      </p:sp>
    </p:spTree>
    <p:extLst>
      <p:ext uri="{BB962C8B-B14F-4D97-AF65-F5344CB8AC3E}">
        <p14:creationId xmlns:p14="http://schemas.microsoft.com/office/powerpoint/2010/main" val="14147286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rgbClr val="FF2600"/>
                                      </p:to>
                                    </p:animClr>
                                  </p:childTnLst>
                                </p:cTn>
                              </p:par>
                              <p:par>
                                <p:cTn id="7" presetID="3" presetClass="emph" presetSubtype="2" fill="hold" grpId="0" nodeType="withEffect">
                                  <p:stCondLst>
                                    <p:cond delay="0"/>
                                  </p:stCondLst>
                                  <p:childTnLst>
                                    <p:animClr clrSpc="rgb" dir="cw">
                                      <p:cBhvr override="childStyle">
                                        <p:cTn id="8" dur="2000" fill="hold"/>
                                        <p:tgtEl>
                                          <p:spTgt spid="6"/>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a:stretch>
            <a:fillRect/>
          </a:stretch>
        </p:blipFill>
        <p:spPr>
          <a:xfrm>
            <a:off x="2295463" y="4002516"/>
            <a:ext cx="394674" cy="394674"/>
          </a:xfrm>
          <a:prstGeom prst="rect">
            <a:avLst/>
          </a:prstGeom>
        </p:spPr>
      </p:pic>
      <p:pic>
        <p:nvPicPr>
          <p:cNvPr id="3" name="図 2"/>
          <p:cNvPicPr>
            <a:picLocks noChangeAspect="1"/>
          </p:cNvPicPr>
          <p:nvPr/>
        </p:nvPicPr>
        <p:blipFill>
          <a:blip r:embed="rId7"/>
          <a:stretch>
            <a:fillRect/>
          </a:stretch>
        </p:blipFill>
        <p:spPr>
          <a:xfrm>
            <a:off x="3103259" y="3616304"/>
            <a:ext cx="386212" cy="386212"/>
          </a:xfrm>
          <a:prstGeom prst="rect">
            <a:avLst/>
          </a:prstGeom>
        </p:spPr>
      </p:pic>
      <p:pic>
        <p:nvPicPr>
          <p:cNvPr id="6" name="図 5"/>
          <p:cNvPicPr>
            <a:picLocks noChangeAspect="1"/>
          </p:cNvPicPr>
          <p:nvPr/>
        </p:nvPicPr>
        <p:blipFill>
          <a:blip r:embed="rId8"/>
          <a:stretch>
            <a:fillRect/>
          </a:stretch>
        </p:blipFill>
        <p:spPr>
          <a:xfrm>
            <a:off x="2599829" y="4199853"/>
            <a:ext cx="280986" cy="280986"/>
          </a:xfrm>
          <a:prstGeom prst="rect">
            <a:avLst/>
          </a:prstGeom>
        </p:spPr>
      </p:pic>
      <p:pic>
        <p:nvPicPr>
          <p:cNvPr id="18" name="図 17"/>
          <p:cNvPicPr>
            <a:picLocks noChangeAspect="1"/>
          </p:cNvPicPr>
          <p:nvPr/>
        </p:nvPicPr>
        <p:blipFill>
          <a:blip r:embed="rId7"/>
          <a:stretch>
            <a:fillRect/>
          </a:stretch>
        </p:blipFill>
        <p:spPr>
          <a:xfrm>
            <a:off x="3169691" y="4497389"/>
            <a:ext cx="386212" cy="386212"/>
          </a:xfrm>
          <a:prstGeom prst="rect">
            <a:avLst/>
          </a:prstGeom>
        </p:spPr>
      </p:pic>
      <p:grpSp>
        <p:nvGrpSpPr>
          <p:cNvPr id="23" name="図形グループ 22"/>
          <p:cNvGrpSpPr/>
          <p:nvPr/>
        </p:nvGrpSpPr>
        <p:grpSpPr>
          <a:xfrm>
            <a:off x="2247422" y="3389880"/>
            <a:ext cx="1371960" cy="1371960"/>
            <a:chOff x="2738783" y="1538091"/>
            <a:chExt cx="1371960" cy="1371960"/>
          </a:xfrm>
        </p:grpSpPr>
        <p:pic>
          <p:nvPicPr>
            <p:cNvPr id="24" name="図 23"/>
            <p:cNvPicPr>
              <a:picLocks noChangeAspect="1"/>
            </p:cNvPicPr>
            <p:nvPr/>
          </p:nvPicPr>
          <p:blipFill>
            <a:blip r:embed="rId9">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spTree>
    <p:extLst>
      <p:ext uri="{BB962C8B-B14F-4D97-AF65-F5344CB8AC3E}">
        <p14:creationId xmlns:p14="http://schemas.microsoft.com/office/powerpoint/2010/main" val="1736500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2500"/>
                            </p:stCondLst>
                            <p:childTnLst>
                              <p:par>
                                <p:cTn id="16" presetID="0" presetClass="path" presetSubtype="0" accel="50000" decel="50000" fill="hold" nodeType="afterEffect">
                                  <p:stCondLst>
                                    <p:cond delay="0"/>
                                  </p:stCondLst>
                                  <p:childTnLst>
                                    <p:animMotion origin="layout" path="M -3.33333E-6 -2.96296E-6 L 0.01754 -0.36713 " pathEditMode="relative" rAng="0" ptsTypes="AA">
                                      <p:cBhvr>
                                        <p:cTn id="17" dur="2000" fill="hold"/>
                                        <p:tgtEl>
                                          <p:spTgt spid="23"/>
                                        </p:tgtEl>
                                        <p:attrNameLst>
                                          <p:attrName>ppt_x</p:attrName>
                                          <p:attrName>ppt_y</p:attrName>
                                        </p:attrNameLst>
                                      </p:cBhvr>
                                      <p:rCtr x="868" y="-18356"/>
                                    </p:animMotion>
                                  </p:childTnLst>
                                </p:cTn>
                              </p:par>
                              <p:par>
                                <p:cTn id="18" presetID="0" presetClass="path" presetSubtype="0" accel="50000" decel="50000" fill="hold" nodeType="withEffect">
                                  <p:stCondLst>
                                    <p:cond delay="1000"/>
                                  </p:stCondLst>
                                  <p:childTnLst>
                                    <p:animMotion origin="layout" path="M -0.00539 -0.00185 L -0.02118 -0.22222 " pathEditMode="relative" rAng="0" ptsTypes="AA">
                                      <p:cBhvr>
                                        <p:cTn id="19" dur="1000" fill="hold"/>
                                        <p:tgtEl>
                                          <p:spTgt spid="14"/>
                                        </p:tgtEl>
                                        <p:attrNameLst>
                                          <p:attrName>ppt_x</p:attrName>
                                          <p:attrName>ppt_y</p:attrName>
                                        </p:attrNameLst>
                                      </p:cBhvr>
                                      <p:rCtr x="-799" y="-1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2295463" y="4002516"/>
            <a:ext cx="394674" cy="394674"/>
          </a:xfrm>
          <a:prstGeom prst="rect">
            <a:avLst/>
          </a:prstGeom>
        </p:spPr>
      </p:pic>
      <p:pic>
        <p:nvPicPr>
          <p:cNvPr id="3" name="図 2"/>
          <p:cNvPicPr>
            <a:picLocks noChangeAspect="1"/>
          </p:cNvPicPr>
          <p:nvPr/>
        </p:nvPicPr>
        <p:blipFill>
          <a:blip r:embed="rId8"/>
          <a:stretch>
            <a:fillRect/>
          </a:stretch>
        </p:blipFill>
        <p:spPr>
          <a:xfrm>
            <a:off x="3103259" y="3616304"/>
            <a:ext cx="386212" cy="386212"/>
          </a:xfrm>
          <a:prstGeom prst="rect">
            <a:avLst/>
          </a:prstGeom>
        </p:spPr>
      </p:pic>
      <p:pic>
        <p:nvPicPr>
          <p:cNvPr id="6" name="図 5"/>
          <p:cNvPicPr>
            <a:picLocks noChangeAspect="1"/>
          </p:cNvPicPr>
          <p:nvPr/>
        </p:nvPicPr>
        <p:blipFill>
          <a:blip r:embed="rId9"/>
          <a:stretch>
            <a:fillRect/>
          </a:stretch>
        </p:blipFill>
        <p:spPr>
          <a:xfrm>
            <a:off x="2599829" y="4199853"/>
            <a:ext cx="280986" cy="280986"/>
          </a:xfrm>
          <a:prstGeom prst="rect">
            <a:avLst/>
          </a:prstGeom>
        </p:spPr>
      </p:pic>
      <p:cxnSp>
        <p:nvCxnSpPr>
          <p:cNvPr id="17" name="直線矢印コネクタ 16"/>
          <p:cNvCxnSpPr/>
          <p:nvPr/>
        </p:nvCxnSpPr>
        <p:spPr>
          <a:xfrm flipH="1">
            <a:off x="4234037" y="3720550"/>
            <a:ext cx="2250650" cy="7927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8"/>
          <a:stretch>
            <a:fillRect/>
          </a:stretch>
        </p:blipFill>
        <p:spPr>
          <a:xfrm>
            <a:off x="3169691" y="4497389"/>
            <a:ext cx="386212" cy="386212"/>
          </a:xfrm>
          <a:prstGeom prst="rect">
            <a:avLst/>
          </a:prstGeom>
        </p:spPr>
      </p:pic>
      <p:pic>
        <p:nvPicPr>
          <p:cNvPr id="26" name="図 25"/>
          <p:cNvPicPr>
            <a:picLocks noChangeAspect="1"/>
          </p:cNvPicPr>
          <p:nvPr/>
        </p:nvPicPr>
        <p:blipFill>
          <a:blip r:embed="rId10">
            <a:alphaModFix amt="34000"/>
          </a:blip>
          <a:stretch>
            <a:fillRect/>
          </a:stretch>
        </p:blipFill>
        <p:spPr>
          <a:xfrm>
            <a:off x="3969842" y="3866807"/>
            <a:ext cx="1293082" cy="1293080"/>
          </a:xfrm>
          <a:prstGeom prst="rect">
            <a:avLst/>
          </a:prstGeom>
        </p:spPr>
      </p:pic>
    </p:spTree>
    <p:extLst>
      <p:ext uri="{BB962C8B-B14F-4D97-AF65-F5344CB8AC3E}">
        <p14:creationId xmlns:p14="http://schemas.microsoft.com/office/powerpoint/2010/main" val="929148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88889E-6 -1.48148E-6 L -0.08993 -0.01296 " pathEditMode="relative" rAng="0" ptsTypes="AA">
                                      <p:cBhvr>
                                        <p:cTn id="11" dur="2000" fill="hold"/>
                                        <p:tgtEl>
                                          <p:spTgt spid="27"/>
                                        </p:tgtEl>
                                        <p:attrNameLst>
                                          <p:attrName>ppt_x</p:attrName>
                                          <p:attrName>ppt_y</p:attrName>
                                        </p:attrNameLst>
                                      </p:cBhvr>
                                      <p:rCtr x="-4497" y="-648"/>
                                    </p:animMotion>
                                  </p:childTnLst>
                                </p:cTn>
                              </p:par>
                            </p:childTnLst>
                          </p:cTn>
                        </p:par>
                        <p:par>
                          <p:cTn id="12" fill="hold">
                            <p:stCondLst>
                              <p:cond delay="4000"/>
                            </p:stCondLst>
                            <p:childTnLst>
                              <p:par>
                                <p:cTn id="13" presetID="0" presetClass="path" presetSubtype="0" accel="50000" decel="50000" fill="hold" nodeType="afterEffect">
                                  <p:stCondLst>
                                    <p:cond delay="0"/>
                                  </p:stCondLst>
                                  <p:childTnLst>
                                    <p:animMotion origin="layout" path="M 5.55556E-7 1.48148E-6 L 0.15556 0.03773 " pathEditMode="relative" rAng="0" ptsTypes="AA">
                                      <p:cBhvr>
                                        <p:cTn id="14" dur="2000" fill="hold"/>
                                        <p:tgtEl>
                                          <p:spTgt spid="2"/>
                                        </p:tgtEl>
                                        <p:attrNameLst>
                                          <p:attrName>ppt_x</p:attrName>
                                          <p:attrName>ppt_y</p:attrName>
                                        </p:attrNameLst>
                                      </p:cBhvr>
                                      <p:rCtr x="7778" y="1875"/>
                                    </p:animMotion>
                                  </p:childTnLst>
                                </p:cTn>
                              </p:par>
                              <p:par>
                                <p:cTn id="15" presetID="0" presetClass="path" presetSubtype="0" accel="50000" decel="50000" fill="hold" nodeType="withEffect">
                                  <p:stCondLst>
                                    <p:cond delay="0"/>
                                  </p:stCondLst>
                                  <p:childTnLst>
                                    <p:animMotion origin="layout" path="M -0.00034 0.00093 L 0.13455 0.02894 " pathEditMode="relative" ptsTypes="AA">
                                      <p:cBhvr>
                                        <p:cTn id="16" dur="2000" fill="hold"/>
                                        <p:tgtEl>
                                          <p:spTgt spid="6"/>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382 0.00857 L 0.00382 0.10949 " pathEditMode="relative" ptsTypes="AA">
                                      <p:cBhvr>
                                        <p:cTn id="18" dur="2000" fill="hold"/>
                                        <p:tgtEl>
                                          <p:spTgt spid="14"/>
                                        </p:tgtEl>
                                        <p:attrNameLst>
                                          <p:attrName>ppt_x</p:attrName>
                                          <p:attrName>ppt_y</p:attrName>
                                        </p:attrNameLst>
                                      </p:cBhvr>
                                    </p:animMotion>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6500"/>
                            </p:stCondLst>
                            <p:childTnLst>
                              <p:par>
                                <p:cTn id="24" presetID="26" presetClass="emph" presetSubtype="0" repeatCount="3000" fill="hold" nodeType="afterEffect">
                                  <p:stCondLst>
                                    <p:cond delay="0"/>
                                  </p:stCondLst>
                                  <p:childTnLst>
                                    <p:animEffect transition="out" filter="fade">
                                      <p:cBhvr>
                                        <p:cTn id="25" dur="500" tmFilter="0, 0; .2, .5; .8, .5; 1, 0"/>
                                        <p:tgtEl>
                                          <p:spTgt spid="26"/>
                                        </p:tgtEl>
                                      </p:cBhvr>
                                    </p:animEffect>
                                    <p:animScale>
                                      <p:cBhvr>
                                        <p:cTn id="26" dur="250" autoRev="1" fill="hold"/>
                                        <p:tgtEl>
                                          <p:spTgt spid="26"/>
                                        </p:tgtEl>
                                      </p:cBhvr>
                                      <p:by x="105000" y="105000"/>
                                    </p:animScale>
                                  </p:childTnLst>
                                </p:cTn>
                              </p:par>
                            </p:childTnLst>
                          </p:cTn>
                        </p:par>
                        <p:par>
                          <p:cTn id="27" fill="hold">
                            <p:stCondLst>
                              <p:cond delay="8000"/>
                            </p:stCondLst>
                            <p:childTnLst>
                              <p:par>
                                <p:cTn id="28" presetID="10" presetClass="entr" presetSubtype="0" fill="hold"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276872"/>
            <a:ext cx="8373468" cy="306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3PO</a:t>
            </a:r>
            <a:r>
              <a:rPr lang="ja-JP" altLang="en-US" sz="2400" dirty="0">
                <a:latin typeface="+mn-ea"/>
                <a:cs typeface="Hiragino Kaku Gothic StdN W8" charset="-128"/>
              </a:rPr>
              <a:t>では、トレイル（</a:t>
            </a:r>
            <a:r>
              <a:rPr lang="en-US" altLang="ja-JP" sz="2400" dirty="0">
                <a:latin typeface="+mn-ea"/>
                <a:cs typeface="Hiragino Kaku Gothic StdN W8" charset="-128"/>
              </a:rPr>
              <a:t>T</a:t>
            </a:r>
            <a:r>
              <a:rPr lang="ja-JP" altLang="en-US" sz="2400" dirty="0">
                <a:latin typeface="+mn-ea"/>
                <a:cs typeface="Hiragino Kaku Gothic StdN W8" charset="-128"/>
              </a:rPr>
              <a:t>）とセンター（</a:t>
            </a:r>
            <a:r>
              <a:rPr lang="en-US" altLang="ja-JP" sz="2400" dirty="0">
                <a:latin typeface="+mn-ea"/>
                <a:cs typeface="Hiragino Kaku Gothic StdN W8" charset="-128"/>
              </a:rPr>
              <a:t>C</a:t>
            </a:r>
            <a:r>
              <a:rPr lang="ja-JP" altLang="en-US" sz="2400" dirty="0">
                <a:latin typeface="+mn-ea"/>
                <a:cs typeface="Hiragino Kaku Gothic StdN W8" charset="-128"/>
              </a:rPr>
              <a:t>）が配置されている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2PO</a:t>
            </a:r>
            <a:r>
              <a:rPr lang="ja-JP" altLang="en-US" sz="2400" dirty="0">
                <a:latin typeface="+mn-ea"/>
                <a:cs typeface="Hiragino Kaku Gothic StdN W8" charset="-128"/>
              </a:rPr>
              <a:t>の</a:t>
            </a: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T</a:t>
            </a:r>
            <a:r>
              <a:rPr lang="ja-JP" altLang="en-US" sz="2400" dirty="0">
                <a:latin typeface="+mn-ea"/>
                <a:cs typeface="Hiragino Kaku Gothic StdN W8" charset="-128"/>
              </a:rPr>
              <a:t>と</a:t>
            </a:r>
            <a:r>
              <a:rPr lang="en-US" altLang="ja-JP" sz="2400" dirty="0">
                <a:latin typeface="+mn-ea"/>
                <a:cs typeface="Hiragino Kaku Gothic StdN W8" charset="-128"/>
              </a:rPr>
              <a:t>C</a:t>
            </a:r>
            <a:r>
              <a:rPr lang="ja-JP" altLang="en-US" sz="2400" dirty="0">
                <a:latin typeface="+mn-ea"/>
                <a:cs typeface="Hiragino Kaku Gothic StdN W8" charset="-128"/>
              </a:rPr>
              <a:t>の役割を担いながら状況により</a:t>
            </a:r>
            <a:r>
              <a:rPr lang="en-US" altLang="ja-JP" sz="2400" dirty="0">
                <a:latin typeface="+mn-ea"/>
                <a:cs typeface="Hiragino Kaku Gothic StdN W8" charset="-128"/>
              </a:rPr>
              <a:t>L</a:t>
            </a:r>
            <a:r>
              <a:rPr lang="ja-JP" altLang="en-US" sz="2400" dirty="0">
                <a:latin typeface="+mn-ea"/>
                <a:cs typeface="Hiragino Kaku Gothic StdN W8" charset="-128"/>
              </a:rPr>
              <a:t>のカバーを求められる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val="21428364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827584" y="2348880"/>
            <a:ext cx="7283078" cy="2391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をより強く意識することで、感性が養われる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パートナー</a:t>
            </a:r>
            <a:r>
              <a:rPr lang="ja-JP" altLang="en-US" sz="2400" dirty="0">
                <a:latin typeface="+mn-ea"/>
                <a:cs typeface="Hiragino Kaku Gothic StdN W8" charset="-128"/>
              </a:rPr>
              <a:t>の位置を知ることで、感性が養われる！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13115543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1950299"/>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a:solidFill>
                  <a:schemeClr val="bg1"/>
                </a:solidFill>
                <a:latin typeface="MS Gothic" charset="-128"/>
                <a:ea typeface="MS Gothic" charset="-128"/>
                <a:cs typeface="MS Gothic" charset="-128"/>
              </a:rPr>
              <a:t>トレイル</a:t>
            </a:r>
            <a:r>
              <a:rPr lang="ja-JP" altLang="en-US" dirty="0" smtClean="0">
                <a:solidFill>
                  <a:schemeClr val="bg1"/>
                </a:solidFill>
                <a:latin typeface="MS Gothic" charset="-128"/>
                <a:ea typeface="MS Gothic" charset="-128"/>
                <a:cs typeface="MS Gothic" charset="-128"/>
              </a:rPr>
              <a:t>／フルコート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Tree>
    <p:extLst>
      <p:ext uri="{BB962C8B-B14F-4D97-AF65-F5344CB8AC3E}">
        <p14:creationId xmlns:p14="http://schemas.microsoft.com/office/powerpoint/2010/main" val="988577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672711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687910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33594 -0.00139 " pathEditMode="relative" ptsTypes="AA">
                                      <p:cBhvr>
                                        <p:cTn id="8" dur="2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395940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27986 -0.14028 " pathEditMode="relative" rAng="0" ptsTypes="AA">
                                      <p:cBhvr>
                                        <p:cTn id="8" dur="2000" fill="hold"/>
                                        <p:tgtEl>
                                          <p:spTgt spid="38"/>
                                        </p:tgtEl>
                                        <p:attrNameLst>
                                          <p:attrName>ppt_x</p:attrName>
                                          <p:attrName>ppt_y</p:attrName>
                                        </p:attrNameLst>
                                      </p:cBhvr>
                                      <p:rCtr x="-13715" y="-7199"/>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8" name="図形グループ 27"/>
          <p:cNvGrpSpPr/>
          <p:nvPr/>
        </p:nvGrpSpPr>
        <p:grpSpPr>
          <a:xfrm rot="10800000">
            <a:off x="4993899" y="398676"/>
            <a:ext cx="2610722" cy="2938334"/>
            <a:chOff x="2718674" y="2487884"/>
            <a:chExt cx="3928163" cy="4421097"/>
          </a:xfrm>
        </p:grpSpPr>
        <p:pic>
          <p:nvPicPr>
            <p:cNvPr id="29" name="図 28"/>
            <p:cNvPicPr>
              <a:picLocks noChangeAspect="1"/>
            </p:cNvPicPr>
            <p:nvPr/>
          </p:nvPicPr>
          <p:blipFill>
            <a:blip r:embed="rId6"/>
            <a:stretch>
              <a:fillRect/>
            </a:stretch>
          </p:blipFill>
          <p:spPr>
            <a:xfrm>
              <a:off x="2718674" y="2487884"/>
              <a:ext cx="3860800" cy="2451100"/>
            </a:xfrm>
            <a:prstGeom prst="rect">
              <a:avLst/>
            </a:prstGeom>
          </p:spPr>
        </p:pic>
        <p:pic>
          <p:nvPicPr>
            <p:cNvPr id="31" name="図 30"/>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166011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4500"/>
                            </p:stCondLst>
                            <p:childTnLst>
                              <p:par>
                                <p:cTn id="13" presetID="2" presetClass="exit" presetSubtype="1" fill="hold" nodeType="after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ppt_x"/>
                                          </p:val>
                                        </p:tav>
                                      </p:tavLst>
                                    </p:anim>
                                    <p:anim calcmode="lin" valueType="num">
                                      <p:cBhvr additive="base">
                                        <p:cTn id="15" dur="1000"/>
                                        <p:tgtEl>
                                          <p:spTgt spid="25"/>
                                        </p:tgtEl>
                                        <p:attrNameLst>
                                          <p:attrName>ppt_y</p:attrName>
                                        </p:attrNameLst>
                                      </p:cBhvr>
                                      <p:tavLst>
                                        <p:tav tm="0">
                                          <p:val>
                                            <p:strVal val="ppt_y"/>
                                          </p:val>
                                        </p:tav>
                                        <p:tav tm="100000">
                                          <p:val>
                                            <p:strVal val="0-ppt_h/2"/>
                                          </p:val>
                                        </p:tav>
                                      </p:tavLst>
                                    </p:anim>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5500"/>
                            </p:stCondLst>
                            <p:childTnLst>
                              <p:par>
                                <p:cTn id="18" presetID="10" presetClass="exit" presetSubtype="0" fill="hold" nodeType="afterEffect">
                                  <p:stCondLst>
                                    <p:cond delay="0"/>
                                  </p:stCondLst>
                                  <p:childTnLst>
                                    <p:animEffect transition="out" filter="fade">
                                      <p:cBhvr>
                                        <p:cTn id="19" dur="1000"/>
                                        <p:tgtEl>
                                          <p:spTgt spid="34"/>
                                        </p:tgtEl>
                                      </p:cBhvr>
                                    </p:animEffect>
                                    <p:set>
                                      <p:cBhvr>
                                        <p:cTn id="20" dur="1" fill="hold">
                                          <p:stCondLst>
                                            <p:cond delay="999"/>
                                          </p:stCondLst>
                                        </p:cTn>
                                        <p:tgtEl>
                                          <p:spTgt spid="34"/>
                                        </p:tgtEl>
                                        <p:attrNameLst>
                                          <p:attrName>style.visibility</p:attrName>
                                        </p:attrNameLst>
                                      </p:cBhvr>
                                      <p:to>
                                        <p:strVal val="hidden"/>
                                      </p:to>
                                    </p:set>
                                  </p:childTnLst>
                                </p:cTn>
                              </p:par>
                            </p:childTnLst>
                          </p:cTn>
                        </p:par>
                        <p:par>
                          <p:cTn id="21" fill="hold">
                            <p:stCondLst>
                              <p:cond delay="6500"/>
                            </p:stCondLst>
                            <p:childTnLst>
                              <p:par>
                                <p:cTn id="22" presetID="10" presetClass="entr" presetSubtype="0" fill="hold" nodeType="afterEffect">
                                  <p:stCondLst>
                                    <p:cond delay="10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279221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2"/>
            <a:ext cx="8640000" cy="360040"/>
          </a:xfrm>
        </p:spPr>
        <p:txBody>
          <a:bodyPr>
            <a:normAutofit fontScale="90000"/>
          </a:bodyPr>
          <a:lstStyle/>
          <a:p>
            <a:pPr algn="l"/>
            <a:r>
              <a:rPr lang="fr-CH" altLang="ja-JP" sz="2400" b="1" dirty="0">
                <a:solidFill>
                  <a:schemeClr val="tx1"/>
                </a:solidFill>
                <a:latin typeface="Fiba"/>
                <a:cs typeface="Fiba"/>
              </a:rPr>
              <a:t>2PO </a:t>
            </a:r>
            <a:r>
              <a:rPr lang="fr-CH" altLang="ja-JP" sz="2400" b="1" dirty="0" smtClean="0">
                <a:solidFill>
                  <a:schemeClr val="tx1"/>
                </a:solidFill>
                <a:latin typeface="Fiba"/>
                <a:cs typeface="Fiba"/>
              </a:rPr>
              <a:t>MECHANICS / </a:t>
            </a:r>
            <a:r>
              <a:rPr lang="fr-CH" altLang="ja-JP" sz="2400" b="1" dirty="0" err="1" smtClean="0">
                <a:solidFill>
                  <a:schemeClr val="tx1"/>
                </a:solidFill>
                <a:latin typeface="Fiba"/>
                <a:cs typeface="Fiba"/>
              </a:rPr>
              <a:t>Primary</a:t>
            </a:r>
            <a:endParaRPr lang="en-US" altLang="ja-JP" sz="2400" b="1" dirty="0">
              <a:latin typeface="Fiba"/>
              <a:cs typeface="Fiba"/>
            </a:endParaRPr>
          </a:p>
        </p:txBody>
      </p:sp>
      <p:pic>
        <p:nvPicPr>
          <p:cNvPr id="3" name="図 2"/>
          <p:cNvPicPr>
            <a:picLocks noChangeAspect="1"/>
          </p:cNvPicPr>
          <p:nvPr/>
        </p:nvPicPr>
        <p:blipFill>
          <a:blip r:embed="rId3"/>
          <a:stretch>
            <a:fillRect/>
          </a:stretch>
        </p:blipFill>
        <p:spPr>
          <a:xfrm>
            <a:off x="1115616" y="1052736"/>
            <a:ext cx="7231498" cy="4608512"/>
          </a:xfrm>
          <a:prstGeom prst="rect">
            <a:avLst/>
          </a:prstGeom>
        </p:spPr>
      </p:pic>
    </p:spTree>
    <p:extLst>
      <p:ext uri="{BB962C8B-B14F-4D97-AF65-F5344CB8AC3E}">
        <p14:creationId xmlns:p14="http://schemas.microsoft.com/office/powerpoint/2010/main" val="300785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644898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6597 -0.08565 " pathEditMode="relative" rAng="0" ptsTypes="AA">
                                      <p:cBhvr>
                                        <p:cTn id="12" dur="3000" fill="hold"/>
                                        <p:tgtEl>
                                          <p:spTgt spid="34"/>
                                        </p:tgtEl>
                                        <p:attrNameLst>
                                          <p:attrName>ppt_x</p:attrName>
                                          <p:attrName>ppt_y</p:attrName>
                                        </p:attrNameLst>
                                      </p:cBhvr>
                                      <p:rCtr x="-18299" y="-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a:alphaModFix amt="34000"/>
          </a:blip>
          <a:stretch>
            <a:fillRect/>
          </a:stretch>
        </p:blipFill>
        <p:spPr>
          <a:xfrm>
            <a:off x="2411760" y="3291740"/>
            <a:ext cx="1490176" cy="1490174"/>
          </a:xfrm>
          <a:prstGeom prst="rect">
            <a:avLst/>
          </a:prstGeom>
        </p:spPr>
      </p:pic>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1524040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4236 -0.28217 " pathEditMode="relative" rAng="0" ptsTypes="AA">
                                      <p:cBhvr>
                                        <p:cTn id="12" dur="3000" fill="hold"/>
                                        <p:tgtEl>
                                          <p:spTgt spid="34"/>
                                        </p:tgtEl>
                                        <p:attrNameLst>
                                          <p:attrName>ppt_x</p:attrName>
                                          <p:attrName>ppt_y</p:attrName>
                                        </p:attrNameLst>
                                      </p:cBhvr>
                                      <p:rCtr x="-17118" y="-14120"/>
                                    </p:animMotion>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40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3"/>
                                        </p:tgtEl>
                                      </p:cBhvr>
                                    </p:animEffect>
                                    <p:animScale>
                                      <p:cBhvr>
                                        <p:cTn id="20" dur="500" autoRev="1" fill="hold"/>
                                        <p:tgtEl>
                                          <p:spTgt spid="13"/>
                                        </p:tgtEl>
                                      </p:cBhvr>
                                      <p:by x="105000" y="105000"/>
                                    </p:animScale>
                                  </p:childTnLst>
                                </p:cTn>
                              </p:par>
                            </p:childTnLst>
                          </p:cTn>
                        </p:par>
                        <p:par>
                          <p:cTn id="21" fill="hold">
                            <p:stCondLst>
                              <p:cond delay="7000"/>
                            </p:stCondLst>
                            <p:childTnLst>
                              <p:par>
                                <p:cTn id="22" presetID="26" presetClass="emph" presetSubtype="0" repeatCount="3000" fill="hold" grpId="0" nodeType="after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a:alphaModFix amt="34000"/>
          </a:blip>
          <a:stretch>
            <a:fillRect/>
          </a:stretch>
        </p:blipFill>
        <p:spPr>
          <a:xfrm>
            <a:off x="2411760" y="3291740"/>
            <a:ext cx="1490176" cy="1490174"/>
          </a:xfrm>
          <a:prstGeom prst="rect">
            <a:avLst/>
          </a:prstGeom>
        </p:spPr>
      </p:pic>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5" name="矢印: 右 20"/>
          <p:cNvSpPr/>
          <p:nvPr/>
        </p:nvSpPr>
        <p:spPr>
          <a:xfrm rot="16200000">
            <a:off x="3302251" y="3170813"/>
            <a:ext cx="2016223"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4181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19218 -0.29375 " pathEditMode="relative" rAng="0" ptsTypes="AA">
                                      <p:cBhvr>
                                        <p:cTn id="10" dur="3000" fill="hold"/>
                                        <p:tgtEl>
                                          <p:spTgt spid="38"/>
                                        </p:tgtEl>
                                        <p:attrNameLst>
                                          <p:attrName>ppt_x</p:attrName>
                                          <p:attrName>ppt_y</p:attrName>
                                        </p:attrNameLst>
                                      </p:cBhvr>
                                      <p:rCtr x="-9479" y="-14769"/>
                                    </p:animMotion>
                                  </p:childTnLst>
                                </p:cTn>
                              </p:par>
                              <p:par>
                                <p:cTn id="11" presetID="0" presetClass="path" presetSubtype="0" accel="50000" decel="50000" fill="hold" nodeType="withEffect">
                                  <p:stCondLst>
                                    <p:cond delay="500"/>
                                  </p:stCondLst>
                                  <p:childTnLst>
                                    <p:animMotion origin="layout" path="M -1.11111E-6 -1.48148E-6 L -0.36944 -0.07754 " pathEditMode="relative" rAng="0" ptsTypes="AA">
                                      <p:cBhvr>
                                        <p:cTn id="12" dur="3000" fill="hold"/>
                                        <p:tgtEl>
                                          <p:spTgt spid="34"/>
                                        </p:tgtEl>
                                        <p:attrNameLst>
                                          <p:attrName>ppt_x</p:attrName>
                                          <p:attrName>ppt_y</p:attrName>
                                        </p:attrNameLst>
                                      </p:cBhvr>
                                      <p:rCtr x="-18472" y="-3889"/>
                                    </p:animMotion>
                                  </p:childTnLst>
                                </p:cTn>
                              </p:par>
                              <p:par>
                                <p:cTn id="13" presetID="8" presetClass="emph" presetSubtype="0" fill="hold" nodeType="withEffect">
                                  <p:stCondLst>
                                    <p:cond delay="2000"/>
                                  </p:stCondLst>
                                  <p:childTnLst>
                                    <p:animRot by="2700000">
                                      <p:cBhvr>
                                        <p:cTn id="14" dur="1000" fill="hold"/>
                                        <p:tgtEl>
                                          <p:spTgt spid="34"/>
                                        </p:tgtEl>
                                        <p:attrNameLst>
                                          <p:attrName>r</p:attrName>
                                        </p:attrNameLst>
                                      </p:cBhvr>
                                    </p:animRo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0"/>
                            </p:stCondLst>
                            <p:childTnLst>
                              <p:par>
                                <p:cTn id="20" presetID="10" presetClass="entr" presetSubtype="0" fill="hold"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500"/>
                            </p:stCondLst>
                            <p:childTnLst>
                              <p:par>
                                <p:cTn id="24" presetID="26" presetClass="emph" presetSubtype="0" repeatCount="3000" fill="hold" nodeType="afterEffect">
                                  <p:stCondLst>
                                    <p:cond delay="0"/>
                                  </p:stCondLst>
                                  <p:childTnLst>
                                    <p:animEffect transition="out" filter="fade">
                                      <p:cBhvr>
                                        <p:cTn id="25" dur="1000" tmFilter="0, 0; .2, .5; .8, .5; 1, 0"/>
                                        <p:tgtEl>
                                          <p:spTgt spid="13"/>
                                        </p:tgtEl>
                                      </p:cBhvr>
                                    </p:animEffect>
                                    <p:animScale>
                                      <p:cBhvr>
                                        <p:cTn id="26" dur="500" autoRev="1" fill="hold"/>
                                        <p:tgtEl>
                                          <p:spTgt spid="13"/>
                                        </p:tgtEl>
                                      </p:cBhvr>
                                      <p:by x="105000" y="105000"/>
                                    </p:animScale>
                                  </p:childTnLst>
                                </p:cTn>
                              </p:par>
                            </p:childTnLst>
                          </p:cTn>
                        </p:par>
                        <p:par>
                          <p:cTn id="27" fill="hold">
                            <p:stCondLst>
                              <p:cond delay="85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5" name="矢印: 右 20"/>
          <p:cNvSpPr/>
          <p:nvPr/>
        </p:nvSpPr>
        <p:spPr>
          <a:xfrm rot="16200000">
            <a:off x="3062606" y="3906774"/>
            <a:ext cx="60782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8519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11111E-6 L -0.51493 0.05833 " pathEditMode="relative" rAng="0" ptsTypes="AA">
                                      <p:cBhvr>
                                        <p:cTn id="6" dur="3000" fill="hold"/>
                                        <p:tgtEl>
                                          <p:spTgt spid="22"/>
                                        </p:tgtEl>
                                        <p:attrNameLst>
                                          <p:attrName>ppt_x</p:attrName>
                                          <p:attrName>ppt_y</p:attrName>
                                        </p:attrNameLst>
                                      </p:cBhvr>
                                      <p:rCtr x="-25590" y="3333"/>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26 0.00139 L -0.29895 -0.08264 " pathEditMode="relative" rAng="0" ptsTypes="AA">
                                      <p:cBhvr>
                                        <p:cTn id="10" dur="3000" fill="hold"/>
                                        <p:tgtEl>
                                          <p:spTgt spid="38"/>
                                        </p:tgtEl>
                                        <p:attrNameLst>
                                          <p:attrName>ppt_x</p:attrName>
                                          <p:attrName>ppt_y</p:attrName>
                                        </p:attrNameLst>
                                      </p:cBhvr>
                                      <p:rCtr x="-14826" y="-4213"/>
                                    </p:animMotion>
                                  </p:childTnLst>
                                </p:cTn>
                              </p:par>
                              <p:par>
                                <p:cTn id="11" presetID="0" presetClass="path" presetSubtype="0" accel="50000" decel="50000" fill="hold" nodeType="withEffect">
                                  <p:stCondLst>
                                    <p:cond delay="0"/>
                                  </p:stCondLst>
                                  <p:childTnLst>
                                    <p:animMotion origin="layout" path="M -1.11111E-6 -1.48148E-6 L -0.47621 -0.06342 " pathEditMode="relative" rAng="0" ptsTypes="AA">
                                      <p:cBhvr>
                                        <p:cTn id="12" dur="2500" fill="hold"/>
                                        <p:tgtEl>
                                          <p:spTgt spid="34"/>
                                        </p:tgtEl>
                                        <p:attrNameLst>
                                          <p:attrName>ppt_x</p:attrName>
                                          <p:attrName>ppt_y</p:attrName>
                                        </p:attrNameLst>
                                      </p:cBhvr>
                                      <p:rCtr x="-23819" y="-3171"/>
                                    </p:animMotion>
                                  </p:childTnLst>
                                </p:cTn>
                              </p:par>
                              <p:par>
                                <p:cTn id="13" presetID="8" presetClass="emph" presetSubtype="0" fill="hold" nodeType="withEffect">
                                  <p:stCondLst>
                                    <p:cond delay="500"/>
                                  </p:stCondLst>
                                  <p:childTnLst>
                                    <p:animRot by="2700000">
                                      <p:cBhvr>
                                        <p:cTn id="14" dur="1000" fill="hold"/>
                                        <p:tgtEl>
                                          <p:spTgt spid="34"/>
                                        </p:tgtEl>
                                        <p:attrNameLst>
                                          <p:attrName>r</p:attrName>
                                        </p:attrNameLst>
                                      </p:cBhvr>
                                    </p:animRo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0"/>
                            </p:stCondLst>
                            <p:childTnLst>
                              <p:par>
                                <p:cTn id="20" presetID="26" presetClass="emph" presetSubtype="0" repeatCount="3000" fill="hold" grpId="0" nodeType="after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5" name="矢印: 右 20"/>
          <p:cNvSpPr/>
          <p:nvPr/>
        </p:nvSpPr>
        <p:spPr>
          <a:xfrm rot="14420954">
            <a:off x="3844887" y="2771566"/>
            <a:ext cx="1614169"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7">
            <a:alphaModFix amt="34000"/>
          </a:blip>
          <a:stretch>
            <a:fillRect/>
          </a:stretch>
        </p:blipFill>
        <p:spPr>
          <a:xfrm>
            <a:off x="2195736" y="3396283"/>
            <a:ext cx="1490176" cy="1490174"/>
          </a:xfrm>
          <a:prstGeom prst="rect">
            <a:avLst/>
          </a:prstGeom>
        </p:spPr>
      </p:pic>
    </p:spTree>
    <p:extLst>
      <p:ext uri="{BB962C8B-B14F-4D97-AF65-F5344CB8AC3E}">
        <p14:creationId xmlns:p14="http://schemas.microsoft.com/office/powerpoint/2010/main" val="1737697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26 0.00139 L -0.21093 -0.29375 " pathEditMode="relative" rAng="0" ptsTypes="AA">
                                      <p:cBhvr>
                                        <p:cTn id="10" dur="3000" fill="hold"/>
                                        <p:tgtEl>
                                          <p:spTgt spid="38"/>
                                        </p:tgtEl>
                                        <p:attrNameLst>
                                          <p:attrName>ppt_x</p:attrName>
                                          <p:attrName>ppt_y</p:attrName>
                                        </p:attrNameLst>
                                      </p:cBhvr>
                                      <p:rCtr x="-10417" y="-14769"/>
                                    </p:animMotion>
                                  </p:childTnLst>
                                </p:cTn>
                              </p:par>
                              <p:par>
                                <p:cTn id="11" presetID="0" presetClass="path" presetSubtype="0" accel="50000" decel="50000" fill="hold" nodeType="withEffect">
                                  <p:stCondLst>
                                    <p:cond delay="1000"/>
                                  </p:stCondLst>
                                  <p:childTnLst>
                                    <p:animMotion origin="layout" path="M -1.11111E-6 -1.48148E-6 L -0.27621 -0.17801 " pathEditMode="relative" rAng="0" ptsTypes="AA">
                                      <p:cBhvr>
                                        <p:cTn id="12" dur="3000" fill="hold"/>
                                        <p:tgtEl>
                                          <p:spTgt spid="34"/>
                                        </p:tgtEl>
                                        <p:attrNameLst>
                                          <p:attrName>ppt_x</p:attrName>
                                          <p:attrName>ppt_y</p:attrName>
                                        </p:attrNameLst>
                                      </p:cBhvr>
                                      <p:rCtr x="-13819" y="-8912"/>
                                    </p:animMotion>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4500"/>
                            </p:stCondLst>
                            <p:childTnLst>
                              <p:par>
                                <p:cTn id="18" presetID="10" presetClass="entr" presetSubtype="0"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6000"/>
                            </p:stCondLst>
                            <p:childTnLst>
                              <p:par>
                                <p:cTn id="22" presetID="26" presetClass="emph" presetSubtype="0" repeatCount="3000" fill="hold" nodeType="afterEffect">
                                  <p:stCondLst>
                                    <p:cond delay="0"/>
                                  </p:stCondLst>
                                  <p:childTnLst>
                                    <p:animEffect transition="out" filter="fade">
                                      <p:cBhvr>
                                        <p:cTn id="23" dur="1000" tmFilter="0, 0; .2, .5; .8, .5; 1, 0"/>
                                        <p:tgtEl>
                                          <p:spTgt spid="17"/>
                                        </p:tgtEl>
                                      </p:cBhvr>
                                    </p:animEffect>
                                    <p:animScale>
                                      <p:cBhvr>
                                        <p:cTn id="24" dur="500" autoRev="1" fill="hold"/>
                                        <p:tgtEl>
                                          <p:spTgt spid="17"/>
                                        </p:tgtEl>
                                      </p:cBhvr>
                                      <p:by x="105000" y="105000"/>
                                    </p:animScale>
                                  </p:childTnLst>
                                </p:cTn>
                              </p:par>
                            </p:childTnLst>
                          </p:cTn>
                        </p:par>
                        <p:par>
                          <p:cTn id="25" fill="hold">
                            <p:stCondLst>
                              <p:cond delay="9000"/>
                            </p:stCondLst>
                            <p:childTnLst>
                              <p:par>
                                <p:cTn id="26" presetID="8" presetClass="emph" presetSubtype="0" fill="hold" nodeType="afterEffect">
                                  <p:stCondLst>
                                    <p:cond delay="0"/>
                                  </p:stCondLst>
                                  <p:childTnLst>
                                    <p:animRot by="-1800000">
                                      <p:cBhvr>
                                        <p:cTn id="27"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1471973" y="3065308"/>
            <a:ext cx="1490176" cy="1490174"/>
          </a:xfrm>
          <a:prstGeom prst="rect">
            <a:avLst/>
          </a:prstGeom>
        </p:spPr>
      </p:pic>
      <p:grpSp>
        <p:nvGrpSpPr>
          <p:cNvPr id="18" name="図形グループ 17"/>
          <p:cNvGrpSpPr/>
          <p:nvPr/>
        </p:nvGrpSpPr>
        <p:grpSpPr>
          <a:xfrm rot="19128215">
            <a:off x="4327145" y="2124882"/>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1554329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0.00185 L -0.25764 0.00972 " pathEditMode="relative" ptsTypes="AA">
                                      <p:cBhvr>
                                        <p:cTn id="6" dur="2000" fill="hold"/>
                                        <p:tgtEl>
                                          <p:spTgt spid="3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09 0.00741 L -0.29444 0.18843 " pathEditMode="relative" ptsTypes="AA">
                                      <p:cBhvr>
                                        <p:cTn id="8" dur="2000" fill="hold"/>
                                        <p:tgtEl>
                                          <p:spTgt spid="18"/>
                                        </p:tgtEl>
                                        <p:attrNameLst>
                                          <p:attrName>ppt_x</p:attrName>
                                          <p:attrName>ppt_y</p:attrName>
                                        </p:attrNameLst>
                                      </p:cBhvr>
                                    </p:animMotion>
                                  </p:childTnLst>
                                </p:cTn>
                              </p:par>
                              <p:par>
                                <p:cTn id="9" presetID="8" presetClass="emph" presetSubtype="0" fill="hold" nodeType="withEffect">
                                  <p:stCondLst>
                                    <p:cond delay="0"/>
                                  </p:stCondLst>
                                  <p:childTnLst>
                                    <p:animRot by="900000">
                                      <p:cBhvr>
                                        <p:cTn id="10" dur="2000" fill="hold"/>
                                        <p:tgtEl>
                                          <p:spTgt spid="18"/>
                                        </p:tgtEl>
                                        <p:attrNameLst>
                                          <p:attrName>r</p:attrName>
                                        </p:attrNameLst>
                                      </p:cBhvr>
                                    </p:animRo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3500"/>
                            </p:stCondLst>
                            <p:childTnLst>
                              <p:par>
                                <p:cTn id="16" presetID="26" presetClass="emph" presetSubtype="0" repeatCount="3000"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2373011" y="2974085"/>
            <a:ext cx="1490176" cy="1490174"/>
          </a:xfrm>
          <a:prstGeom prst="rect">
            <a:avLst/>
          </a:prstGeom>
        </p:spPr>
      </p:pic>
      <p:grpSp>
        <p:nvGrpSpPr>
          <p:cNvPr id="18" name="図形グループ 17"/>
          <p:cNvGrpSpPr/>
          <p:nvPr/>
        </p:nvGrpSpPr>
        <p:grpSpPr>
          <a:xfrm rot="19128215">
            <a:off x="4327145" y="2124882"/>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946957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0.00185 L -0.09444 0.20417 " pathEditMode="relative" rAng="0" ptsTypes="AA">
                                      <p:cBhvr>
                                        <p:cTn id="6" dur="2000" fill="hold"/>
                                        <p:tgtEl>
                                          <p:spTgt spid="38"/>
                                        </p:tgtEl>
                                        <p:attrNameLst>
                                          <p:attrName>ppt_x</p:attrName>
                                          <p:attrName>ppt_y</p:attrName>
                                        </p:attrNameLst>
                                      </p:cBhvr>
                                      <p:rCtr x="-4740" y="10116"/>
                                    </p:animMotion>
                                  </p:childTnLst>
                                </p:cTn>
                              </p:par>
                              <p:par>
                                <p:cTn id="7" presetID="0" presetClass="path" presetSubtype="0" accel="50000" decel="50000" fill="hold" nodeType="withEffect">
                                  <p:stCondLst>
                                    <p:cond delay="0"/>
                                  </p:stCondLst>
                                  <p:childTnLst>
                                    <p:animMotion origin="layout" path="M -2.22222E-6 -4.07407E-6 L -0.22621 0.18635 " pathEditMode="relative" rAng="0" ptsTypes="AA">
                                      <p:cBhvr>
                                        <p:cTn id="8" dur="2000" fill="hold"/>
                                        <p:tgtEl>
                                          <p:spTgt spid="18"/>
                                        </p:tgtEl>
                                        <p:attrNameLst>
                                          <p:attrName>ppt_x</p:attrName>
                                          <p:attrName>ppt_y</p:attrName>
                                        </p:attrNameLst>
                                      </p:cBhvr>
                                      <p:rCtr x="-11319" y="9306"/>
                                    </p:animMotion>
                                  </p:childTnLst>
                                </p:cTn>
                              </p:par>
                              <p:par>
                                <p:cTn id="9" presetID="8" presetClass="emph" presetSubtype="0" fill="hold" nodeType="withEffect">
                                  <p:stCondLst>
                                    <p:cond delay="0"/>
                                  </p:stCondLst>
                                  <p:childTnLst>
                                    <p:animRot by="900000">
                                      <p:cBhvr>
                                        <p:cTn id="10" dur="2000" fill="hold"/>
                                        <p:tgtEl>
                                          <p:spTgt spid="18"/>
                                        </p:tgtEl>
                                        <p:attrNameLst>
                                          <p:attrName>r</p:attrName>
                                        </p:attrNameLst>
                                      </p:cBhvr>
                                    </p:animRo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3500"/>
                            </p:stCondLst>
                            <p:childTnLst>
                              <p:par>
                                <p:cTn id="16" presetID="26" presetClass="emph" presetSubtype="0" repeatCount="3000"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27779" y="80620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1627076" y="3463358"/>
            <a:ext cx="1490176" cy="1490174"/>
          </a:xfrm>
          <a:prstGeom prst="rect">
            <a:avLst/>
          </a:prstGeom>
        </p:spPr>
      </p:pic>
      <p:grpSp>
        <p:nvGrpSpPr>
          <p:cNvPr id="18" name="図形グループ 17"/>
          <p:cNvGrpSpPr/>
          <p:nvPr/>
        </p:nvGrpSpPr>
        <p:grpSpPr>
          <a:xfrm rot="19912426">
            <a:off x="2824566" y="3415960"/>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
        <p:nvSpPr>
          <p:cNvPr id="14" name="矢印: 右 20"/>
          <p:cNvSpPr/>
          <p:nvPr/>
        </p:nvSpPr>
        <p:spPr>
          <a:xfrm rot="15429850">
            <a:off x="2989350" y="3349223"/>
            <a:ext cx="151744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8819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899 0.22523 L -0.06962 0.075 " pathEditMode="relative" rAng="0" ptsTypes="AA">
                                      <p:cBhvr>
                                        <p:cTn id="6" dur="2000" fill="hold"/>
                                        <p:tgtEl>
                                          <p:spTgt spid="38"/>
                                        </p:tgtEl>
                                        <p:attrNameLst>
                                          <p:attrName>ppt_x</p:attrName>
                                          <p:attrName>ppt_y</p:attrName>
                                        </p:attrNameLst>
                                      </p:cBhvr>
                                      <p:rCtr x="-2031" y="-7523"/>
                                    </p:animMotion>
                                  </p:childTnLst>
                                </p:cTn>
                              </p:par>
                              <p:par>
                                <p:cTn id="7" presetID="0" presetClass="path" presetSubtype="0" accel="50000" decel="50000" fill="hold" nodeType="withEffect">
                                  <p:stCondLst>
                                    <p:cond delay="500"/>
                                  </p:stCondLst>
                                  <p:childTnLst>
                                    <p:animMotion origin="layout" path="M 0.00018 0.01273 L -0.01562 -0.06736 " pathEditMode="relative" rAng="0" ptsTypes="AA">
                                      <p:cBhvr>
                                        <p:cTn id="8" dur="2000" fill="hold"/>
                                        <p:tgtEl>
                                          <p:spTgt spid="18"/>
                                        </p:tgtEl>
                                        <p:attrNameLst>
                                          <p:attrName>ppt_x</p:attrName>
                                          <p:attrName>ppt_y</p:attrName>
                                        </p:attrNameLst>
                                      </p:cBhvr>
                                      <p:rCtr x="-799" y="-4005"/>
                                    </p:animMotion>
                                  </p:childTnLst>
                                </p:cTn>
                              </p:par>
                            </p:childTnLst>
                          </p:cTn>
                        </p:par>
                        <p:par>
                          <p:cTn id="9" fill="hold">
                            <p:stCondLst>
                              <p:cond delay="2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4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7"/>
                                        </p:tgtEl>
                                      </p:cBhvr>
                                    </p:animEffect>
                                    <p:animScale>
                                      <p:cBhvr>
                                        <p:cTn id="20" dur="500" autoRev="1" fill="hold"/>
                                        <p:tgtEl>
                                          <p:spTgt spid="17"/>
                                        </p:tgtEl>
                                      </p:cBhvr>
                                      <p:by x="105000" y="105000"/>
                                    </p:animScale>
                                  </p:childTnLst>
                                </p:cTn>
                              </p:par>
                            </p:childTnLst>
                          </p:cTn>
                        </p:par>
                        <p:par>
                          <p:cTn id="21" fill="hold">
                            <p:stCondLst>
                              <p:cond delay="7500"/>
                            </p:stCondLst>
                            <p:childTnLst>
                              <p:par>
                                <p:cTn id="22" presetID="8" presetClass="emph" presetSubtype="0" fill="hold" nodeType="afterEffect">
                                  <p:stCondLst>
                                    <p:cond delay="0"/>
                                  </p:stCondLst>
                                  <p:childTnLst>
                                    <p:animRot by="-1500000">
                                      <p:cBhvr>
                                        <p:cTn id="23"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a:stretch>
            <a:fillRect/>
          </a:stretch>
        </p:blipFill>
        <p:spPr>
          <a:xfrm>
            <a:off x="3747364" y="3480692"/>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1566404" y="3299399"/>
            <a:ext cx="1336267" cy="1336265"/>
          </a:xfrm>
          <a:prstGeom prst="rect">
            <a:avLst/>
          </a:prstGeom>
        </p:spPr>
      </p:pic>
      <p:grpSp>
        <p:nvGrpSpPr>
          <p:cNvPr id="18" name="図形グループ 17"/>
          <p:cNvGrpSpPr/>
          <p:nvPr/>
        </p:nvGrpSpPr>
        <p:grpSpPr>
          <a:xfrm rot="19912426">
            <a:off x="2824566" y="3415960"/>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613459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2.59259E-6 L -0.15087 0.08218 " pathEditMode="relative" rAng="0" ptsTypes="AA">
                                      <p:cBhvr>
                                        <p:cTn id="6" dur="2000" fill="hold"/>
                                        <p:tgtEl>
                                          <p:spTgt spid="38"/>
                                        </p:tgtEl>
                                        <p:attrNameLst>
                                          <p:attrName>ppt_x</p:attrName>
                                          <p:attrName>ppt_y</p:attrName>
                                        </p:attrNameLst>
                                      </p:cBhvr>
                                      <p:rCtr x="-7552" y="4097"/>
                                    </p:animMotion>
                                  </p:childTnLst>
                                </p:cTn>
                              </p:par>
                              <p:par>
                                <p:cTn id="7" presetID="0" presetClass="path" presetSubtype="0" accel="50000" decel="50000" fill="hold" nodeType="withEffect">
                                  <p:stCondLst>
                                    <p:cond delay="500"/>
                                  </p:stCondLst>
                                  <p:childTnLst>
                                    <p:animMotion origin="layout" path="M -2.5E-6 1.48148E-6 L -0.16423 -0.00857 " pathEditMode="relative" rAng="0" ptsTypes="AA">
                                      <p:cBhvr>
                                        <p:cTn id="8" dur="2000" fill="hold"/>
                                        <p:tgtEl>
                                          <p:spTgt spid="18"/>
                                        </p:tgtEl>
                                        <p:attrNameLst>
                                          <p:attrName>ppt_x</p:attrName>
                                          <p:attrName>ppt_y</p:attrName>
                                        </p:attrNameLst>
                                      </p:cBhvr>
                                      <p:rCtr x="-8212" y="-440"/>
                                    </p:animMotion>
                                  </p:childTnLst>
                                </p:cTn>
                              </p:par>
                              <p:par>
                                <p:cTn id="9" presetID="0" presetClass="path" presetSubtype="0" accel="50000" decel="50000" fill="hold" nodeType="withEffect">
                                  <p:stCondLst>
                                    <p:cond delay="500"/>
                                  </p:stCondLst>
                                  <p:childTnLst>
                                    <p:animMotion origin="layout" path="M -8.33333E-7 -1.85185E-6 L 0.00139 0.10556 " pathEditMode="relative" rAng="0" ptsTypes="AA">
                                      <p:cBhvr>
                                        <p:cTn id="10" dur="2000" fill="hold"/>
                                        <p:tgtEl>
                                          <p:spTgt spid="22"/>
                                        </p:tgtEl>
                                        <p:attrNameLst>
                                          <p:attrName>ppt_x</p:attrName>
                                          <p:attrName>ppt_y</p:attrName>
                                        </p:attrNameLst>
                                      </p:cBhvr>
                                      <p:rCtr x="69" y="5278"/>
                                    </p:animMotion>
                                  </p:childTnLst>
                                </p:cTn>
                              </p:par>
                              <p:par>
                                <p:cTn id="11" presetID="8" presetClass="emph" presetSubtype="0" fill="hold" nodeType="withEffect">
                                  <p:stCondLst>
                                    <p:cond delay="1000"/>
                                  </p:stCondLst>
                                  <p:childTnLst>
                                    <p:animRot by="1500000">
                                      <p:cBhvr>
                                        <p:cTn id="12" dur="2000" fill="hold"/>
                                        <p:tgtEl>
                                          <p:spTgt spid="18"/>
                                        </p:tgtEl>
                                        <p:attrNameLst>
                                          <p:attrName>r</p:attrName>
                                        </p:attrNameLst>
                                      </p:cBhvr>
                                    </p:animRo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4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7"/>
                                        </p:tgtEl>
                                      </p:cBhvr>
                                    </p:animEffect>
                                    <p:animScale>
                                      <p:cBhvr>
                                        <p:cTn id="20"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47379" y="1027333"/>
            <a:ext cx="2565952" cy="3026088"/>
            <a:chOff x="2641600" y="2203450"/>
            <a:chExt cx="3860800" cy="4553131"/>
          </a:xfrm>
        </p:grpSpPr>
        <p:pic>
          <p:nvPicPr>
            <p:cNvPr id="23" name="図 22"/>
            <p:cNvPicPr>
              <a:picLocks noChangeAspect="1"/>
            </p:cNvPicPr>
            <p:nvPr/>
          </p:nvPicPr>
          <p:blipFill>
            <a:blip r:embed="rId5"/>
            <a:stretch>
              <a:fillRect/>
            </a:stretch>
          </p:blipFill>
          <p:spPr>
            <a:xfrm>
              <a:off x="2641600" y="2203450"/>
              <a:ext cx="3860800" cy="2451101"/>
            </a:xfrm>
            <a:prstGeom prst="rect">
              <a:avLst/>
            </a:prstGeom>
          </p:spPr>
        </p:pic>
        <p:pic>
          <p:nvPicPr>
            <p:cNvPr id="24" name="図 23"/>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a:alphaModFix amt="34000"/>
          </a:blip>
          <a:stretch>
            <a:fillRect/>
          </a:stretch>
        </p:blipFill>
        <p:spPr>
          <a:xfrm>
            <a:off x="1704034" y="3356521"/>
            <a:ext cx="786494" cy="786492"/>
          </a:xfrm>
          <a:prstGeom prst="rect">
            <a:avLst/>
          </a:prstGeom>
        </p:spPr>
      </p:pic>
      <p:grpSp>
        <p:nvGrpSpPr>
          <p:cNvPr id="18" name="図形グループ 17"/>
          <p:cNvGrpSpPr/>
          <p:nvPr/>
        </p:nvGrpSpPr>
        <p:grpSpPr>
          <a:xfrm rot="19912426">
            <a:off x="1654056" y="3445582"/>
            <a:ext cx="2610722" cy="2938334"/>
            <a:chOff x="2718674" y="2487884"/>
            <a:chExt cx="3928163" cy="4421097"/>
          </a:xfrm>
        </p:grpSpPr>
        <p:pic>
          <p:nvPicPr>
            <p:cNvPr id="19" name="図 18"/>
            <p:cNvPicPr>
              <a:picLocks noChangeAspect="1"/>
            </p:cNvPicPr>
            <p:nvPr/>
          </p:nvPicPr>
          <p:blipFill>
            <a:blip r:embed="rId7"/>
            <a:stretch>
              <a:fillRect/>
            </a:stretch>
          </p:blipFill>
          <p:spPr>
            <a:xfrm>
              <a:off x="2718674" y="2487884"/>
              <a:ext cx="3860800" cy="2451100"/>
            </a:xfrm>
            <a:prstGeom prst="rect">
              <a:avLst/>
            </a:prstGeom>
          </p:spPr>
        </p:pic>
        <p:pic>
          <p:nvPicPr>
            <p:cNvPr id="20" name="図 19"/>
            <p:cNvPicPr>
              <a:picLocks noChangeAspect="1"/>
            </p:cNvPicPr>
            <p:nvPr/>
          </p:nvPicPr>
          <p:blipFill>
            <a:blip r:embed="rId7">
              <a:alphaModFix amt="0"/>
            </a:blip>
            <a:stretch>
              <a:fillRect/>
            </a:stretch>
          </p:blipFill>
          <p:spPr>
            <a:xfrm rot="10800000">
              <a:off x="2786037" y="4457881"/>
              <a:ext cx="3860800" cy="2451100"/>
            </a:xfrm>
            <a:prstGeom prst="rect">
              <a:avLst/>
            </a:prstGeom>
          </p:spPr>
        </p:pic>
      </p:grpSp>
      <p:sp>
        <p:nvSpPr>
          <p:cNvPr id="14" name="矢印: 右 20"/>
          <p:cNvSpPr/>
          <p:nvPr/>
        </p:nvSpPr>
        <p:spPr>
          <a:xfrm rot="13358639">
            <a:off x="1907628" y="3914635"/>
            <a:ext cx="116479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a:blip r:embed="rId8"/>
          <a:stretch>
            <a:fillRect/>
          </a:stretch>
        </p:blipFill>
        <p:spPr>
          <a:xfrm>
            <a:off x="2404031" y="4143013"/>
            <a:ext cx="288032" cy="288032"/>
          </a:xfrm>
          <a:prstGeom prst="rect">
            <a:avLst/>
          </a:prstGeom>
        </p:spPr>
      </p:pic>
      <p:sp>
        <p:nvSpPr>
          <p:cNvPr id="15"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val="329952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38889E-6 -4.07407E-6 L -0.02952 -0.01504 C -0.03629 -0.01713 -0.04323 -0.025 -0.04965 -0.03379 C -0.05642 -0.04375 -0.06094 -0.05393 -0.06215 -0.06273 L -0.07014 -0.10393 " pathEditMode="relative" rAng="2880000" ptsTypes="AAAAA">
                                      <p:cBhvr>
                                        <p:cTn id="6" dur="2000" fill="hold"/>
                                        <p:tgtEl>
                                          <p:spTgt spid="38"/>
                                        </p:tgtEl>
                                        <p:attrNameLst>
                                          <p:attrName>ppt_x</p:attrName>
                                          <p:attrName>ppt_y</p:attrName>
                                        </p:attrNameLst>
                                      </p:cBhvr>
                                      <p:rCtr x="-4236" y="-4306"/>
                                    </p:animMotion>
                                  </p:childTnLst>
                                </p:cTn>
                              </p:par>
                              <p:par>
                                <p:cTn id="7" presetID="8" presetClass="emph" presetSubtype="0" fill="hold" nodeType="withEffect">
                                  <p:stCondLst>
                                    <p:cond delay="0"/>
                                  </p:stCondLst>
                                  <p:childTnLst>
                                    <p:animRot by="-600000">
                                      <p:cBhvr>
                                        <p:cTn id="8" dur="2000" fill="hold"/>
                                        <p:tgtEl>
                                          <p:spTgt spid="18"/>
                                        </p:tgtEl>
                                        <p:attrNameLst>
                                          <p:attrName>r</p:attrName>
                                        </p:attrNameLst>
                                      </p:cBhvr>
                                    </p:animRot>
                                  </p:childTnLst>
                                </p:cTn>
                              </p:par>
                              <p:par>
                                <p:cTn id="9" presetID="0" presetClass="path" presetSubtype="0" accel="50000" decel="50000" fill="hold" nodeType="withEffect">
                                  <p:stCondLst>
                                    <p:cond delay="0"/>
                                  </p:stCondLst>
                                  <p:childTnLst>
                                    <p:animMotion origin="layout" path="M 0.00313 0.01458 L 0.00313 -0.05209 " pathEditMode="relative" ptsTypes="AA">
                                      <p:cBhvr>
                                        <p:cTn id="10" dur="2000" fill="hold"/>
                                        <p:tgtEl>
                                          <p:spTgt spid="18"/>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par>
                          <p:cTn id="15" fill="hold">
                            <p:stCondLst>
                              <p:cond delay="3500"/>
                            </p:stCondLst>
                            <p:childTnLst>
                              <p:par>
                                <p:cTn id="16" presetID="10" presetClass="entr" presetSubtype="0" fill="hold" nodeType="after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4500"/>
                            </p:stCondLst>
                            <p:childTnLst>
                              <p:par>
                                <p:cTn id="20" presetID="26" presetClass="emph" presetSubtype="0" repeatCount="3000" fill="hold" nodeType="afterEffect">
                                  <p:stCondLst>
                                    <p:cond delay="0"/>
                                  </p:stCondLst>
                                  <p:childTnLst>
                                    <p:animEffect transition="out" filter="fade">
                                      <p:cBhvr>
                                        <p:cTn id="21" dur="1000" tmFilter="0, 0; .2, .5; .8, .5; 1, 0"/>
                                        <p:tgtEl>
                                          <p:spTgt spid="17"/>
                                        </p:tgtEl>
                                      </p:cBhvr>
                                    </p:animEffect>
                                    <p:animScale>
                                      <p:cBhvr>
                                        <p:cTn id="22" dur="500" autoRev="1" fill="hold"/>
                                        <p:tgtEl>
                                          <p:spTgt spid="17"/>
                                        </p:tgtEl>
                                      </p:cBhvr>
                                      <p:by x="105000" y="105000"/>
                                    </p:animScale>
                                  </p:childTnLst>
                                </p:cTn>
                              </p:par>
                            </p:childTnLst>
                          </p:cTn>
                        </p:par>
                        <p:par>
                          <p:cTn id="23" fill="hold">
                            <p:stCondLst>
                              <p:cond delay="7500"/>
                            </p:stCondLst>
                            <p:childTnLst>
                              <p:par>
                                <p:cTn id="24" presetID="10" presetClass="entr" presetSubtype="0" fill="hold" grpId="1"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80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lnSpc>
                <a:spcPts val="6100"/>
              </a:lnSpc>
            </a:pPr>
            <a:r>
              <a:rPr lang="ja-JP" altLang="en-US" b="1" dirty="0" smtClean="0">
                <a:latin typeface="Hiragino Kaku Gothic StdN W8" charset="-128"/>
                <a:ea typeface="Hiragino Kaku Gothic StdN W8" charset="-128"/>
                <a:cs typeface="Hiragino Kaku Gothic StdN W8" charset="-128"/>
              </a:rPr>
              <a:t>主な用語の紹介</a:t>
            </a:r>
            <a:endParaRPr lang="en-US" altLang="ja-JP" b="1" dirty="0">
              <a:latin typeface="Hiragino Kaku Gothic StdN W8" charset="-128"/>
              <a:ea typeface="Hiragino Kaku Gothic StdN W8" charset="-128"/>
              <a:cs typeface="Hiragino Kaku Gothic StdN W8" charset="-128"/>
            </a:endParaRPr>
          </a:p>
        </p:txBody>
      </p:sp>
      <p:sp>
        <p:nvSpPr>
          <p:cNvPr id="3" name="コンテンツ プレースホルダー 2"/>
          <p:cNvSpPr>
            <a:spLocks noGrp="1"/>
          </p:cNvSpPr>
          <p:nvPr>
            <p:ph idx="1"/>
          </p:nvPr>
        </p:nvSpPr>
        <p:spPr>
          <a:xfrm>
            <a:off x="251520" y="2299447"/>
            <a:ext cx="8640960" cy="3649833"/>
          </a:xfrm>
        </p:spPr>
        <p:txBody>
          <a:bodyPr/>
          <a:lstStyle/>
          <a:p>
            <a:r>
              <a:rPr kumimoji="1" lang="en-US" altLang="ja-JP" dirty="0" smtClean="0"/>
              <a:t>FOM</a:t>
            </a:r>
            <a:r>
              <a:rPr kumimoji="1" lang="ja-JP" altLang="en-US" dirty="0" smtClean="0"/>
              <a:t>（フリーダム・オブ・ムーヴメント）</a:t>
            </a:r>
            <a:r>
              <a:rPr kumimoji="1" lang="en-US" altLang="ja-JP" dirty="0" smtClean="0"/>
              <a:t/>
            </a:r>
            <a:br>
              <a:rPr kumimoji="1" lang="en-US" altLang="ja-JP" dirty="0" smtClean="0"/>
            </a:br>
            <a:r>
              <a:rPr lang="ja-JP" altLang="ja-JP" dirty="0"/>
              <a:t>オフェンス・ディフェンス共にコート上を自由に動く</a:t>
            </a:r>
            <a:r>
              <a:rPr lang="ja-JP" altLang="ja-JP" dirty="0" smtClean="0"/>
              <a:t>権利</a:t>
            </a:r>
            <a:endParaRPr lang="en-US" altLang="ja-JP" dirty="0" smtClean="0"/>
          </a:p>
          <a:p>
            <a:r>
              <a:rPr kumimoji="1" lang="en-US" altLang="ja-JP" dirty="0" smtClean="0"/>
              <a:t>RSBQ</a:t>
            </a:r>
            <a:r>
              <a:rPr kumimoji="1" lang="ja-JP" altLang="en-US" dirty="0" smtClean="0"/>
              <a:t>（リズム・スピード・バランス・クイックネス）</a:t>
            </a:r>
            <a:r>
              <a:rPr kumimoji="1" lang="en-US" altLang="ja-JP" dirty="0" smtClean="0"/>
              <a:t/>
            </a:r>
            <a:br>
              <a:rPr kumimoji="1" lang="en-US" altLang="ja-JP" dirty="0" smtClean="0"/>
            </a:br>
            <a:r>
              <a:rPr kumimoji="1" lang="ja-JP" altLang="en-US" dirty="0" smtClean="0"/>
              <a:t>判定する際に</a:t>
            </a:r>
            <a:r>
              <a:rPr lang="ja-JP" altLang="en-US" dirty="0"/>
              <a:t>これら</a:t>
            </a:r>
            <a:r>
              <a:rPr lang="ja-JP" altLang="en-US" dirty="0" smtClean="0"/>
              <a:t>の要素に影響があったときにファウルを判定する</a:t>
            </a:r>
            <a:endParaRPr kumimoji="1" lang="ja-JP" altLang="en-US" dirty="0"/>
          </a:p>
        </p:txBody>
      </p:sp>
    </p:spTree>
    <p:extLst>
      <p:ext uri="{BB962C8B-B14F-4D97-AF65-F5344CB8AC3E}">
        <p14:creationId xmlns:p14="http://schemas.microsoft.com/office/powerpoint/2010/main" val="2613009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276872"/>
            <a:ext cx="8373468" cy="306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2PO</a:t>
            </a:r>
            <a:r>
              <a:rPr lang="ja-JP" altLang="en-US" sz="2400" dirty="0">
                <a:latin typeface="+mn-ea"/>
                <a:cs typeface="Hiragino Kaku Gothic StdN W8" charset="-128"/>
              </a:rPr>
              <a:t>の</a:t>
            </a: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8sec</a:t>
            </a:r>
            <a:r>
              <a:rPr lang="ja-JP" altLang="en-US" sz="2400" dirty="0" err="1">
                <a:latin typeface="+mn-ea"/>
                <a:cs typeface="Hiragino Kaku Gothic StdN W8" charset="-128"/>
              </a:rPr>
              <a:t>、</a:t>
            </a:r>
            <a:r>
              <a:rPr lang="ja-JP" altLang="en-US" sz="2400" dirty="0" smtClean="0">
                <a:latin typeface="+mn-ea"/>
                <a:cs typeface="Hiragino Kaku Gothic StdN W8" charset="-128"/>
              </a:rPr>
              <a:t>バックコート・ヴァイオレイション、</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en-US" altLang="ja-JP" sz="2400" dirty="0" smtClean="0">
                <a:latin typeface="+mn-ea"/>
                <a:cs typeface="Hiragino Kaku Gothic StdN W8" charset="-128"/>
              </a:rPr>
              <a:t>Game </a:t>
            </a:r>
            <a:r>
              <a:rPr lang="en-US" altLang="ja-JP" sz="2400" dirty="0">
                <a:latin typeface="+mn-ea"/>
                <a:cs typeface="Hiragino Kaku Gothic StdN W8" charset="-128"/>
              </a:rPr>
              <a:t>Clock</a:t>
            </a:r>
            <a:r>
              <a:rPr lang="ja-JP" altLang="en-US" sz="2400" dirty="0">
                <a:latin typeface="+mn-ea"/>
                <a:cs typeface="Hiragino Kaku Gothic StdN W8" charset="-128"/>
              </a:rPr>
              <a:t>などの掌握をする役割を</a:t>
            </a:r>
            <a:r>
              <a:rPr lang="ja-JP" altLang="en-US" sz="2400" dirty="0" smtClean="0">
                <a:latin typeface="+mn-ea"/>
                <a:cs typeface="Hiragino Kaku Gothic StdN W8" charset="-128"/>
              </a:rPr>
              <a:t>持つ</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Shot</a:t>
            </a:r>
            <a:r>
              <a:rPr lang="ja-JP" altLang="en-US" sz="2400" dirty="0">
                <a:latin typeface="+mn-ea"/>
                <a:cs typeface="Hiragino Kaku Gothic StdN W8" charset="-128"/>
              </a:rPr>
              <a:t>成功後の</a:t>
            </a:r>
            <a:r>
              <a:rPr lang="en-US" altLang="ja-JP" sz="2400" dirty="0" smtClean="0">
                <a:latin typeface="+mn-ea"/>
                <a:cs typeface="Hiragino Kaku Gothic StdN W8" charset="-128"/>
              </a:rPr>
              <a:t>T</a:t>
            </a:r>
            <a:r>
              <a:rPr lang="en-US" altLang="ja-JP" sz="2400" dirty="0">
                <a:latin typeface="+mn-ea"/>
                <a:cs typeface="Hiragino Kaku Gothic StdN W8" charset="-128"/>
              </a:rPr>
              <a:t>.</a:t>
            </a:r>
            <a:r>
              <a:rPr lang="en-US" altLang="ja-JP" sz="2400" dirty="0" smtClean="0">
                <a:latin typeface="+mn-ea"/>
                <a:cs typeface="Hiragino Kaku Gothic StdN W8" charset="-128"/>
              </a:rPr>
              <a:t>O</a:t>
            </a:r>
            <a:r>
              <a:rPr lang="ja-JP" altLang="en-US" sz="2400" dirty="0">
                <a:latin typeface="+mn-ea"/>
                <a:cs typeface="Hiragino Kaku Gothic StdN W8" charset="-128"/>
              </a:rPr>
              <a:t>にも注意を払わなくてはならない。</a:t>
            </a:r>
            <a:endParaRPr lang="en-US" sz="2400" dirty="0" smtClean="0">
              <a:latin typeface="+mn-ea"/>
              <a:cs typeface="Hiragino Kaku Gothic StdN W8" charset="-128"/>
            </a:endParaRPr>
          </a:p>
        </p:txBody>
      </p:sp>
      <p:sp>
        <p:nvSpPr>
          <p:cNvPr id="5" name="Content Placeholder 2"/>
          <p:cNvSpPr txBox="1">
            <a:spLocks/>
          </p:cNvSpPr>
          <p:nvPr/>
        </p:nvSpPr>
        <p:spPr>
          <a:xfrm>
            <a:off x="1192313" y="1196752"/>
            <a:ext cx="6768752" cy="792088"/>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dirty="0">
                <a:solidFill>
                  <a:schemeClr val="tx1"/>
                </a:solidFill>
                <a:latin typeface="HGSoeiKakugothicUB" charset="-128"/>
                <a:ea typeface="HGSoeiKakugothicUB" charset="-128"/>
                <a:cs typeface="HGSoeiKakugothicUB" charset="-128"/>
              </a:rPr>
              <a:t>2PO</a:t>
            </a:r>
            <a:r>
              <a:rPr lang="ja-JP" altLang="en-US" sz="2400" dirty="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T</a:t>
            </a:r>
            <a:r>
              <a:rPr lang="ja-JP" altLang="en-US" sz="2400" dirty="0">
                <a:solidFill>
                  <a:schemeClr val="tx1"/>
                </a:solidFill>
                <a:latin typeface="HGSoeiKakugothicUB" charset="-128"/>
                <a:ea typeface="HGSoeiKakugothicUB" charset="-128"/>
                <a:cs typeface="HGSoeiKakugothicUB" charset="-128"/>
              </a:rPr>
              <a:t>はバックコートのすべてに責任を持つ（</a:t>
            </a:r>
            <a:r>
              <a:rPr lang="en-US" altLang="ja-JP" sz="2400" dirty="0">
                <a:solidFill>
                  <a:schemeClr val="tx1"/>
                </a:solidFill>
                <a:latin typeface="HGSoeiKakugothicUB" charset="-128"/>
                <a:ea typeface="HGSoeiKakugothicUB" charset="-128"/>
                <a:cs typeface="HGSoeiKakugothicUB" charset="-128"/>
              </a:rPr>
              <a:t>primary</a:t>
            </a:r>
            <a:r>
              <a:rPr lang="ja-JP" altLang="en-US" sz="2400" dirty="0">
                <a:solidFill>
                  <a:schemeClr val="tx1"/>
                </a:solidFill>
                <a:latin typeface="HGSoeiKakugothicUB" charset="-128"/>
                <a:ea typeface="HGSoeiKakugothicUB" charset="-128"/>
                <a:cs typeface="HGSoeiKakugothicUB" charset="-128"/>
              </a:rPr>
              <a:t>）</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286075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5" name="Content Placeholder 2"/>
          <p:cNvSpPr txBox="1">
            <a:spLocks/>
          </p:cNvSpPr>
          <p:nvPr/>
        </p:nvSpPr>
        <p:spPr>
          <a:xfrm>
            <a:off x="764954" y="1556792"/>
            <a:ext cx="7623470" cy="576064"/>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a:solidFill>
                  <a:schemeClr val="tx1"/>
                </a:solidFill>
                <a:latin typeface="HGSoeiKakugothicUB" charset="-128"/>
                <a:ea typeface="HGSoeiKakugothicUB" charset="-128"/>
                <a:cs typeface="HGSoeiKakugothicUB" charset="-128"/>
              </a:rPr>
              <a:t>2PO</a:t>
            </a:r>
            <a:r>
              <a:rPr lang="ja-JP" altLang="en-US" dirty="0">
                <a:solidFill>
                  <a:schemeClr val="tx1"/>
                </a:solidFill>
                <a:latin typeface="HGSoeiKakugothicUB" charset="-128"/>
                <a:ea typeface="HGSoeiKakugothicUB" charset="-128"/>
                <a:cs typeface="HGSoeiKakugothicUB" charset="-128"/>
              </a:rPr>
              <a:t>の</a:t>
            </a:r>
            <a:r>
              <a:rPr lang="en-US" altLang="ja-JP" dirty="0">
                <a:solidFill>
                  <a:schemeClr val="tx1"/>
                </a:solidFill>
                <a:latin typeface="HGSoeiKakugothicUB" charset="-128"/>
                <a:ea typeface="HGSoeiKakugothicUB" charset="-128"/>
                <a:cs typeface="HGSoeiKakugothicUB" charset="-128"/>
              </a:rPr>
              <a:t>T</a:t>
            </a:r>
            <a:r>
              <a:rPr lang="ja-JP" altLang="en-US" dirty="0">
                <a:solidFill>
                  <a:schemeClr val="tx1"/>
                </a:solidFill>
                <a:latin typeface="HGSoeiKakugothicUB" charset="-128"/>
                <a:ea typeface="HGSoeiKakugothicUB" charset="-128"/>
                <a:cs typeface="HGSoeiKakugothicUB" charset="-128"/>
              </a:rPr>
              <a:t>は視野の確保が必要である！</a:t>
            </a:r>
            <a:endParaRPr lang="en-US" dirty="0" smtClean="0">
              <a:latin typeface="HGSoeiKakugothicUB" charset="-128"/>
              <a:ea typeface="HGSoeiKakugothicUB" charset="-128"/>
              <a:cs typeface="HGSoeiKakugothicUB" charset="-128"/>
            </a:endParaRPr>
          </a:p>
        </p:txBody>
      </p:sp>
      <p:sp>
        <p:nvSpPr>
          <p:cNvPr id="7" name="テキスト ボックス 6"/>
          <p:cNvSpPr txBox="1"/>
          <p:nvPr/>
        </p:nvSpPr>
        <p:spPr>
          <a:xfrm>
            <a:off x="1259632" y="2925814"/>
            <a:ext cx="6264696" cy="954107"/>
          </a:xfrm>
          <a:prstGeom prst="rect">
            <a:avLst/>
          </a:prstGeom>
          <a:solidFill>
            <a:srgbClr val="002060"/>
          </a:solidFill>
        </p:spPr>
        <p:txBody>
          <a:bodyPr wrap="square" rtlCol="0">
            <a:spAutoFit/>
          </a:bodyPr>
          <a:lstStyle/>
          <a:p>
            <a:pPr algn="ctr"/>
            <a:r>
              <a:rPr lang="en-US" altLang="ja-JP" sz="2800" b="1" dirty="0">
                <a:effectLst>
                  <a:outerShdw blurRad="38100" dist="38100" dir="2700000" algn="tl">
                    <a:srgbClr val="000000">
                      <a:alpha val="43137"/>
                    </a:srgbClr>
                  </a:outerShdw>
                </a:effectLst>
                <a:latin typeface="+mn-ea"/>
              </a:rPr>
              <a:t>Ball </a:t>
            </a:r>
            <a:r>
              <a:rPr lang="en-US" altLang="ja-JP" sz="2800" b="1" dirty="0" smtClean="0">
                <a:effectLst>
                  <a:outerShdw blurRad="38100" dist="38100" dir="2700000" algn="tl">
                    <a:srgbClr val="000000">
                      <a:alpha val="43137"/>
                    </a:srgbClr>
                  </a:outerShdw>
                </a:effectLst>
                <a:latin typeface="+mn-ea"/>
              </a:rPr>
              <a:t>Play</a:t>
            </a:r>
            <a:r>
              <a:rPr lang="ja-JP" altLang="en-US" sz="2800" b="1" dirty="0">
                <a:effectLst>
                  <a:outerShdw blurRad="38100" dist="38100" dir="2700000" algn="tl">
                    <a:srgbClr val="000000">
                      <a:alpha val="43137"/>
                    </a:srgbClr>
                  </a:outerShdw>
                </a:effectLst>
                <a:latin typeface="+mn-ea"/>
              </a:rPr>
              <a:t>に</a:t>
            </a:r>
            <a:r>
              <a:rPr lang="ja-JP" altLang="en-US" sz="2800" b="1" dirty="0" smtClean="0">
                <a:effectLst>
                  <a:outerShdw blurRad="38100" dist="38100" dir="2700000" algn="tl">
                    <a:srgbClr val="000000">
                      <a:alpha val="43137"/>
                    </a:srgbClr>
                  </a:outerShdw>
                </a:effectLst>
                <a:latin typeface="+mn-ea"/>
              </a:rPr>
              <a:t>近づきすぎない</a:t>
            </a:r>
            <a:endParaRPr lang="en-US" altLang="ja-JP" sz="2800" b="1" dirty="0" smtClean="0">
              <a:effectLst>
                <a:outerShdw blurRad="38100" dist="38100" dir="2700000" algn="tl">
                  <a:srgbClr val="000000">
                    <a:alpha val="43137"/>
                  </a:srgbClr>
                </a:outerShdw>
              </a:effectLst>
              <a:latin typeface="+mn-ea"/>
            </a:endParaRPr>
          </a:p>
          <a:p>
            <a:pPr algn="ctr"/>
            <a:r>
              <a:rPr lang="ja-JP" altLang="en-US" sz="2800" b="1" dirty="0" smtClean="0">
                <a:effectLst>
                  <a:outerShdw blurRad="38100" dist="38100" dir="2700000" algn="tl">
                    <a:srgbClr val="000000">
                      <a:alpha val="43137"/>
                    </a:srgbClr>
                  </a:outerShdw>
                </a:effectLst>
                <a:latin typeface="+mn-ea"/>
              </a:rPr>
              <a:t>常にプレイに対するアングルを意識する</a:t>
            </a:r>
            <a:endParaRPr lang="en-US" altLang="ja-JP" sz="28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9645413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953450"/>
            <a:ext cx="8373468" cy="12241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a:t>
            </a:r>
            <a:r>
              <a:rPr lang="ja-JP" altLang="en-US" sz="2400" dirty="0" smtClean="0">
                <a:latin typeface="+mn-ea"/>
                <a:cs typeface="Hiragino Kaku Gothic StdN W8" charset="-128"/>
              </a:rPr>
              <a:t>しっかり</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判定</a:t>
            </a:r>
            <a:r>
              <a:rPr lang="ja-JP" altLang="en-US" sz="2400" dirty="0">
                <a:latin typeface="+mn-ea"/>
                <a:cs typeface="Hiragino Kaku Gothic StdN W8" charset="-128"/>
              </a:rPr>
              <a:t>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r>
              <a:rPr lang="en-US" altLang="ja-JP" sz="2400" dirty="0">
                <a:latin typeface="+mn-ea"/>
                <a:cs typeface="Hiragino Kaku Gothic StdN W8" charset="-128"/>
              </a:rPr>
              <a:t>!</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381583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26316" y="1844824"/>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リード／ハーフコート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Tree>
    <p:extLst>
      <p:ext uri="{BB962C8B-B14F-4D97-AF65-F5344CB8AC3E}">
        <p14:creationId xmlns:p14="http://schemas.microsoft.com/office/powerpoint/2010/main" val="478528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25" name="Content Placeholder 2"/>
          <p:cNvSpPr txBox="1">
            <a:spLocks/>
          </p:cNvSpPr>
          <p:nvPr/>
        </p:nvSpPr>
        <p:spPr>
          <a:xfrm>
            <a:off x="3429967" y="145542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31" name="Content Placeholder 2"/>
          <p:cNvSpPr txBox="1">
            <a:spLocks/>
          </p:cNvSpPr>
          <p:nvPr/>
        </p:nvSpPr>
        <p:spPr>
          <a:xfrm>
            <a:off x="3432508" y="269360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
        <p:nvSpPr>
          <p:cNvPr id="46" name="Content Placeholder 2"/>
          <p:cNvSpPr txBox="1">
            <a:spLocks/>
          </p:cNvSpPr>
          <p:nvPr/>
        </p:nvSpPr>
        <p:spPr>
          <a:xfrm>
            <a:off x="3419872" y="3476519"/>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208534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4" name="図形グループ 13"/>
          <p:cNvGrpSpPr/>
          <p:nvPr/>
        </p:nvGrpSpPr>
        <p:grpSpPr>
          <a:xfrm rot="8407689">
            <a:off x="955148" y="-370471"/>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grpSp>
        <p:nvGrpSpPr>
          <p:cNvPr id="17" name="図形グループ 16"/>
          <p:cNvGrpSpPr/>
          <p:nvPr/>
        </p:nvGrpSpPr>
        <p:grpSpPr>
          <a:xfrm rot="16200000">
            <a:off x="4748002" y="1278179"/>
            <a:ext cx="3661606" cy="4301642"/>
            <a:chOff x="2641600" y="2236791"/>
            <a:chExt cx="3860801" cy="4535656"/>
          </a:xfrm>
        </p:grpSpPr>
        <p:pic>
          <p:nvPicPr>
            <p:cNvPr id="18" name="図 17"/>
            <p:cNvPicPr>
              <a:picLocks noChangeAspect="1"/>
            </p:cNvPicPr>
            <p:nvPr/>
          </p:nvPicPr>
          <p:blipFill>
            <a:blip r:embed="rId5"/>
            <a:stretch>
              <a:fillRect/>
            </a:stretch>
          </p:blipFill>
          <p:spPr>
            <a:xfrm>
              <a:off x="2641600" y="2236791"/>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11" name="図形グループ 10"/>
          <p:cNvGrpSpPr/>
          <p:nvPr/>
        </p:nvGrpSpPr>
        <p:grpSpPr>
          <a:xfrm rot="2748968">
            <a:off x="1041947" y="2981210"/>
            <a:ext cx="3661604" cy="4318214"/>
            <a:chOff x="2641600" y="2203450"/>
            <a:chExt cx="3860800" cy="4553131"/>
          </a:xfrm>
        </p:grpSpPr>
        <p:pic>
          <p:nvPicPr>
            <p:cNvPr id="12" name="図 11"/>
            <p:cNvPicPr>
              <a:picLocks noChangeAspect="1"/>
            </p:cNvPicPr>
            <p:nvPr/>
          </p:nvPicPr>
          <p:blipFill>
            <a:blip r:embed="rId6"/>
            <a:stretch>
              <a:fillRect/>
            </a:stretch>
          </p:blipFill>
          <p:spPr>
            <a:xfrm>
              <a:off x="2641600" y="2203450"/>
              <a:ext cx="3860800" cy="2451100"/>
            </a:xfrm>
            <a:prstGeom prst="rect">
              <a:avLst/>
            </a:prstGeom>
          </p:spPr>
        </p:pic>
        <p:pic>
          <p:nvPicPr>
            <p:cNvPr id="13" name="図 12"/>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a:stretch>
            <a:fillRect/>
          </a:stretch>
        </p:blipFill>
        <p:spPr>
          <a:xfrm>
            <a:off x="3500938" y="2714572"/>
            <a:ext cx="288032" cy="288032"/>
          </a:xfrm>
          <a:prstGeom prst="rect">
            <a:avLst/>
          </a:prstGeom>
        </p:spPr>
      </p:pic>
      <p:sp>
        <p:nvSpPr>
          <p:cNvPr id="23" name="Content Placeholder 2"/>
          <p:cNvSpPr txBox="1">
            <a:spLocks/>
          </p:cNvSpPr>
          <p:nvPr/>
        </p:nvSpPr>
        <p:spPr>
          <a:xfrm>
            <a:off x="6326085" y="142418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25" name="Content Placeholder 2"/>
          <p:cNvSpPr txBox="1">
            <a:spLocks/>
          </p:cNvSpPr>
          <p:nvPr/>
        </p:nvSpPr>
        <p:spPr>
          <a:xfrm>
            <a:off x="6336959" y="2525966"/>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509753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p:stCondLst>
                              <p:cond delay="2000"/>
                            </p:stCondLst>
                            <p:childTnLst>
                              <p:par>
                                <p:cTn id="13" presetID="0" presetClass="path" presetSubtype="0" accel="50000" decel="50000" fill="hold" nodeType="afterEffect">
                                  <p:stCondLst>
                                    <p:cond delay="0"/>
                                  </p:stCondLst>
                                  <p:childTnLst>
                                    <p:animMotion origin="layout" path="M -0.00625 -0.00764 L 0.14879 -0.00764 " pathEditMode="relative" ptsTypes="AA">
                                      <p:cBhvr>
                                        <p:cTn id="14" dur="2000" fill="hold"/>
                                        <p:tgtEl>
                                          <p:spTgt spid="37"/>
                                        </p:tgtEl>
                                        <p:attrNameLst>
                                          <p:attrName>ppt_x</p:attrName>
                                          <p:attrName>ppt_y</p:attrName>
                                        </p:attrNameLst>
                                      </p:cBhvr>
                                    </p:animMotion>
                                  </p:childTnLst>
                                </p:cTn>
                              </p:par>
                              <p:par>
                                <p:cTn id="15" presetID="0" presetClass="path" presetSubtype="0" accel="50000" decel="50000" fill="hold" nodeType="withEffect">
                                  <p:stCondLst>
                                    <p:cond delay="500"/>
                                  </p:stCondLst>
                                  <p:childTnLst>
                                    <p:animMotion origin="layout" path="M -0.00312 0.00347 L 0.09532 0.0081 " pathEditMode="relative" rAng="0" ptsTypes="AA">
                                      <p:cBhvr>
                                        <p:cTn id="16" dur="2000" fill="hold"/>
                                        <p:tgtEl>
                                          <p:spTgt spid="11"/>
                                        </p:tgtEl>
                                        <p:attrNameLst>
                                          <p:attrName>ppt_x</p:attrName>
                                          <p:attrName>ppt_y</p:attrName>
                                        </p:attrNameLst>
                                      </p:cBhvr>
                                      <p:rCtr x="491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0" name="図 29"/>
          <p:cNvPicPr>
            <a:picLocks noChangeAspect="1"/>
          </p:cNvPicPr>
          <p:nvPr/>
        </p:nvPicPr>
        <p:blipFill>
          <a:blip r:embed="rId4">
            <a:alphaModFix amt="34000"/>
          </a:blip>
          <a:stretch>
            <a:fillRect/>
          </a:stretch>
        </p:blipFill>
        <p:spPr>
          <a:xfrm>
            <a:off x="4794422" y="2996952"/>
            <a:ext cx="1802547" cy="1802547"/>
          </a:xfrm>
          <a:prstGeom prst="rect">
            <a:avLst/>
          </a:prstGeom>
        </p:spPr>
      </p:pic>
      <p:grpSp>
        <p:nvGrpSpPr>
          <p:cNvPr id="17" name="図形グループ 16"/>
          <p:cNvGrpSpPr/>
          <p:nvPr/>
        </p:nvGrpSpPr>
        <p:grpSpPr>
          <a:xfrm rot="16200000">
            <a:off x="4613597" y="1318236"/>
            <a:ext cx="3661606" cy="4301642"/>
            <a:chOff x="2641600" y="2236791"/>
            <a:chExt cx="3860801" cy="4535656"/>
          </a:xfrm>
        </p:grpSpPr>
        <p:pic>
          <p:nvPicPr>
            <p:cNvPr id="18" name="図 17"/>
            <p:cNvPicPr>
              <a:picLocks noChangeAspect="1"/>
            </p:cNvPicPr>
            <p:nvPr/>
          </p:nvPicPr>
          <p:blipFill>
            <a:blip r:embed="rId5"/>
            <a:stretch>
              <a:fillRect/>
            </a:stretch>
          </p:blipFill>
          <p:spPr>
            <a:xfrm>
              <a:off x="2641600" y="2236791"/>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27" name="図形グループ 26"/>
          <p:cNvGrpSpPr/>
          <p:nvPr/>
        </p:nvGrpSpPr>
        <p:grpSpPr>
          <a:xfrm rot="2172919">
            <a:off x="1135667" y="3053768"/>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1" name="図 20"/>
          <p:cNvPicPr>
            <a:picLocks noChangeAspect="1"/>
          </p:cNvPicPr>
          <p:nvPr/>
        </p:nvPicPr>
        <p:blipFill>
          <a:blip r:embed="rId7"/>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5"/>
            <a:stretch>
              <a:fillRect/>
            </a:stretch>
          </p:blipFill>
          <p:spPr>
            <a:xfrm>
              <a:off x="2641600" y="2236791"/>
              <a:ext cx="3860800" cy="2451100"/>
            </a:xfrm>
            <a:prstGeom prst="rect">
              <a:avLst/>
            </a:prstGeom>
          </p:spPr>
        </p:pic>
        <p:pic>
          <p:nvPicPr>
            <p:cNvPr id="38" name="図 37"/>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2" name="図形グループ 31"/>
          <p:cNvGrpSpPr/>
          <p:nvPr/>
        </p:nvGrpSpPr>
        <p:grpSpPr>
          <a:xfrm rot="7566581">
            <a:off x="906627" y="100183"/>
            <a:ext cx="3725493" cy="4192992"/>
            <a:chOff x="2718674" y="2487884"/>
            <a:chExt cx="3928163" cy="4421097"/>
          </a:xfrm>
        </p:grpSpPr>
        <p:pic>
          <p:nvPicPr>
            <p:cNvPr id="33" name="図 32"/>
            <p:cNvPicPr>
              <a:picLocks noChangeAspect="1"/>
            </p:cNvPicPr>
            <p:nvPr/>
          </p:nvPicPr>
          <p:blipFill>
            <a:blip r:embed="rId8"/>
            <a:stretch>
              <a:fillRect/>
            </a:stretch>
          </p:blipFill>
          <p:spPr>
            <a:xfrm>
              <a:off x="2718674" y="2487884"/>
              <a:ext cx="3860800" cy="2451100"/>
            </a:xfrm>
            <a:prstGeom prst="rect">
              <a:avLst/>
            </a:prstGeom>
          </p:spPr>
        </p:pic>
        <p:pic>
          <p:nvPicPr>
            <p:cNvPr id="34" name="図 33"/>
            <p:cNvPicPr>
              <a:picLocks noChangeAspect="1"/>
            </p:cNvPicPr>
            <p:nvPr/>
          </p:nvPicPr>
          <p:blipFill>
            <a:blip r:embed="rId8">
              <a:alphaModFix amt="0"/>
            </a:blip>
            <a:stretch>
              <a:fillRect/>
            </a:stretch>
          </p:blipFill>
          <p:spPr>
            <a:xfrm rot="10800000">
              <a:off x="2786037" y="44578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a:stretch>
              <a:fillRect/>
            </a:stretch>
          </p:blipFill>
          <p:spPr>
            <a:xfrm>
              <a:off x="2718674" y="2487884"/>
              <a:ext cx="3860800" cy="2451100"/>
            </a:xfrm>
            <a:prstGeom prst="rect">
              <a:avLst/>
            </a:prstGeom>
          </p:spPr>
        </p:pic>
        <p:pic>
          <p:nvPicPr>
            <p:cNvPr id="44" name="図 43"/>
            <p:cNvPicPr>
              <a:picLocks noChangeAspect="1"/>
            </p:cNvPicPr>
            <p:nvPr/>
          </p:nvPicPr>
          <p:blipFill>
            <a:blip r:embed="rId8">
              <a:alphaModFix amt="0"/>
            </a:blip>
            <a:stretch>
              <a:fillRect/>
            </a:stretch>
          </p:blipFill>
          <p:spPr>
            <a:xfrm rot="10800000">
              <a:off x="2786037" y="4457881"/>
              <a:ext cx="3860800" cy="2451100"/>
            </a:xfrm>
            <a:prstGeom prst="rect">
              <a:avLst/>
            </a:prstGeom>
          </p:spPr>
        </p:pic>
      </p:grpSp>
      <p:sp>
        <p:nvSpPr>
          <p:cNvPr id="25" name="Content Placeholder 2"/>
          <p:cNvSpPr txBox="1">
            <a:spLocks/>
          </p:cNvSpPr>
          <p:nvPr/>
        </p:nvSpPr>
        <p:spPr>
          <a:xfrm>
            <a:off x="6732238" y="198884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9"/>
          <a:stretch>
            <a:fillRect/>
          </a:stretch>
        </p:blipFill>
        <p:spPr>
          <a:xfrm>
            <a:off x="3666060" y="2826445"/>
            <a:ext cx="288032" cy="288032"/>
          </a:xfrm>
          <a:prstGeom prst="rect">
            <a:avLst/>
          </a:prstGeom>
        </p:spPr>
      </p:pic>
      <p:sp>
        <p:nvSpPr>
          <p:cNvPr id="31" name="Content Placeholder 2"/>
          <p:cNvSpPr txBox="1">
            <a:spLocks/>
          </p:cNvSpPr>
          <p:nvPr/>
        </p:nvSpPr>
        <p:spPr>
          <a:xfrm>
            <a:off x="6732240" y="3233196"/>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
        <p:nvSpPr>
          <p:cNvPr id="46" name="Content Placeholder 2"/>
          <p:cNvSpPr txBox="1">
            <a:spLocks/>
          </p:cNvSpPr>
          <p:nvPr/>
        </p:nvSpPr>
        <p:spPr>
          <a:xfrm>
            <a:off x="6732239" y="395032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grpSp>
        <p:nvGrpSpPr>
          <p:cNvPr id="51" name="図形グループ 50"/>
          <p:cNvGrpSpPr/>
          <p:nvPr/>
        </p:nvGrpSpPr>
        <p:grpSpPr>
          <a:xfrm rot="2172919">
            <a:off x="1820188" y="3069889"/>
            <a:ext cx="3661604" cy="4318213"/>
            <a:chOff x="2641600" y="2203450"/>
            <a:chExt cx="3860800" cy="4553130"/>
          </a:xfrm>
        </p:grpSpPr>
        <p:pic>
          <p:nvPicPr>
            <p:cNvPr id="52" name="図 51"/>
            <p:cNvPicPr>
              <a:picLocks noChangeAspect="1"/>
            </p:cNvPicPr>
            <p:nvPr/>
          </p:nvPicPr>
          <p:blipFill>
            <a:blip r:embed="rId6"/>
            <a:stretch>
              <a:fillRect/>
            </a:stretch>
          </p:blipFill>
          <p:spPr>
            <a:xfrm>
              <a:off x="2641600" y="2203450"/>
              <a:ext cx="3860800" cy="2451100"/>
            </a:xfrm>
            <a:prstGeom prst="rect">
              <a:avLst/>
            </a:prstGeom>
          </p:spPr>
        </p:pic>
        <p:pic>
          <p:nvPicPr>
            <p:cNvPr id="53" name="図 52"/>
            <p:cNvPicPr>
              <a:picLocks noChangeAspect="1"/>
            </p:cNvPicPr>
            <p:nvPr/>
          </p:nvPicPr>
          <p:blipFill>
            <a:blip r:embed="rId6">
              <a:alphaModFix amt="0"/>
            </a:blip>
            <a:stretch>
              <a:fillRect/>
            </a:stretch>
          </p:blipFill>
          <p:spPr>
            <a:xfrm rot="10800000">
              <a:off x="2641600" y="4305480"/>
              <a:ext cx="3860800" cy="2451100"/>
            </a:xfrm>
            <a:prstGeom prst="rect">
              <a:avLst/>
            </a:prstGeom>
          </p:spPr>
        </p:pic>
      </p:grpSp>
    </p:spTree>
    <p:extLst>
      <p:ext uri="{BB962C8B-B14F-4D97-AF65-F5344CB8AC3E}">
        <p14:creationId xmlns:p14="http://schemas.microsoft.com/office/powerpoint/2010/main" val="1367638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1000"/>
                                        <p:tgtEl>
                                          <p:spTgt spid="25"/>
                                        </p:tgtEl>
                                      </p:cBhvr>
                                    </p:animEffect>
                                    <p:set>
                                      <p:cBhvr>
                                        <p:cTn id="7" dur="1" fill="hold">
                                          <p:stCondLst>
                                            <p:cond delay="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0.0007 0.00394 L 0.16389 -0.00856 " pathEditMode="relative" rAng="0" ptsTypes="AA">
                                      <p:cBhvr>
                                        <p:cTn id="15" dur="2000" fill="hold"/>
                                        <p:tgtEl>
                                          <p:spTgt spid="37"/>
                                        </p:tgtEl>
                                        <p:attrNameLst>
                                          <p:attrName>ppt_x</p:attrName>
                                          <p:attrName>ppt_y</p:attrName>
                                        </p:attrNameLst>
                                      </p:cBhvr>
                                      <p:rCtr x="8229" y="-625"/>
                                    </p:animMotion>
                                  </p:childTnLst>
                                </p:cTn>
                              </p:par>
                              <p:par>
                                <p:cTn id="16" presetID="0" presetClass="path" presetSubtype="0" accel="50000" decel="50000" fill="hold" nodeType="withEffect">
                                  <p:stCondLst>
                                    <p:cond delay="1000"/>
                                  </p:stCondLst>
                                  <p:childTnLst>
                                    <p:animMotion origin="layout" path="M 4.44444E-6 4.81481E-6 L 0.075 0.00232 " pathEditMode="relative" rAng="0" ptsTypes="AA">
                                      <p:cBhvr>
                                        <p:cTn id="17" dur="1000" fill="hold"/>
                                        <p:tgtEl>
                                          <p:spTgt spid="27"/>
                                        </p:tgtEl>
                                        <p:attrNameLst>
                                          <p:attrName>ppt_x</p:attrName>
                                          <p:attrName>ppt_y</p:attrName>
                                        </p:attrNameLst>
                                      </p:cBhvr>
                                      <p:rCtr x="4410" y="23"/>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childTnLst>
                                </p:cTn>
                              </p:par>
                            </p:childTnLst>
                          </p:cTn>
                        </p:par>
                        <p:par>
                          <p:cTn id="27" fill="hold">
                            <p:stCondLst>
                              <p:cond delay="1500"/>
                            </p:stCondLst>
                            <p:childTnLst>
                              <p:par>
                                <p:cTn id="28" presetID="10" presetClass="exit" presetSubtype="0" fill="hold" nodeType="afterEffect">
                                  <p:stCondLst>
                                    <p:cond delay="100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ntr" presetSubtype="0" fill="hold" nodeType="withEffect">
                                  <p:stCondLst>
                                    <p:cond delay="10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2000"/>
                                        <p:tgtEl>
                                          <p:spTgt spid="51"/>
                                        </p:tgtEl>
                                      </p:cBhvr>
                                    </p:animEffect>
                                  </p:childTnLst>
                                </p:cTn>
                              </p:par>
                              <p:par>
                                <p:cTn id="34" presetID="0" presetClass="path" presetSubtype="0" accel="50000" decel="50000" fill="hold" nodeType="withEffect">
                                  <p:stCondLst>
                                    <p:cond delay="1000"/>
                                  </p:stCondLst>
                                  <p:childTnLst>
                                    <p:animMotion origin="layout" path="M 4.44444E-6 0 L 0.18732 -0.00694 " pathEditMode="relative" rAng="0" ptsTypes="AA">
                                      <p:cBhvr>
                                        <p:cTn id="35" dur="2000" fill="hold"/>
                                        <p:tgtEl>
                                          <p:spTgt spid="51"/>
                                        </p:tgtEl>
                                        <p:attrNameLst>
                                          <p:attrName>ppt_x</p:attrName>
                                          <p:attrName>ppt_y</p:attrName>
                                        </p:attrNameLst>
                                      </p:cBhvr>
                                      <p:rCtr x="9358" y="-347"/>
                                    </p:animMotion>
                                  </p:childTnLst>
                                </p:cTn>
                              </p:par>
                              <p:par>
                                <p:cTn id="36" presetID="8" presetClass="emph" presetSubtype="0" fill="hold" nodeType="withEffect">
                                  <p:stCondLst>
                                    <p:cond delay="2000"/>
                                  </p:stCondLst>
                                  <p:childTnLst>
                                    <p:animRot by="-3300000">
                                      <p:cBhvr>
                                        <p:cTn id="37" dur="500" fill="hold"/>
                                        <p:tgtEl>
                                          <p:spTgt spid="51"/>
                                        </p:tgtEl>
                                        <p:attrNameLst>
                                          <p:attrName>r</p:attrName>
                                        </p:attrNameLst>
                                      </p:cBhvr>
                                    </p:animRot>
                                  </p:childTnLst>
                                </p:cTn>
                              </p:par>
                              <p:par>
                                <p:cTn id="38" presetID="0" presetClass="path" presetSubtype="0" accel="50000" decel="50000" fill="hold" nodeType="withEffect">
                                  <p:stCondLst>
                                    <p:cond delay="1000"/>
                                  </p:stCondLst>
                                  <p:childTnLst>
                                    <p:animMotion origin="layout" path="M 2.22222E-6 1.11111E-6 L 0.00278 0.18518 " pathEditMode="relative" rAng="0" ptsTypes="AA">
                                      <p:cBhvr>
                                        <p:cTn id="39" dur="3000" fill="hold"/>
                                        <p:tgtEl>
                                          <p:spTgt spid="32"/>
                                        </p:tgtEl>
                                        <p:attrNameLst>
                                          <p:attrName>ppt_x</p:attrName>
                                          <p:attrName>ppt_y</p:attrName>
                                        </p:attrNameLst>
                                      </p:cBhvr>
                                      <p:rCtr x="139" y="9259"/>
                                    </p:animMotion>
                                  </p:childTnLst>
                                </p:cTn>
                              </p:par>
                              <p:par>
                                <p:cTn id="40" presetID="8" presetClass="emph" presetSubtype="0" fill="hold" nodeType="withEffect">
                                  <p:stCondLst>
                                    <p:cond delay="2000"/>
                                  </p:stCondLst>
                                  <p:childTnLst>
                                    <p:animRot by="-2100000">
                                      <p:cBhvr>
                                        <p:cTn id="41" dur="1000" fill="hold"/>
                                        <p:tgtEl>
                                          <p:spTgt spid="32"/>
                                        </p:tgtEl>
                                        <p:attrNameLst>
                                          <p:attrName>r</p:attrName>
                                        </p:attrNameLst>
                                      </p:cBhvr>
                                    </p:animRot>
                                  </p:childTnLst>
                                </p:cTn>
                              </p:par>
                            </p:childTnLst>
                          </p:cTn>
                        </p:par>
                        <p:par>
                          <p:cTn id="42" fill="hold">
                            <p:stCondLst>
                              <p:cond delay="5500"/>
                            </p:stCondLst>
                            <p:childTnLst>
                              <p:par>
                                <p:cTn id="43" presetID="10" presetClass="exit" presetSubtype="0" fill="hold" nodeType="after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childTnLst>
                          </p:cTn>
                        </p:par>
                        <p:par>
                          <p:cTn id="49" fill="hold">
                            <p:stCondLst>
                              <p:cond delay="6500"/>
                            </p:stCondLst>
                            <p:childTnLst>
                              <p:par>
                                <p:cTn id="50" presetID="0" presetClass="path" presetSubtype="0" accel="50000" decel="50000" fill="hold" nodeType="afterEffect">
                                  <p:stCondLst>
                                    <p:cond delay="0"/>
                                  </p:stCondLst>
                                  <p:childTnLst>
                                    <p:animMotion origin="layout" path="M 0.00087 2.96296E-6 L 0.00087 -0.17871 " pathEditMode="relative" ptsTypes="AA">
                                      <p:cBhvr>
                                        <p:cTn id="51" dur="2000" fill="hold"/>
                                        <p:tgtEl>
                                          <p:spTgt spid="17"/>
                                        </p:tgtEl>
                                        <p:attrNameLst>
                                          <p:attrName>ppt_x</p:attrName>
                                          <p:attrName>ppt_y</p:attrName>
                                        </p:attrNameLst>
                                      </p:cBhvr>
                                    </p:animMotion>
                                  </p:childTnLst>
                                </p:cTn>
                              </p:par>
                            </p:childTnLst>
                          </p:cTn>
                        </p:par>
                        <p:par>
                          <p:cTn id="52" fill="hold">
                            <p:stCondLst>
                              <p:cond delay="8500"/>
                            </p:stCondLst>
                            <p:childTnLst>
                              <p:par>
                                <p:cTn id="53" presetID="8" presetClass="emph" presetSubtype="0" fill="hold" nodeType="afterEffect">
                                  <p:stCondLst>
                                    <p:cond delay="0"/>
                                  </p:stCondLst>
                                  <p:childTnLst>
                                    <p:animRot by="-2400000">
                                      <p:cBhvr>
                                        <p:cTn id="54" dur="1000" fill="hold"/>
                                        <p:tgtEl>
                                          <p:spTgt spid="17"/>
                                        </p:tgtEl>
                                        <p:attrNameLst>
                                          <p:attrName>r</p:attrName>
                                        </p:attrNameLst>
                                      </p:cBhvr>
                                    </p:animRot>
                                  </p:childTnLst>
                                  <p:subTnLst>
                                    <p:set>
                                      <p:cBhvr override="childStyle">
                                        <p:cTn dur="1" fill="hold" display="0" masterRel="sameClick" afterEffect="1">
                                          <p:stCondLst>
                                            <p:cond evt="end" delay="0">
                                              <p:tn val="53"/>
                                            </p:cond>
                                          </p:stCondLst>
                                        </p:cTn>
                                        <p:tgtEl>
                                          <p:spTgt spid="17"/>
                                        </p:tgtEl>
                                        <p:attrNameLst>
                                          <p:attrName>style.visibility</p:attrName>
                                        </p:attrNameLst>
                                      </p:cBhvr>
                                      <p:to>
                                        <p:strVal val="hidden"/>
                                      </p:to>
                                    </p:set>
                                  </p:subTnLst>
                                </p:cTn>
                              </p:par>
                            </p:childTnLst>
                          </p:cTn>
                        </p:par>
                        <p:par>
                          <p:cTn id="55" fill="hold">
                            <p:stCondLst>
                              <p:cond delay="9500"/>
                            </p:stCondLst>
                            <p:childTnLst>
                              <p:par>
                                <p:cTn id="56" presetID="10" presetClass="entr" presetSubtype="0"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1" grpId="0" animBg="1"/>
      <p:bldP spid="31" grpId="1" animBg="1"/>
      <p:bldP spid="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31" name="Content Placeholder 2"/>
          <p:cNvSpPr txBox="1">
            <a:spLocks/>
          </p:cNvSpPr>
          <p:nvPr/>
        </p:nvSpPr>
        <p:spPr>
          <a:xfrm>
            <a:off x="2915816" y="4158865"/>
            <a:ext cx="3312368"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No working </a:t>
            </a:r>
            <a:r>
              <a:rPr lang="en-US" dirty="0">
                <a:solidFill>
                  <a:schemeClr val="tx1"/>
                </a:solidFill>
                <a:latin typeface="Fiba" charset="0"/>
                <a:ea typeface="Fiba" charset="0"/>
                <a:cs typeface="Fiba" charset="0"/>
              </a:rPr>
              <a:t>area</a:t>
            </a:r>
            <a:endParaRPr lang="en-US" dirty="0" smtClean="0">
              <a:latin typeface="Fiba" charset="0"/>
              <a:ea typeface="Fiba" charset="0"/>
              <a:cs typeface="Fiba" charset="0"/>
            </a:endParaRPr>
          </a:p>
        </p:txBody>
      </p:sp>
      <p:pic>
        <p:nvPicPr>
          <p:cNvPr id="3" name="図 2"/>
          <p:cNvPicPr>
            <a:picLocks noChangeAspect="1"/>
          </p:cNvPicPr>
          <p:nvPr/>
        </p:nvPicPr>
        <p:blipFill>
          <a:blip r:embed="rId4"/>
          <a:stretch>
            <a:fillRect/>
          </a:stretch>
        </p:blipFill>
        <p:spPr>
          <a:xfrm>
            <a:off x="3854450" y="5004958"/>
            <a:ext cx="1509638" cy="698500"/>
          </a:xfrm>
          <a:prstGeom prst="rect">
            <a:avLst/>
          </a:prstGeom>
        </p:spPr>
      </p:pic>
    </p:spTree>
    <p:extLst>
      <p:ext uri="{BB962C8B-B14F-4D97-AF65-F5344CB8AC3E}">
        <p14:creationId xmlns:p14="http://schemas.microsoft.com/office/powerpoint/2010/main" val="1307907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27" name="図形グループ 26"/>
          <p:cNvGrpSpPr/>
          <p:nvPr/>
        </p:nvGrpSpPr>
        <p:grpSpPr>
          <a:xfrm rot="2400721">
            <a:off x="1103913" y="3013422"/>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6"/>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862770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2.96296E-6 L 0.01059 0.04931 C 0.0118 0.05903 0.01666 0.07385 0.02257 0.08912 C 0.02882 0.10533 0.03489 0.11783 0.0401 0.12685 L 0.06371 0.16736 " pathEditMode="relative" rAng="3780000" ptsTypes="AAAAA">
                                      <p:cBhvr>
                                        <p:cTn id="6" dur="3000" fill="hold"/>
                                        <p:tgtEl>
                                          <p:spTgt spid="37"/>
                                        </p:tgtEl>
                                        <p:attrNameLst>
                                          <p:attrName>ppt_x</p:attrName>
                                          <p:attrName>ppt_y</p:attrName>
                                        </p:attrNameLst>
                                      </p:cBhvr>
                                      <p:rCtr x="2743" y="8657"/>
                                    </p:animMotion>
                                  </p:childTnLst>
                                </p:cTn>
                              </p:par>
                              <p:par>
                                <p:cTn id="7" presetID="8" presetClass="emph" presetSubtype="0" fill="hold" nodeType="withEffect">
                                  <p:stCondLst>
                                    <p:cond delay="500"/>
                                  </p:stCondLst>
                                  <p:childTnLst>
                                    <p:animRot by="600000">
                                      <p:cBhvr>
                                        <p:cTn id="8"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27" name="図形グループ 26"/>
          <p:cNvGrpSpPr/>
          <p:nvPr/>
        </p:nvGrpSpPr>
        <p:grpSpPr>
          <a:xfrm rot="1127245">
            <a:off x="1374613" y="301111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6"/>
            <a:stretch>
              <a:fillRect/>
            </a:stretch>
          </p:blipFill>
          <p:spPr>
            <a:xfrm>
              <a:off x="2718674" y="2487884"/>
              <a:ext cx="3860800" cy="2451100"/>
            </a:xfrm>
            <a:prstGeom prst="rect">
              <a:avLst/>
            </a:prstGeom>
          </p:spPr>
        </p:pic>
        <p:pic>
          <p:nvPicPr>
            <p:cNvPr id="44" name="図 43"/>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7"/>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3" name="矢印: 右 20"/>
          <p:cNvSpPr/>
          <p:nvPr/>
        </p:nvSpPr>
        <p:spPr>
          <a:xfrm rot="17703947">
            <a:off x="3467859" y="4456752"/>
            <a:ext cx="74990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360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2.96296E-6 L 0.01059 0.04931 C 0.0118 0.05903 0.01666 0.07385 0.02257 0.08912 C 0.02882 0.10533 0.03489 0.11783 0.0401 0.12685 L 0.06371 0.16736 " pathEditMode="relative" rAng="3780000" ptsTypes="AAAAA">
                                      <p:cBhvr>
                                        <p:cTn id="6" dur="3000" fill="hold"/>
                                        <p:tgtEl>
                                          <p:spTgt spid="37"/>
                                        </p:tgtEl>
                                        <p:attrNameLst>
                                          <p:attrName>ppt_x</p:attrName>
                                          <p:attrName>ppt_y</p:attrName>
                                        </p:attrNameLst>
                                      </p:cBhvr>
                                      <p:rCtr x="2743" y="8657"/>
                                    </p:animMotion>
                                  </p:childTnLst>
                                </p:cTn>
                              </p:par>
                              <p:par>
                                <p:cTn id="7" presetID="8" presetClass="emph" presetSubtype="0" fill="hold" nodeType="withEffect">
                                  <p:stCondLst>
                                    <p:cond delay="500"/>
                                  </p:stCondLst>
                                  <p:childTnLst>
                                    <p:animRot by="600000">
                                      <p:cBhvr>
                                        <p:cTn id="8" dur="2000" fill="hold"/>
                                        <p:tgtEl>
                                          <p:spTgt spid="27"/>
                                        </p:tgtEl>
                                        <p:attrNameLst>
                                          <p:attrName>r</p:attrName>
                                        </p:attrNameLst>
                                      </p:cBhvr>
                                    </p:animRot>
                                  </p:childTnLst>
                                </p:cTn>
                              </p:par>
                              <p:par>
                                <p:cTn id="9" presetID="0" presetClass="path" presetSubtype="0" accel="50000" decel="50000" fill="hold" nodeType="withEffect">
                                  <p:stCondLst>
                                    <p:cond delay="0"/>
                                  </p:stCondLst>
                                  <p:childTnLst>
                                    <p:animMotion origin="layout" path="M -0.00191 4.81481E-6 L 0.0474 -0.00186 " pathEditMode="relative" rAng="0" ptsTypes="AA">
                                      <p:cBhvr>
                                        <p:cTn id="10" dur="2000" fill="hold"/>
                                        <p:tgtEl>
                                          <p:spTgt spid="27"/>
                                        </p:tgtEl>
                                        <p:attrNameLst>
                                          <p:attrName>ppt_x</p:attrName>
                                          <p:attrName>ppt_y</p:attrName>
                                        </p:attrNameLst>
                                      </p:cBhvr>
                                      <p:rCtr x="2465" y="-93"/>
                                    </p:animMotion>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7262" y="1196753"/>
            <a:ext cx="8229600" cy="4752528"/>
          </a:xfrm>
        </p:spPr>
        <p:txBody>
          <a:bodyPr>
            <a:normAutofit/>
          </a:bodyPr>
          <a:lstStyle/>
          <a:p>
            <a:r>
              <a:rPr kumimoji="1" lang="en-US" altLang="ja-JP" dirty="0" smtClean="0"/>
              <a:t>AOS</a:t>
            </a:r>
            <a:r>
              <a:rPr kumimoji="1" lang="ja-JP" altLang="en-US" dirty="0" smtClean="0"/>
              <a:t>（アクト・オブ・シューティング）</a:t>
            </a:r>
            <a:r>
              <a:rPr kumimoji="1" lang="en-US" altLang="ja-JP" dirty="0" smtClean="0"/>
              <a:t/>
            </a:r>
            <a:br>
              <a:rPr kumimoji="1" lang="en-US" altLang="ja-JP" dirty="0" smtClean="0"/>
            </a:br>
            <a:r>
              <a:rPr kumimoji="1" lang="ja-JP" altLang="en-US" dirty="0" smtClean="0"/>
              <a:t>ショットの動作</a:t>
            </a:r>
            <a:endParaRPr kumimoji="1" lang="en-US" altLang="ja-JP" dirty="0" smtClean="0"/>
          </a:p>
          <a:p>
            <a:r>
              <a:rPr lang="en-US" altLang="ja-JP" dirty="0"/>
              <a:t>NF</a:t>
            </a:r>
            <a:r>
              <a:rPr lang="ja-JP" altLang="en-US" dirty="0"/>
              <a:t>（ノーマル・ファウル</a:t>
            </a:r>
            <a:r>
              <a:rPr lang="ja-JP" altLang="en-US" dirty="0" smtClean="0"/>
              <a:t>）</a:t>
            </a:r>
            <a:endParaRPr lang="en-US" altLang="ja-JP" dirty="0"/>
          </a:p>
          <a:p>
            <a:r>
              <a:rPr kumimoji="1" lang="en-US" altLang="ja-JP" dirty="0" smtClean="0"/>
              <a:t>UF</a:t>
            </a:r>
            <a:r>
              <a:rPr kumimoji="1" lang="ja-JP" altLang="en-US" dirty="0" smtClean="0"/>
              <a:t>（アンスポーツマンライク・ファウル）</a:t>
            </a:r>
            <a:endParaRPr kumimoji="1" lang="en-US" altLang="ja-JP" dirty="0" smtClean="0"/>
          </a:p>
          <a:p>
            <a:r>
              <a:rPr lang="en-US" altLang="ja-JP" dirty="0" smtClean="0"/>
              <a:t>TF</a:t>
            </a:r>
            <a:r>
              <a:rPr lang="ja-JP" altLang="en-US" dirty="0" smtClean="0"/>
              <a:t>（テクニカル・ファウル）</a:t>
            </a:r>
            <a:endParaRPr lang="en-US" altLang="ja-JP" dirty="0" smtClean="0"/>
          </a:p>
          <a:p>
            <a:r>
              <a:rPr kumimoji="1" lang="en-US" altLang="ja-JP" dirty="0" smtClean="0"/>
              <a:t>DQ</a:t>
            </a:r>
            <a:r>
              <a:rPr kumimoji="1" lang="ja-JP" altLang="en-US" dirty="0" smtClean="0"/>
              <a:t>（ディスクオリファイイング・ファウル）</a:t>
            </a:r>
            <a:endParaRPr kumimoji="1" lang="en-US" altLang="ja-JP" dirty="0" smtClean="0"/>
          </a:p>
          <a:p>
            <a:r>
              <a:rPr lang="ja-JP" altLang="en-US" dirty="0" smtClean="0"/>
              <a:t>タクティカル</a:t>
            </a:r>
            <a:r>
              <a:rPr lang="en-US" altLang="ja-JP" dirty="0" smtClean="0"/>
              <a:t/>
            </a:r>
            <a:br>
              <a:rPr lang="en-US" altLang="ja-JP" dirty="0" smtClean="0"/>
            </a:br>
            <a:r>
              <a:rPr lang="ja-JP" altLang="en-US" dirty="0"/>
              <a:t>戦術</a:t>
            </a:r>
            <a:r>
              <a:rPr lang="ja-JP" altLang="en-US" dirty="0" smtClean="0"/>
              <a:t>としてファウルをすること</a:t>
            </a:r>
            <a:endParaRPr lang="en-US" altLang="ja-JP" dirty="0"/>
          </a:p>
        </p:txBody>
      </p:sp>
    </p:spTree>
    <p:extLst>
      <p:ext uri="{BB962C8B-B14F-4D97-AF65-F5344CB8AC3E}">
        <p14:creationId xmlns:p14="http://schemas.microsoft.com/office/powerpoint/2010/main" val="2290601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6"/>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3" name="Tekstiruutu 27"/>
          <p:cNvSpPr txBox="1"/>
          <p:nvPr/>
        </p:nvSpPr>
        <p:spPr>
          <a:xfrm>
            <a:off x="466505" y="1235571"/>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grpSp>
        <p:nvGrpSpPr>
          <p:cNvPr id="3" name="図形グループ 2"/>
          <p:cNvGrpSpPr/>
          <p:nvPr/>
        </p:nvGrpSpPr>
        <p:grpSpPr>
          <a:xfrm rot="4494269">
            <a:off x="547271" y="5182067"/>
            <a:ext cx="5868000" cy="36000"/>
            <a:chOff x="301235" y="4593530"/>
            <a:chExt cx="6665295" cy="38100"/>
          </a:xfrm>
        </p:grpSpPr>
        <p:pic>
          <p:nvPicPr>
            <p:cNvPr id="2" name="図 1"/>
            <p:cNvPicPr>
              <a:picLocks noChangeAspect="1"/>
            </p:cNvPicPr>
            <p:nvPr/>
          </p:nvPicPr>
          <p:blipFill>
            <a:blip r:embed="rId7"/>
            <a:stretch>
              <a:fillRect/>
            </a:stretch>
          </p:blipFill>
          <p:spPr>
            <a:xfrm>
              <a:off x="301235" y="4593530"/>
              <a:ext cx="3276600" cy="38100"/>
            </a:xfrm>
            <a:prstGeom prst="rect">
              <a:avLst/>
            </a:prstGeom>
          </p:spPr>
        </p:pic>
        <p:pic>
          <p:nvPicPr>
            <p:cNvPr id="15" name="図 14"/>
            <p:cNvPicPr>
              <a:picLocks noChangeAspect="1"/>
            </p:cNvPicPr>
            <p:nvPr/>
          </p:nvPicPr>
          <p:blipFill>
            <a:blip r:embed="rId7">
              <a:alphaModFix amt="0"/>
            </a:blip>
            <a:stretch>
              <a:fillRect/>
            </a:stretch>
          </p:blipFill>
          <p:spPr>
            <a:xfrm>
              <a:off x="3689930" y="4593530"/>
              <a:ext cx="3276600" cy="38100"/>
            </a:xfrm>
            <a:prstGeom prst="rect">
              <a:avLst/>
            </a:prstGeom>
          </p:spPr>
        </p:pic>
      </p:grpSp>
      <p:grpSp>
        <p:nvGrpSpPr>
          <p:cNvPr id="21" name="図形グループ 20"/>
          <p:cNvGrpSpPr/>
          <p:nvPr/>
        </p:nvGrpSpPr>
        <p:grpSpPr>
          <a:xfrm rot="7241015">
            <a:off x="641019" y="5139114"/>
            <a:ext cx="5868000" cy="36000"/>
            <a:chOff x="301235" y="4593530"/>
            <a:chExt cx="6665295" cy="38100"/>
          </a:xfrm>
        </p:grpSpPr>
        <p:pic>
          <p:nvPicPr>
            <p:cNvPr id="22" name="図 21"/>
            <p:cNvPicPr>
              <a:picLocks noChangeAspect="1"/>
            </p:cNvPicPr>
            <p:nvPr/>
          </p:nvPicPr>
          <p:blipFill>
            <a:blip r:embed="rId7"/>
            <a:stretch>
              <a:fillRect/>
            </a:stretch>
          </p:blipFill>
          <p:spPr>
            <a:xfrm>
              <a:off x="301235" y="4593530"/>
              <a:ext cx="3276600" cy="38100"/>
            </a:xfrm>
            <a:prstGeom prst="rect">
              <a:avLst/>
            </a:prstGeom>
          </p:spPr>
        </p:pic>
        <p:pic>
          <p:nvPicPr>
            <p:cNvPr id="23" name="図 22"/>
            <p:cNvPicPr>
              <a:picLocks noChangeAspect="1"/>
            </p:cNvPicPr>
            <p:nvPr/>
          </p:nvPicPr>
          <p:blipFill>
            <a:blip r:embed="rId7">
              <a:alphaModFix amt="0"/>
            </a:blip>
            <a:stretch>
              <a:fillRect/>
            </a:stretch>
          </p:blipFill>
          <p:spPr>
            <a:xfrm>
              <a:off x="3689930" y="4593530"/>
              <a:ext cx="3276600" cy="38100"/>
            </a:xfrm>
            <a:prstGeom prst="rect">
              <a:avLst/>
            </a:prstGeom>
          </p:spPr>
        </p:pic>
      </p:grpSp>
      <p:pic>
        <p:nvPicPr>
          <p:cNvPr id="4" name="図 3"/>
          <p:cNvPicPr>
            <a:picLocks noChangeAspect="1"/>
          </p:cNvPicPr>
          <p:nvPr/>
        </p:nvPicPr>
        <p:blipFill>
          <a:blip r:embed="rId8"/>
          <a:stretch>
            <a:fillRect/>
          </a:stretch>
        </p:blipFill>
        <p:spPr>
          <a:xfrm rot="1482883">
            <a:off x="3314349" y="4955439"/>
            <a:ext cx="342900" cy="342900"/>
          </a:xfrm>
          <a:prstGeom prst="rect">
            <a:avLst/>
          </a:prstGeom>
        </p:spPr>
      </p:pic>
      <p:sp>
        <p:nvSpPr>
          <p:cNvPr id="14" name="矢印: 右 20"/>
          <p:cNvSpPr/>
          <p:nvPr/>
        </p:nvSpPr>
        <p:spPr>
          <a:xfrm rot="17032341">
            <a:off x="4262301" y="4631035"/>
            <a:ext cx="25750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4389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35 -0.00023 L -0.00643 0.09098 C -0.01129 0.11181 -0.00521 0.13449 0.00521 0.1544 C 0.01545 0.17732 0.03003 0.18982 0.04462 0.19607 L 0.11041 0.22593 " pathEditMode="relative" rAng="3420000" ptsTypes="AAAAA">
                                      <p:cBhvr>
                                        <p:cTn id="6" dur="3000" fill="hold"/>
                                        <p:tgtEl>
                                          <p:spTgt spid="37"/>
                                        </p:tgtEl>
                                        <p:attrNameLst>
                                          <p:attrName>ppt_x</p:attrName>
                                          <p:attrName>ppt_y</p:attrName>
                                        </p:attrNameLst>
                                      </p:cBhvr>
                                      <p:rCtr x="3021" y="13449"/>
                                    </p:animMotion>
                                  </p:childTnLst>
                                </p:cTn>
                              </p:par>
                              <p:par>
                                <p:cTn id="7" presetID="0" presetClass="path" presetSubtype="0" accel="50000" decel="50000" fill="hold" nodeType="withEffect">
                                  <p:stCondLst>
                                    <p:cond delay="1000"/>
                                  </p:stCondLst>
                                  <p:childTnLst>
                                    <p:animMotion origin="layout" path="M -0.00069 0.00439 L 0.08733 0.00439 " pathEditMode="relative" rAng="0" ptsTypes="AA">
                                      <p:cBhvr>
                                        <p:cTn id="8" dur="2000" fill="hold"/>
                                        <p:tgtEl>
                                          <p:spTgt spid="4"/>
                                        </p:tgtEl>
                                        <p:attrNameLst>
                                          <p:attrName>ppt_x</p:attrName>
                                          <p:attrName>ppt_y</p:attrName>
                                        </p:attrNameLst>
                                      </p:cBhvr>
                                      <p:rCtr x="4392" y="0"/>
                                    </p:animMotion>
                                  </p:childTnLst>
                                </p:cTn>
                              </p:par>
                              <p:par>
                                <p:cTn id="9" presetID="0" presetClass="path" presetSubtype="0" accel="50000" decel="50000" fill="hold" nodeType="withEffect">
                                  <p:stCondLst>
                                    <p:cond delay="1000"/>
                                  </p:stCondLst>
                                  <p:childTnLst>
                                    <p:animMotion origin="layout" path="M -0.00868 -0.00416 L 0.08924 0.00023 " pathEditMode="relative" ptsTypes="AA">
                                      <p:cBhvr>
                                        <p:cTn id="10" dur="2000" fill="hold"/>
                                        <p:tgtEl>
                                          <p:spTgt spid="21"/>
                                        </p:tgtEl>
                                        <p:attrNameLst>
                                          <p:attrName>ppt_x</p:attrName>
                                          <p:attrName>ppt_y</p:attrName>
                                        </p:attrNameLst>
                                      </p:cBhvr>
                                    </p:animMotion>
                                  </p:childTnLst>
                                </p:cTn>
                              </p:par>
                              <p:par>
                                <p:cTn id="11" presetID="8" presetClass="emph" presetSubtype="0" fill="hold" nodeType="withEffect">
                                  <p:stCondLst>
                                    <p:cond delay="1000"/>
                                  </p:stCondLst>
                                  <p:childTnLst>
                                    <p:animRot by="-600000">
                                      <p:cBhvr>
                                        <p:cTn id="12" dur="1000" fill="hold"/>
                                        <p:tgtEl>
                                          <p:spTgt spid="21"/>
                                        </p:tgtEl>
                                        <p:attrNameLst>
                                          <p:attrName>r</p:attrName>
                                        </p:attrNameLst>
                                      </p:cBhvr>
                                    </p:animRot>
                                  </p:childTnLst>
                                </p:cTn>
                              </p:par>
                              <p:par>
                                <p:cTn id="13" presetID="0" presetClass="path" presetSubtype="0" accel="50000" decel="50000" fill="hold" nodeType="withEffect">
                                  <p:stCondLst>
                                    <p:cond delay="1000"/>
                                  </p:stCondLst>
                                  <p:childTnLst>
                                    <p:animMotion origin="layout" path="M 0.00121 -0.00602 L 0.08646 -0.00347 " pathEditMode="relative" rAng="0" ptsTypes="AA">
                                      <p:cBhvr>
                                        <p:cTn id="14" dur="2000" fill="hold"/>
                                        <p:tgtEl>
                                          <p:spTgt spid="3"/>
                                        </p:tgtEl>
                                        <p:attrNameLst>
                                          <p:attrName>ppt_x</p:attrName>
                                          <p:attrName>ppt_y</p:attrName>
                                        </p:attrNameLst>
                                      </p:cBhvr>
                                      <p:rCtr x="4253" y="116"/>
                                    </p:animMotion>
                                  </p:childTnLst>
                                </p:cTn>
                              </p:par>
                              <p:par>
                                <p:cTn id="15" presetID="8" presetClass="emph" presetSubtype="0" fill="hold" nodeType="withEffect">
                                  <p:stCondLst>
                                    <p:cond delay="1000"/>
                                  </p:stCondLst>
                                  <p:childTnLst>
                                    <p:animRot by="600000">
                                      <p:cBhvr>
                                        <p:cTn id="16" dur="2000" fill="hold"/>
                                        <p:tgtEl>
                                          <p:spTgt spid="3"/>
                                        </p:tgtEl>
                                        <p:attrNameLst>
                                          <p:attrName>r</p:attrName>
                                        </p:attrNameLst>
                                      </p:cBhvr>
                                    </p:animRo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3" name="fo40.wav"/>
                                        </p:tgtEl>
                                      </p:cMediaNode>
                                    </p:audio>
                                  </p:subTnLst>
                                </p:cTn>
                              </p:par>
                            </p:childTnLst>
                          </p:cTn>
                        </p:par>
                        <p:par>
                          <p:cTn id="21" fill="hold">
                            <p:stCondLst>
                              <p:cond delay="3500"/>
                            </p:stCondLst>
                            <p:childTnLst>
                              <p:par>
                                <p:cTn id="22" presetID="26" presetClass="emph" presetSubtype="0" repeatCount="3000" fill="hold" grpId="0"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27" name="図形グループ 26"/>
          <p:cNvGrpSpPr/>
          <p:nvPr/>
        </p:nvGrpSpPr>
        <p:grpSpPr>
          <a:xfrm rot="2172919">
            <a:off x="906030" y="3085429"/>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330945" y="986092"/>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31" name="Content Placeholder 2"/>
          <p:cNvSpPr txBox="1">
            <a:spLocks/>
          </p:cNvSpPr>
          <p:nvPr/>
        </p:nvSpPr>
        <p:spPr>
          <a:xfrm>
            <a:off x="321880" y="122711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grpSp>
        <p:nvGrpSpPr>
          <p:cNvPr id="39" name="図形グループ 38"/>
          <p:cNvGrpSpPr/>
          <p:nvPr/>
        </p:nvGrpSpPr>
        <p:grpSpPr>
          <a:xfrm rot="2172919">
            <a:off x="1886605" y="3085429"/>
            <a:ext cx="3661604" cy="4318214"/>
            <a:chOff x="2641600" y="2203450"/>
            <a:chExt cx="3860800" cy="4553131"/>
          </a:xfrm>
        </p:grpSpPr>
        <p:pic>
          <p:nvPicPr>
            <p:cNvPr id="41" name="図 40"/>
            <p:cNvPicPr>
              <a:picLocks noChangeAspect="1"/>
            </p:cNvPicPr>
            <p:nvPr/>
          </p:nvPicPr>
          <p:blipFill>
            <a:blip r:embed="rId4"/>
            <a:stretch>
              <a:fillRect/>
            </a:stretch>
          </p:blipFill>
          <p:spPr>
            <a:xfrm>
              <a:off x="2641600" y="2203450"/>
              <a:ext cx="3860800" cy="2451100"/>
            </a:xfrm>
            <a:prstGeom prst="rect">
              <a:avLst/>
            </a:prstGeom>
          </p:spPr>
        </p:pic>
        <p:pic>
          <p:nvPicPr>
            <p:cNvPr id="45" name="図 44"/>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47" name="図 46"/>
          <p:cNvPicPr>
            <a:picLocks noChangeAspect="1"/>
          </p:cNvPicPr>
          <p:nvPr/>
        </p:nvPicPr>
        <p:blipFill>
          <a:blip r:embed="rId5"/>
          <a:stretch>
            <a:fillRect/>
          </a:stretch>
        </p:blipFill>
        <p:spPr>
          <a:xfrm>
            <a:off x="3707904" y="2769171"/>
            <a:ext cx="288032" cy="288032"/>
          </a:xfrm>
          <a:prstGeom prst="rect">
            <a:avLst/>
          </a:prstGeom>
        </p:spPr>
      </p:pic>
      <p:sp>
        <p:nvSpPr>
          <p:cNvPr id="48"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033113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2000"/>
                                        <p:tgtEl>
                                          <p:spTgt spid="25"/>
                                        </p:tgtEl>
                                      </p:cBhvr>
                                    </p:animEffect>
                                    <p:set>
                                      <p:cBhvr>
                                        <p:cTn id="7" dur="1" fill="hold">
                                          <p:stCondLst>
                                            <p:cond delay="1999"/>
                                          </p:stCondLst>
                                        </p:cTn>
                                        <p:tgtEl>
                                          <p:spTgt spid="25"/>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4500"/>
                            </p:stCondLst>
                            <p:childTnLst>
                              <p:par>
                                <p:cTn id="13" presetID="10" presetClass="exit" presetSubtype="0" fill="hold" nodeType="afterEffect">
                                  <p:stCondLst>
                                    <p:cond delay="0"/>
                                  </p:stCondLst>
                                  <p:childTnLst>
                                    <p:animEffect transition="out" filter="fade">
                                      <p:cBhvr>
                                        <p:cTn id="14" dur="1000"/>
                                        <p:tgtEl>
                                          <p:spTgt spid="27"/>
                                        </p:tgtEl>
                                      </p:cBhvr>
                                    </p:animEffect>
                                    <p:set>
                                      <p:cBhvr>
                                        <p:cTn id="15" dur="1" fill="hold">
                                          <p:stCondLst>
                                            <p:cond delay="999"/>
                                          </p:stCondLst>
                                        </p:cTn>
                                        <p:tgtEl>
                                          <p:spTgt spid="27"/>
                                        </p:tgtEl>
                                        <p:attrNameLst>
                                          <p:attrName>style.visibility</p:attrName>
                                        </p:attrNameLst>
                                      </p:cBhvr>
                                      <p:to>
                                        <p:strVal val="hidden"/>
                                      </p:to>
                                    </p:set>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000"/>
                                        <p:tgtEl>
                                          <p:spTgt spid="39"/>
                                        </p:tgtEl>
                                      </p:cBhvr>
                                    </p:animEffect>
                                  </p:childTnLst>
                                </p:cTn>
                              </p:par>
                            </p:childTnLst>
                          </p:cTn>
                        </p:par>
                        <p:par>
                          <p:cTn id="24" fill="hold">
                            <p:stCondLst>
                              <p:cond delay="8500"/>
                            </p:stCondLst>
                            <p:childTnLst>
                              <p:par>
                                <p:cTn id="25" presetID="0" presetClass="path" presetSubtype="0" accel="50000" decel="50000" fill="hold" nodeType="afterEffect">
                                  <p:stCondLst>
                                    <p:cond delay="0"/>
                                  </p:stCondLst>
                                  <p:childTnLst>
                                    <p:animMotion origin="layout" path="M -5.55556E-7 1.48148E-6 L -0.10226 1.48148E-6 " pathEditMode="relative" ptsTypes="AA">
                                      <p:cBhvr>
                                        <p:cTn id="26" dur="2000" fill="hold"/>
                                        <p:tgtEl>
                                          <p:spTgt spid="47"/>
                                        </p:tgtEl>
                                        <p:attrNameLst>
                                          <p:attrName>ppt_x</p:attrName>
                                          <p:attrName>ppt_y</p:attrName>
                                        </p:attrNameLst>
                                      </p:cBhvr>
                                    </p:animMotion>
                                  </p:childTnLst>
                                </p:cTn>
                              </p:par>
                            </p:childTnLst>
                          </p:cTn>
                        </p:par>
                        <p:par>
                          <p:cTn id="27" fill="hold">
                            <p:stCondLst>
                              <p:cond delay="10500"/>
                            </p:stCondLst>
                            <p:childTnLst>
                              <p:par>
                                <p:cTn id="28" presetID="10" presetClass="exit" presetSubtype="0" fill="hold" grpId="1" nodeType="after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11000"/>
                            </p:stCondLst>
                            <p:childTnLst>
                              <p:par>
                                <p:cTn id="32" presetID="10" presetClass="entr" presetSubtype="0" fill="hold" grpId="1"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11500"/>
                            </p:stCondLst>
                            <p:childTnLst>
                              <p:par>
                                <p:cTn id="36" presetID="0" presetClass="path" presetSubtype="0" accel="50000" decel="50000" fill="hold" nodeType="afterEffect">
                                  <p:stCondLst>
                                    <p:cond delay="0"/>
                                  </p:stCondLst>
                                  <p:childTnLst>
                                    <p:animMotion origin="layout" path="M -0.00086 -0.00231 L -0.10329 -0.00231 " pathEditMode="relative" ptsTypes="AA">
                                      <p:cBhvr>
                                        <p:cTn id="37"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1" grpId="0" animBg="1"/>
      <p:bldP spid="3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39" name="図形グループ 38"/>
          <p:cNvGrpSpPr/>
          <p:nvPr/>
        </p:nvGrpSpPr>
        <p:grpSpPr>
          <a:xfrm rot="2172919">
            <a:off x="1533500" y="3013422"/>
            <a:ext cx="3661604" cy="4318214"/>
            <a:chOff x="2641600" y="2203450"/>
            <a:chExt cx="3860800" cy="4553131"/>
          </a:xfrm>
        </p:grpSpPr>
        <p:pic>
          <p:nvPicPr>
            <p:cNvPr id="41" name="図 40"/>
            <p:cNvPicPr>
              <a:picLocks noChangeAspect="1"/>
            </p:cNvPicPr>
            <p:nvPr/>
          </p:nvPicPr>
          <p:blipFill>
            <a:blip r:embed="rId4"/>
            <a:stretch>
              <a:fillRect/>
            </a:stretch>
          </p:blipFill>
          <p:spPr>
            <a:xfrm>
              <a:off x="2641600" y="2203450"/>
              <a:ext cx="3860800" cy="2451100"/>
            </a:xfrm>
            <a:prstGeom prst="rect">
              <a:avLst/>
            </a:prstGeom>
          </p:spPr>
        </p:pic>
        <p:pic>
          <p:nvPicPr>
            <p:cNvPr id="45" name="図 44"/>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47" name="図 46"/>
          <p:cNvPicPr>
            <a:picLocks noChangeAspect="1"/>
          </p:cNvPicPr>
          <p:nvPr/>
        </p:nvPicPr>
        <p:blipFill>
          <a:blip r:embed="rId5"/>
          <a:stretch>
            <a:fillRect/>
          </a:stretch>
        </p:blipFill>
        <p:spPr>
          <a:xfrm>
            <a:off x="3707904" y="2769171"/>
            <a:ext cx="288032" cy="288032"/>
          </a:xfrm>
          <a:prstGeom prst="rect">
            <a:avLst/>
          </a:prstGeom>
        </p:spPr>
      </p:pic>
      <p:sp>
        <p:nvSpPr>
          <p:cNvPr id="48"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802078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48148E-6 L -0.14167 0.10509 " pathEditMode="relative" rAng="0" ptsTypes="AA">
                                      <p:cBhvr>
                                        <p:cTn id="6" dur="2000" fill="hold"/>
                                        <p:tgtEl>
                                          <p:spTgt spid="47"/>
                                        </p:tgtEl>
                                        <p:attrNameLst>
                                          <p:attrName>ppt_x</p:attrName>
                                          <p:attrName>ppt_y</p:attrName>
                                        </p:attrNameLst>
                                      </p:cBhvr>
                                      <p:rCtr x="-7083" y="5255"/>
                                    </p:animMotion>
                                  </p:childTnLst>
                                </p:cTn>
                              </p:par>
                              <p:par>
                                <p:cTn id="7" presetID="0" presetClass="path" presetSubtype="0" accel="50000" decel="50000" fill="hold" nodeType="withEffect">
                                  <p:stCondLst>
                                    <p:cond delay="500"/>
                                  </p:stCondLst>
                                  <p:childTnLst>
                                    <p:animMotion origin="layout" path="M -0.00087 -0.00232 L -0.1033 -0.00232 " pathEditMode="relative" rAng="0" ptsTypes="AA">
                                      <p:cBhvr>
                                        <p:cTn id="8" dur="2000" fill="hold"/>
                                        <p:tgtEl>
                                          <p:spTgt spid="39"/>
                                        </p:tgtEl>
                                        <p:attrNameLst>
                                          <p:attrName>ppt_x</p:attrName>
                                          <p:attrName>ppt_y</p:attrName>
                                        </p:attrNameLst>
                                      </p:cBhvr>
                                      <p:rCtr x="-512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5"/>
          <a:stretch>
            <a:fillRect/>
          </a:stretch>
        </p:blipFill>
        <p:spPr>
          <a:xfrm>
            <a:off x="2295463" y="4002516"/>
            <a:ext cx="394674" cy="394674"/>
          </a:xfrm>
          <a:prstGeom prst="rect">
            <a:avLst/>
          </a:prstGeom>
        </p:spPr>
      </p:pic>
      <p:pic>
        <p:nvPicPr>
          <p:cNvPr id="3" name="図 2"/>
          <p:cNvPicPr>
            <a:picLocks noChangeAspect="1"/>
          </p:cNvPicPr>
          <p:nvPr/>
        </p:nvPicPr>
        <p:blipFill>
          <a:blip r:embed="rId6"/>
          <a:stretch>
            <a:fillRect/>
          </a:stretch>
        </p:blipFill>
        <p:spPr>
          <a:xfrm>
            <a:off x="3103259" y="3616304"/>
            <a:ext cx="386212" cy="386212"/>
          </a:xfrm>
          <a:prstGeom prst="rect">
            <a:avLst/>
          </a:prstGeom>
        </p:spPr>
      </p:pic>
      <p:pic>
        <p:nvPicPr>
          <p:cNvPr id="6" name="図 5"/>
          <p:cNvPicPr>
            <a:picLocks noChangeAspect="1"/>
          </p:cNvPicPr>
          <p:nvPr/>
        </p:nvPicPr>
        <p:blipFill>
          <a:blip r:embed="rId7"/>
          <a:stretch>
            <a:fillRect/>
          </a:stretch>
        </p:blipFill>
        <p:spPr>
          <a:xfrm>
            <a:off x="2599829" y="4199853"/>
            <a:ext cx="280986" cy="280986"/>
          </a:xfrm>
          <a:prstGeom prst="rect">
            <a:avLst/>
          </a:prstGeom>
        </p:spPr>
      </p:pic>
      <p:pic>
        <p:nvPicPr>
          <p:cNvPr id="18" name="図 17"/>
          <p:cNvPicPr>
            <a:picLocks noChangeAspect="1"/>
          </p:cNvPicPr>
          <p:nvPr/>
        </p:nvPicPr>
        <p:blipFill>
          <a:blip r:embed="rId6"/>
          <a:stretch>
            <a:fillRect/>
          </a:stretch>
        </p:blipFill>
        <p:spPr>
          <a:xfrm>
            <a:off x="3169691" y="4497389"/>
            <a:ext cx="386212" cy="386212"/>
          </a:xfrm>
          <a:prstGeom prst="rect">
            <a:avLst/>
          </a:prstGeom>
        </p:spPr>
      </p:pic>
      <p:sp>
        <p:nvSpPr>
          <p:cNvPr id="21" name="Content Placeholder 2"/>
          <p:cNvSpPr txBox="1">
            <a:spLocks/>
          </p:cNvSpPr>
          <p:nvPr/>
        </p:nvSpPr>
        <p:spPr>
          <a:xfrm>
            <a:off x="3424465" y="1200786"/>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defense foul</a:t>
            </a:r>
            <a:endParaRPr lang="en-US" sz="2000" dirty="0" smtClean="0">
              <a:latin typeface="Fiba" charset="0"/>
              <a:ea typeface="Fiba" charset="0"/>
              <a:cs typeface="Fiba" charset="0"/>
            </a:endParaRPr>
          </a:p>
        </p:txBody>
      </p:sp>
      <p:sp>
        <p:nvSpPr>
          <p:cNvPr id="22" name="Content Placeholder 2"/>
          <p:cNvSpPr txBox="1">
            <a:spLocks/>
          </p:cNvSpPr>
          <p:nvPr/>
        </p:nvSpPr>
        <p:spPr>
          <a:xfrm>
            <a:off x="3424465" y="1630296"/>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offense foul</a:t>
            </a:r>
            <a:endParaRPr lang="en-US" sz="2000" dirty="0" smtClean="0">
              <a:latin typeface="Fiba" charset="0"/>
              <a:ea typeface="Fiba" charset="0"/>
              <a:cs typeface="Fiba" charset="0"/>
            </a:endParaRPr>
          </a:p>
        </p:txBody>
      </p:sp>
      <p:sp>
        <p:nvSpPr>
          <p:cNvPr id="26" name="Content Placeholder 2"/>
          <p:cNvSpPr txBox="1">
            <a:spLocks/>
          </p:cNvSpPr>
          <p:nvPr/>
        </p:nvSpPr>
        <p:spPr>
          <a:xfrm>
            <a:off x="3424465" y="2055563"/>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traveling</a:t>
            </a:r>
            <a:endParaRPr lang="en-US" sz="2000" dirty="0" smtClean="0">
              <a:latin typeface="Fiba" charset="0"/>
              <a:ea typeface="Fiba" charset="0"/>
              <a:cs typeface="Fiba" charset="0"/>
            </a:endParaRPr>
          </a:p>
        </p:txBody>
      </p:sp>
      <p:sp>
        <p:nvSpPr>
          <p:cNvPr id="31" name="Content Placeholder 2"/>
          <p:cNvSpPr txBox="1">
            <a:spLocks/>
          </p:cNvSpPr>
          <p:nvPr/>
        </p:nvSpPr>
        <p:spPr>
          <a:xfrm>
            <a:off x="3424465" y="2480830"/>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smtClean="0">
                <a:solidFill>
                  <a:schemeClr val="tx1"/>
                </a:solidFill>
                <a:latin typeface="Fiba" charset="0"/>
                <a:ea typeface="Fiba" charset="0"/>
                <a:cs typeface="Fiba" charset="0"/>
              </a:rPr>
              <a:t>Out</a:t>
            </a:r>
            <a:r>
              <a:rPr lang="en-US" altLang="ja-JP" sz="2000" dirty="0" smtClean="0">
                <a:solidFill>
                  <a:schemeClr val="tx1"/>
                </a:solidFill>
                <a:latin typeface="Fiba" charset="0"/>
                <a:ea typeface="Fiba" charset="0"/>
                <a:cs typeface="Fiba" charset="0"/>
              </a:rPr>
              <a:t> </a:t>
            </a:r>
            <a:r>
              <a:rPr lang="en-US" sz="2000" dirty="0" smtClean="0">
                <a:solidFill>
                  <a:schemeClr val="tx1"/>
                </a:solidFill>
                <a:latin typeface="Fiba" charset="0"/>
                <a:ea typeface="Fiba" charset="0"/>
                <a:cs typeface="Fiba" charset="0"/>
              </a:rPr>
              <a:t>of</a:t>
            </a:r>
            <a:r>
              <a:rPr lang="en-US" altLang="ja-JP" sz="2000" dirty="0" smtClean="0">
                <a:solidFill>
                  <a:schemeClr val="tx1"/>
                </a:solidFill>
                <a:latin typeface="Fiba" charset="0"/>
                <a:ea typeface="Fiba" charset="0"/>
                <a:cs typeface="Fiba" charset="0"/>
              </a:rPr>
              <a:t> </a:t>
            </a:r>
            <a:r>
              <a:rPr lang="en-US" sz="2000" dirty="0" smtClean="0">
                <a:solidFill>
                  <a:schemeClr val="tx1"/>
                </a:solidFill>
                <a:latin typeface="Fiba" charset="0"/>
                <a:ea typeface="Fiba" charset="0"/>
                <a:cs typeface="Fiba" charset="0"/>
              </a:rPr>
              <a:t>bounds</a:t>
            </a:r>
            <a:endParaRPr lang="en-US" sz="2000" dirty="0" smtClean="0">
              <a:latin typeface="Fiba" charset="0"/>
              <a:ea typeface="Fiba" charset="0"/>
              <a:cs typeface="Fiba" charset="0"/>
            </a:endParaRPr>
          </a:p>
        </p:txBody>
      </p:sp>
      <p:sp>
        <p:nvSpPr>
          <p:cNvPr id="32" name="Content Placeholder 2"/>
          <p:cNvSpPr txBox="1">
            <a:spLocks/>
          </p:cNvSpPr>
          <p:nvPr/>
        </p:nvSpPr>
        <p:spPr>
          <a:xfrm>
            <a:off x="3424465" y="2905463"/>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a:solidFill>
                  <a:schemeClr val="tx1"/>
                </a:solidFill>
                <a:latin typeface="Fiba" charset="0"/>
                <a:ea typeface="Fiba" charset="0"/>
                <a:cs typeface="Fiba" charset="0"/>
              </a:rPr>
              <a:t>5sec</a:t>
            </a:r>
            <a:endParaRPr lang="en-US" sz="2000" dirty="0" smtClean="0">
              <a:latin typeface="Fiba" charset="0"/>
              <a:ea typeface="Fiba" charset="0"/>
              <a:cs typeface="Fiba" charset="0"/>
            </a:endParaRPr>
          </a:p>
        </p:txBody>
      </p:sp>
      <p:sp>
        <p:nvSpPr>
          <p:cNvPr id="33" name="Content Placeholder 2"/>
          <p:cNvSpPr txBox="1">
            <a:spLocks/>
          </p:cNvSpPr>
          <p:nvPr/>
        </p:nvSpPr>
        <p:spPr>
          <a:xfrm>
            <a:off x="3424465" y="3344775"/>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a:solidFill>
                  <a:schemeClr val="tx1"/>
                </a:solidFill>
                <a:latin typeface="Fiba" charset="0"/>
                <a:ea typeface="Fiba" charset="0"/>
                <a:cs typeface="Fiba" charset="0"/>
              </a:rPr>
              <a:t>held ball</a:t>
            </a:r>
            <a:endParaRPr lang="en-US" sz="2000" dirty="0" smtClean="0">
              <a:latin typeface="Fiba" charset="0"/>
              <a:ea typeface="Fiba" charset="0"/>
              <a:cs typeface="Fiba" charset="0"/>
            </a:endParaRPr>
          </a:p>
        </p:txBody>
      </p:sp>
      <p:sp>
        <p:nvSpPr>
          <p:cNvPr id="34" name="Content Placeholder 2"/>
          <p:cNvSpPr txBox="1">
            <a:spLocks/>
          </p:cNvSpPr>
          <p:nvPr/>
        </p:nvSpPr>
        <p:spPr>
          <a:xfrm>
            <a:off x="3424465" y="3792098"/>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turn over</a:t>
            </a:r>
            <a:endParaRPr lang="en-US" sz="2000" dirty="0" smtClean="0">
              <a:latin typeface="Fiba" charset="0"/>
              <a:ea typeface="Fiba" charset="0"/>
              <a:cs typeface="Fiba" charset="0"/>
            </a:endParaRPr>
          </a:p>
        </p:txBody>
      </p:sp>
    </p:spTree>
    <p:extLst>
      <p:ext uri="{BB962C8B-B14F-4D97-AF65-F5344CB8AC3E}">
        <p14:creationId xmlns:p14="http://schemas.microsoft.com/office/powerpoint/2010/main" val="1796928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par>
                          <p:cTn id="19" fill="hold">
                            <p:stCondLst>
                              <p:cond delay="6000"/>
                            </p:stCondLst>
                            <p:childTnLst>
                              <p:par>
                                <p:cTn id="20" presetID="10"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par>
                          <p:cTn id="23" fill="hold">
                            <p:stCondLst>
                              <p:cond delay="8000"/>
                            </p:stCondLst>
                            <p:childTnLst>
                              <p:par>
                                <p:cTn id="24" presetID="10" presetClass="entr" presetSubtype="0" fill="hold" grpId="0" nodeType="afterEffect">
                                  <p:stCondLst>
                                    <p:cond delay="10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childTnLst>
                                </p:cTn>
                              </p:par>
                            </p:childTnLst>
                          </p:cTn>
                        </p:par>
                        <p:par>
                          <p:cTn id="27" fill="hold">
                            <p:stCondLst>
                              <p:cond delay="10000"/>
                            </p:stCondLst>
                            <p:childTnLst>
                              <p:par>
                                <p:cTn id="28" presetID="10" presetClass="entr" presetSubtype="0" fill="hold" grpId="0" nodeType="afterEffect">
                                  <p:stCondLst>
                                    <p:cond delay="10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childTnLst>
                          </p:cTn>
                        </p:par>
                        <p:par>
                          <p:cTn id="31" fill="hold">
                            <p:stCondLst>
                              <p:cond delay="12000"/>
                            </p:stCondLst>
                            <p:childTnLst>
                              <p:par>
                                <p:cTn id="32" presetID="10" presetClass="entr" presetSubtype="0" fill="hold" grpId="0" nodeType="afterEffect">
                                  <p:stCondLst>
                                    <p:cond delay="1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par>
                          <p:cTn id="35" fill="hold">
                            <p:stCondLst>
                              <p:cond delay="14000"/>
                            </p:stCondLst>
                            <p:childTnLst>
                              <p:par>
                                <p:cTn id="36" presetID="10" presetClass="entr" presetSubtype="0" fill="hold" grpId="0" nodeType="afterEffect">
                                  <p:stCondLst>
                                    <p:cond delay="10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P spid="31" grpId="0" animBg="1"/>
      <p:bldP spid="32" grpId="0" animBg="1"/>
      <p:bldP spid="33" grpId="0" animBg="1"/>
      <p:bldP spid="3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a:stretch>
              <a:fillRect/>
            </a:stretch>
          </p:blipFill>
          <p:spPr>
            <a:xfrm>
              <a:off x="2641600" y="2203450"/>
              <a:ext cx="3860800" cy="2451100"/>
            </a:xfrm>
            <a:prstGeom prst="rect">
              <a:avLst/>
            </a:prstGeom>
          </p:spPr>
        </p:pic>
        <p:pic>
          <p:nvPicPr>
            <p:cNvPr id="29" name="図 28"/>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a:stretch>
            <a:fillRect/>
          </a:stretch>
        </p:blipFill>
        <p:spPr>
          <a:xfrm>
            <a:off x="2295463" y="4002516"/>
            <a:ext cx="394674" cy="394674"/>
          </a:xfrm>
          <a:prstGeom prst="rect">
            <a:avLst/>
          </a:prstGeom>
        </p:spPr>
      </p:pic>
      <p:pic>
        <p:nvPicPr>
          <p:cNvPr id="3" name="図 2"/>
          <p:cNvPicPr>
            <a:picLocks noChangeAspect="1"/>
          </p:cNvPicPr>
          <p:nvPr/>
        </p:nvPicPr>
        <p:blipFill>
          <a:blip r:embed="rId7"/>
          <a:stretch>
            <a:fillRect/>
          </a:stretch>
        </p:blipFill>
        <p:spPr>
          <a:xfrm>
            <a:off x="3103259" y="3616304"/>
            <a:ext cx="386212" cy="386212"/>
          </a:xfrm>
          <a:prstGeom prst="rect">
            <a:avLst/>
          </a:prstGeom>
        </p:spPr>
      </p:pic>
      <p:pic>
        <p:nvPicPr>
          <p:cNvPr id="6" name="図 5"/>
          <p:cNvPicPr>
            <a:picLocks noChangeAspect="1"/>
          </p:cNvPicPr>
          <p:nvPr/>
        </p:nvPicPr>
        <p:blipFill>
          <a:blip r:embed="rId8"/>
          <a:stretch>
            <a:fillRect/>
          </a:stretch>
        </p:blipFill>
        <p:spPr>
          <a:xfrm>
            <a:off x="2599829" y="4199853"/>
            <a:ext cx="280986" cy="280986"/>
          </a:xfrm>
          <a:prstGeom prst="rect">
            <a:avLst/>
          </a:prstGeom>
        </p:spPr>
      </p:pic>
      <p:pic>
        <p:nvPicPr>
          <p:cNvPr id="18" name="図 17"/>
          <p:cNvPicPr>
            <a:picLocks noChangeAspect="1"/>
          </p:cNvPicPr>
          <p:nvPr/>
        </p:nvPicPr>
        <p:blipFill>
          <a:blip r:embed="rId7"/>
          <a:stretch>
            <a:fillRect/>
          </a:stretch>
        </p:blipFill>
        <p:spPr>
          <a:xfrm>
            <a:off x="3169691" y="4497389"/>
            <a:ext cx="386212" cy="386212"/>
          </a:xfrm>
          <a:prstGeom prst="rect">
            <a:avLst/>
          </a:prstGeom>
        </p:spPr>
      </p:pic>
      <p:grpSp>
        <p:nvGrpSpPr>
          <p:cNvPr id="23" name="図形グループ 22"/>
          <p:cNvGrpSpPr/>
          <p:nvPr/>
        </p:nvGrpSpPr>
        <p:grpSpPr>
          <a:xfrm>
            <a:off x="2291189" y="2591430"/>
            <a:ext cx="1371960" cy="1371960"/>
            <a:chOff x="2738783" y="1538091"/>
            <a:chExt cx="1371960" cy="1371960"/>
          </a:xfrm>
        </p:grpSpPr>
        <p:pic>
          <p:nvPicPr>
            <p:cNvPr id="24" name="図 23"/>
            <p:cNvPicPr>
              <a:picLocks noChangeAspect="1"/>
            </p:cNvPicPr>
            <p:nvPr/>
          </p:nvPicPr>
          <p:blipFill>
            <a:blip r:embed="rId9">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pic>
        <p:nvPicPr>
          <p:cNvPr id="26" name="図 25"/>
          <p:cNvPicPr>
            <a:picLocks noChangeAspect="1"/>
          </p:cNvPicPr>
          <p:nvPr/>
        </p:nvPicPr>
        <p:blipFill>
          <a:blip r:embed="rId9">
            <a:alphaModFix amt="34000"/>
          </a:blip>
          <a:stretch>
            <a:fillRect/>
          </a:stretch>
        </p:blipFill>
        <p:spPr>
          <a:xfrm>
            <a:off x="3969842" y="3866807"/>
            <a:ext cx="1293082" cy="1293080"/>
          </a:xfrm>
          <a:prstGeom prst="rect">
            <a:avLst/>
          </a:prstGeom>
        </p:spPr>
      </p:pic>
      <p:sp>
        <p:nvSpPr>
          <p:cNvPr id="30"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493985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0539 -0.00185 L -0.18664 -0.05301 " pathEditMode="relative" rAng="0" ptsTypes="AA">
                                      <p:cBhvr>
                                        <p:cTn id="13" dur="1000" fill="hold"/>
                                        <p:tgtEl>
                                          <p:spTgt spid="14"/>
                                        </p:tgtEl>
                                        <p:attrNameLst>
                                          <p:attrName>ppt_x</p:attrName>
                                          <p:attrName>ppt_y</p:attrName>
                                        </p:attrNameLst>
                                      </p:cBhvr>
                                      <p:rCtr x="-9063" y="-2569"/>
                                    </p:animMotion>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4500"/>
                            </p:stCondLst>
                            <p:childTnLst>
                              <p:par>
                                <p:cTn id="19" presetID="0" presetClass="path" presetSubtype="0" accel="50000" decel="50000" fill="hold" nodeType="afterEffect">
                                  <p:stCondLst>
                                    <p:cond delay="0"/>
                                  </p:stCondLst>
                                  <p:childTnLst>
                                    <p:animMotion origin="layout" path="M -8.33333E-7 2.22222E-6 L 0.01285 -0.26065 " pathEditMode="relative" rAng="0" ptsTypes="AA">
                                      <p:cBhvr>
                                        <p:cTn id="20" dur="2000" fill="hold"/>
                                        <p:tgtEl>
                                          <p:spTgt spid="23"/>
                                        </p:tgtEl>
                                        <p:attrNameLst>
                                          <p:attrName>ppt_x</p:attrName>
                                          <p:attrName>ppt_y</p:attrName>
                                        </p:attrNameLst>
                                      </p:cBhvr>
                                      <p:rCtr x="642" y="-13032"/>
                                    </p:animMotion>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par>
                          <p:cTn id="25" fill="hold">
                            <p:stCondLst>
                              <p:cond delay="8500"/>
                            </p:stCondLst>
                            <p:childTnLst>
                              <p:par>
                                <p:cTn id="26" presetID="26" presetClass="emph" presetSubtype="0" repeatCount="300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10000"/>
                            </p:stCondLst>
                            <p:childTnLst>
                              <p:par>
                                <p:cTn id="30" presetID="26" presetClass="emph" presetSubtype="0" repeatCount="3000" fill="hold" grpId="0" nodeType="afterEffect">
                                  <p:stCondLst>
                                    <p:cond delay="0"/>
                                  </p:stCondLst>
                                  <p:childTnLst>
                                    <p:animEffect transition="out" filter="fade">
                                      <p:cBhvr>
                                        <p:cTn id="31" dur="500" tmFilter="0, 0; .2, .5; .8, .5; 1, 0"/>
                                        <p:tgtEl>
                                          <p:spTgt spid="30"/>
                                        </p:tgtEl>
                                      </p:cBhvr>
                                    </p:animEffect>
                                    <p:animScale>
                                      <p:cBhvr>
                                        <p:cTn id="3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357146" y="2869407"/>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5"/>
          <a:stretch>
            <a:fillRect/>
          </a:stretch>
        </p:blipFill>
        <p:spPr>
          <a:xfrm>
            <a:off x="2295463" y="4002516"/>
            <a:ext cx="394674" cy="394674"/>
          </a:xfrm>
          <a:prstGeom prst="rect">
            <a:avLst/>
          </a:prstGeom>
        </p:spPr>
      </p:pic>
      <p:pic>
        <p:nvPicPr>
          <p:cNvPr id="3" name="図 2"/>
          <p:cNvPicPr>
            <a:picLocks noChangeAspect="1"/>
          </p:cNvPicPr>
          <p:nvPr/>
        </p:nvPicPr>
        <p:blipFill>
          <a:blip r:embed="rId6"/>
          <a:stretch>
            <a:fillRect/>
          </a:stretch>
        </p:blipFill>
        <p:spPr>
          <a:xfrm>
            <a:off x="2795924" y="3946787"/>
            <a:ext cx="386212" cy="386212"/>
          </a:xfrm>
          <a:prstGeom prst="rect">
            <a:avLst/>
          </a:prstGeom>
        </p:spPr>
      </p:pic>
      <p:pic>
        <p:nvPicPr>
          <p:cNvPr id="6" name="図 5"/>
          <p:cNvPicPr>
            <a:picLocks noChangeAspect="1"/>
          </p:cNvPicPr>
          <p:nvPr/>
        </p:nvPicPr>
        <p:blipFill>
          <a:blip r:embed="rId7"/>
          <a:stretch>
            <a:fillRect/>
          </a:stretch>
        </p:blipFill>
        <p:spPr>
          <a:xfrm>
            <a:off x="2599829" y="4199853"/>
            <a:ext cx="280986" cy="280986"/>
          </a:xfrm>
          <a:prstGeom prst="rect">
            <a:avLst/>
          </a:prstGeom>
        </p:spPr>
      </p:pic>
      <p:pic>
        <p:nvPicPr>
          <p:cNvPr id="18" name="図 17"/>
          <p:cNvPicPr>
            <a:picLocks noChangeAspect="1"/>
          </p:cNvPicPr>
          <p:nvPr/>
        </p:nvPicPr>
        <p:blipFill>
          <a:blip r:embed="rId6"/>
          <a:stretch>
            <a:fillRect/>
          </a:stretch>
        </p:blipFill>
        <p:spPr>
          <a:xfrm>
            <a:off x="2807248" y="4392959"/>
            <a:ext cx="386212" cy="386212"/>
          </a:xfrm>
          <a:prstGeom prst="rect">
            <a:avLst/>
          </a:prstGeom>
        </p:spPr>
      </p:pic>
      <p:pic>
        <p:nvPicPr>
          <p:cNvPr id="26" name="図 25"/>
          <p:cNvPicPr>
            <a:picLocks noChangeAspect="1"/>
          </p:cNvPicPr>
          <p:nvPr/>
        </p:nvPicPr>
        <p:blipFill>
          <a:blip r:embed="rId8">
            <a:alphaModFix amt="34000"/>
          </a:blip>
          <a:stretch>
            <a:fillRect/>
          </a:stretch>
        </p:blipFill>
        <p:spPr>
          <a:xfrm>
            <a:off x="3969842" y="3866807"/>
            <a:ext cx="1293082" cy="1293080"/>
          </a:xfrm>
          <a:prstGeom prst="rect">
            <a:avLst/>
          </a:prstGeom>
        </p:spPr>
      </p:pic>
    </p:spTree>
    <p:extLst>
      <p:ext uri="{BB962C8B-B14F-4D97-AF65-F5344CB8AC3E}">
        <p14:creationId xmlns:p14="http://schemas.microsoft.com/office/powerpoint/2010/main" val="497336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38 0.00833 L 0.01927 -0.29444 " pathEditMode="relative" ptsTypes="AA">
                                      <p:cBhvr>
                                        <p:cTn id="6" dur="2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3.88889E-6 0.00811 L 0.08767 0.04236 " pathEditMode="relative" ptsTypes="AA">
                                      <p:cBhvr>
                                        <p:cTn id="8"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0" name="図 29"/>
          <p:cNvPicPr>
            <a:picLocks noChangeAspect="1"/>
          </p:cNvPicPr>
          <p:nvPr/>
        </p:nvPicPr>
        <p:blipFill>
          <a:blip r:embed="rId4">
            <a:alphaModFix amt="34000"/>
          </a:blip>
          <a:stretch>
            <a:fillRect/>
          </a:stretch>
        </p:blipFill>
        <p:spPr>
          <a:xfrm>
            <a:off x="4794422" y="2996952"/>
            <a:ext cx="1802547" cy="1802547"/>
          </a:xfrm>
          <a:prstGeom prst="rect">
            <a:avLst/>
          </a:prstGeom>
        </p:spPr>
      </p:pic>
      <p:pic>
        <p:nvPicPr>
          <p:cNvPr id="37" name="図 36"/>
          <p:cNvPicPr>
            <a:picLocks noChangeAspect="1"/>
          </p:cNvPicPr>
          <p:nvPr/>
        </p:nvPicPr>
        <p:blipFill>
          <a:blip r:embed="rId5"/>
          <a:stretch>
            <a:fillRect/>
          </a:stretch>
        </p:blipFill>
        <p:spPr>
          <a:xfrm>
            <a:off x="5747007" y="3166145"/>
            <a:ext cx="288032" cy="288032"/>
          </a:xfrm>
          <a:prstGeom prst="rect">
            <a:avLst/>
          </a:prstGeom>
        </p:spPr>
      </p:pic>
      <p:pic>
        <p:nvPicPr>
          <p:cNvPr id="21" name="図 20"/>
          <p:cNvPicPr>
            <a:picLocks noChangeAspect="1"/>
          </p:cNvPicPr>
          <p:nvPr/>
        </p:nvPicPr>
        <p:blipFill>
          <a:blip r:embed="rId6"/>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6"/>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7"/>
            <a:stretch>
              <a:fillRect/>
            </a:stretch>
          </p:blipFill>
          <p:spPr>
            <a:xfrm>
              <a:off x="2641600" y="2236791"/>
              <a:ext cx="3860800" cy="2451100"/>
            </a:xfrm>
            <a:prstGeom prst="rect">
              <a:avLst/>
            </a:prstGeom>
          </p:spPr>
        </p:pic>
        <p:pic>
          <p:nvPicPr>
            <p:cNvPr id="38" name="図 37"/>
            <p:cNvPicPr>
              <a:picLocks noChangeAspect="1"/>
            </p:cNvPicPr>
            <p:nvPr/>
          </p:nvPicPr>
          <p:blipFill>
            <a:blip r:embed="rId7">
              <a:alphaModFix amt="0"/>
            </a:blip>
            <a:stretch>
              <a:fillRect/>
            </a:stretch>
          </p:blipFill>
          <p:spPr>
            <a:xfrm rot="10800000">
              <a:off x="2641601" y="4321347"/>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a:stretch>
              <a:fillRect/>
            </a:stretch>
          </p:blipFill>
          <p:spPr>
            <a:xfrm>
              <a:off x="2718674" y="2487884"/>
              <a:ext cx="3860800" cy="2451100"/>
            </a:xfrm>
            <a:prstGeom prst="rect">
              <a:avLst/>
            </a:prstGeom>
          </p:spPr>
        </p:pic>
        <p:pic>
          <p:nvPicPr>
            <p:cNvPr id="44" name="図 43"/>
            <p:cNvPicPr>
              <a:picLocks noChangeAspect="1"/>
            </p:cNvPicPr>
            <p:nvPr/>
          </p:nvPicPr>
          <p:blipFill>
            <a:blip r:embed="rId8">
              <a:alphaModFix amt="0"/>
            </a:blip>
            <a:stretch>
              <a:fillRect/>
            </a:stretch>
          </p:blipFill>
          <p:spPr>
            <a:xfrm rot="10800000">
              <a:off x="2786037" y="4457881"/>
              <a:ext cx="3860800" cy="2451100"/>
            </a:xfrm>
            <a:prstGeom prst="rect">
              <a:avLst/>
            </a:prstGeom>
          </p:spPr>
        </p:pic>
      </p:grpSp>
      <p:sp>
        <p:nvSpPr>
          <p:cNvPr id="39" name="Content Placeholder 2"/>
          <p:cNvSpPr txBox="1">
            <a:spLocks/>
          </p:cNvSpPr>
          <p:nvPr/>
        </p:nvSpPr>
        <p:spPr>
          <a:xfrm>
            <a:off x="2702760" y="1542425"/>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9"/>
            <a:stretch>
              <a:fillRect/>
            </a:stretch>
          </p:blipFill>
          <p:spPr>
            <a:xfrm>
              <a:off x="2641600" y="2203450"/>
              <a:ext cx="3860800" cy="2451100"/>
            </a:xfrm>
            <a:prstGeom prst="rect">
              <a:avLst/>
            </a:prstGeom>
          </p:spPr>
        </p:pic>
        <p:pic>
          <p:nvPicPr>
            <p:cNvPr id="29" name="図 28"/>
            <p:cNvPicPr>
              <a:picLocks noChangeAspect="1"/>
            </p:cNvPicPr>
            <p:nvPr/>
          </p:nvPicPr>
          <p:blipFill>
            <a:blip r:embed="rId9">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1866686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2" presetClass="exit" presetSubtype="8" fill="hold" nodeType="withEffect">
                                  <p:stCondLst>
                                    <p:cond delay="2500"/>
                                  </p:stCondLst>
                                  <p:childTnLst>
                                    <p:anim calcmode="lin" valueType="num">
                                      <p:cBhvr additive="base">
                                        <p:cTn id="9" dur="500"/>
                                        <p:tgtEl>
                                          <p:spTgt spid="35"/>
                                        </p:tgtEl>
                                        <p:attrNameLst>
                                          <p:attrName>ppt_x</p:attrName>
                                        </p:attrNameLst>
                                      </p:cBhvr>
                                      <p:tavLst>
                                        <p:tav tm="0">
                                          <p:val>
                                            <p:strVal val="ppt_x"/>
                                          </p:val>
                                        </p:tav>
                                        <p:tav tm="100000">
                                          <p:val>
                                            <p:strVal val="0-ppt_w/2"/>
                                          </p:val>
                                        </p:tav>
                                      </p:tavLst>
                                    </p:anim>
                                    <p:anim calcmode="lin" valueType="num">
                                      <p:cBhvr additive="base">
                                        <p:cTn id="10" dur="500"/>
                                        <p:tgtEl>
                                          <p:spTgt spid="35"/>
                                        </p:tgtEl>
                                        <p:attrNameLst>
                                          <p:attrName>ppt_y</p:attrName>
                                        </p:attrNameLst>
                                      </p:cBhvr>
                                      <p:tavLst>
                                        <p:tav tm="0">
                                          <p:val>
                                            <p:strVal val="ppt_y"/>
                                          </p:val>
                                        </p:tav>
                                        <p:tav tm="100000">
                                          <p:val>
                                            <p:strVal val="ppt_y"/>
                                          </p:val>
                                        </p:tav>
                                      </p:tavLst>
                                    </p:anim>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xit" presetSubtype="0" fill="hold" grpId="0" nodeType="with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41" grpId="0"/>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4"/>
            <a:stretch>
              <a:fillRect/>
            </a:stretch>
          </p:blipFill>
          <p:spPr>
            <a:xfrm>
              <a:off x="2718674" y="2487884"/>
              <a:ext cx="3860800" cy="2451100"/>
            </a:xfrm>
            <a:prstGeom prst="rect">
              <a:avLst/>
            </a:prstGeom>
          </p:spPr>
        </p:pic>
        <p:pic>
          <p:nvPicPr>
            <p:cNvPr id="44" name="図 43"/>
            <p:cNvPicPr>
              <a:picLocks noChangeAspect="1"/>
            </p:cNvPicPr>
            <p:nvPr/>
          </p:nvPicPr>
          <p:blipFill>
            <a:blip r:embed="rId4">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5"/>
            <a:stretch>
              <a:fillRect/>
            </a:stretch>
          </p:blipFill>
          <p:spPr>
            <a:xfrm>
              <a:off x="2641600" y="2203450"/>
              <a:ext cx="3860800" cy="2451100"/>
            </a:xfrm>
            <a:prstGeom prst="rect">
              <a:avLst/>
            </a:prstGeom>
          </p:spPr>
        </p:pic>
        <p:pic>
          <p:nvPicPr>
            <p:cNvPr id="25" name="図 24"/>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pic>
        <p:nvPicPr>
          <p:cNvPr id="30" name="図 29"/>
          <p:cNvPicPr>
            <a:picLocks noChangeAspect="1"/>
          </p:cNvPicPr>
          <p:nvPr/>
        </p:nvPicPr>
        <p:blipFill>
          <a:blip r:embed="rId6">
            <a:alphaModFix amt="34000"/>
          </a:blip>
          <a:stretch>
            <a:fillRect/>
          </a:stretch>
        </p:blipFill>
        <p:spPr>
          <a:xfrm>
            <a:off x="4794422" y="2996952"/>
            <a:ext cx="1802547" cy="1802547"/>
          </a:xfrm>
          <a:prstGeom prst="rect">
            <a:avLst/>
          </a:prstGeom>
        </p:spPr>
      </p:pic>
      <p:pic>
        <p:nvPicPr>
          <p:cNvPr id="21" name="図 20"/>
          <p:cNvPicPr>
            <a:picLocks noChangeAspect="1"/>
          </p:cNvPicPr>
          <p:nvPr/>
        </p:nvPicPr>
        <p:blipFill>
          <a:blip r:embed="rId7"/>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a:stretch>
            <a:fillRect/>
          </a:stretch>
        </p:blipFill>
        <p:spPr>
          <a:xfrm rot="4465127">
            <a:off x="5247576" y="4127250"/>
            <a:ext cx="444500" cy="228600"/>
          </a:xfrm>
          <a:prstGeom prst="rect">
            <a:avLst/>
          </a:prstGeom>
        </p:spPr>
      </p:pic>
      <p:pic>
        <p:nvPicPr>
          <p:cNvPr id="37" name="図 36"/>
          <p:cNvPicPr>
            <a:picLocks noChangeAspect="1"/>
          </p:cNvPicPr>
          <p:nvPr/>
        </p:nvPicPr>
        <p:blipFill>
          <a:blip r:embed="rId8"/>
          <a:stretch>
            <a:fillRect/>
          </a:stretch>
        </p:blipFill>
        <p:spPr>
          <a:xfrm>
            <a:off x="5747007" y="3166145"/>
            <a:ext cx="288032" cy="288032"/>
          </a:xfrm>
          <a:prstGeom prst="rect">
            <a:avLst/>
          </a:prstGeom>
        </p:spPr>
      </p:pic>
      <p:pic>
        <p:nvPicPr>
          <p:cNvPr id="31" name="図 30"/>
          <p:cNvPicPr>
            <a:picLocks noChangeAspect="1"/>
          </p:cNvPicPr>
          <p:nvPr/>
        </p:nvPicPr>
        <p:blipFill>
          <a:blip r:embed="rId6">
            <a:alphaModFix amt="34000"/>
          </a:blip>
          <a:stretch>
            <a:fillRect/>
          </a:stretch>
        </p:blipFill>
        <p:spPr>
          <a:xfrm>
            <a:off x="2777826" y="3047827"/>
            <a:ext cx="1293082" cy="1293080"/>
          </a:xfrm>
          <a:prstGeom prst="rect">
            <a:avLst/>
          </a:prstGeom>
        </p:spPr>
      </p:pic>
      <p:cxnSp>
        <p:nvCxnSpPr>
          <p:cNvPr id="32" name="直線矢印コネクタ 31"/>
          <p:cNvCxnSpPr/>
          <p:nvPr/>
        </p:nvCxnSpPr>
        <p:spPr>
          <a:xfrm flipH="1" flipV="1">
            <a:off x="3703586" y="3898225"/>
            <a:ext cx="1863899" cy="12078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5368205" y="4503567"/>
            <a:ext cx="223065" cy="5852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016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0" presetClass="path" presetSubtype="0" accel="50000" decel="50000" fill="hold" nodeType="withEffect">
                                  <p:stCondLst>
                                    <p:cond delay="0"/>
                                  </p:stCondLst>
                                  <p:childTnLst>
                                    <p:animMotion origin="layout" path="M 0.00122 0.00092 L 0.22778 0.00092 " pathEditMode="relative" ptsTypes="AA">
                                      <p:cBhvr>
                                        <p:cTn id="9" dur="2000" fill="hold"/>
                                        <p:tgtEl>
                                          <p:spTgt spid="23"/>
                                        </p:tgtEl>
                                        <p:attrNameLst>
                                          <p:attrName>ppt_x</p:attrName>
                                          <p:attrName>ppt_y</p:attrName>
                                        </p:attrNameLst>
                                      </p:cBhvr>
                                    </p:animMotion>
                                  </p:childTnLst>
                                </p:cTn>
                              </p:par>
                              <p:par>
                                <p:cTn id="10" presetID="8" presetClass="emph" presetSubtype="0" fill="hold" nodeType="withEffect">
                                  <p:stCondLst>
                                    <p:cond delay="1000"/>
                                  </p:stCondLst>
                                  <p:childTnLst>
                                    <p:animRot by="-3900000">
                                      <p:cBhvr>
                                        <p:cTn id="11" dur="500" fill="hold"/>
                                        <p:tgtEl>
                                          <p:spTgt spid="23"/>
                                        </p:tgtEl>
                                        <p:attrNameLst>
                                          <p:attrName>r</p:attrName>
                                        </p:attrNameLst>
                                      </p:cBhvr>
                                    </p:animRo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4" name="図形グループ 13"/>
          <p:cNvGrpSpPr/>
          <p:nvPr/>
        </p:nvGrpSpPr>
        <p:grpSpPr>
          <a:xfrm rot="14206651">
            <a:off x="5026744" y="737087"/>
            <a:ext cx="3661606" cy="4318213"/>
            <a:chOff x="2786036" y="2355850"/>
            <a:chExt cx="3860801" cy="4553130"/>
          </a:xfrm>
        </p:grpSpPr>
        <p:pic>
          <p:nvPicPr>
            <p:cNvPr id="15" name="図 14"/>
            <p:cNvPicPr>
              <a:picLocks noChangeAspect="1"/>
            </p:cNvPicPr>
            <p:nvPr/>
          </p:nvPicPr>
          <p:blipFill>
            <a:blip r:embed="rId4"/>
            <a:stretch>
              <a:fillRect/>
            </a:stretch>
          </p:blipFill>
          <p:spPr>
            <a:xfrm>
              <a:off x="2786036" y="2355850"/>
              <a:ext cx="3860800" cy="2451100"/>
            </a:xfrm>
            <a:prstGeom prst="rect">
              <a:avLst/>
            </a:prstGeom>
          </p:spPr>
        </p:pic>
        <p:pic>
          <p:nvPicPr>
            <p:cNvPr id="16" name="図 15"/>
            <p:cNvPicPr>
              <a:picLocks noChangeAspect="1"/>
            </p:cNvPicPr>
            <p:nvPr/>
          </p:nvPicPr>
          <p:blipFill>
            <a:blip r:embed="rId4">
              <a:alphaModFix amt="0"/>
            </a:blip>
            <a:stretch>
              <a:fillRect/>
            </a:stretch>
          </p:blipFill>
          <p:spPr>
            <a:xfrm rot="10800000">
              <a:off x="2786037" y="4457881"/>
              <a:ext cx="3860800" cy="2451099"/>
            </a:xfrm>
            <a:prstGeom prst="rect">
              <a:avLst/>
            </a:prstGeom>
          </p:spPr>
        </p:pic>
      </p:grpSp>
      <p:grpSp>
        <p:nvGrpSpPr>
          <p:cNvPr id="11" name="図形グループ 10"/>
          <p:cNvGrpSpPr/>
          <p:nvPr/>
        </p:nvGrpSpPr>
        <p:grpSpPr>
          <a:xfrm rot="19437769">
            <a:off x="3897435" y="2935397"/>
            <a:ext cx="3661604" cy="4318214"/>
            <a:chOff x="2641600" y="2203450"/>
            <a:chExt cx="3860800" cy="4553131"/>
          </a:xfrm>
        </p:grpSpPr>
        <p:pic>
          <p:nvPicPr>
            <p:cNvPr id="12" name="図 11"/>
            <p:cNvPicPr>
              <a:picLocks noChangeAspect="1"/>
            </p:cNvPicPr>
            <p:nvPr/>
          </p:nvPicPr>
          <p:blipFill>
            <a:blip r:embed="rId5"/>
            <a:stretch>
              <a:fillRect/>
            </a:stretch>
          </p:blipFill>
          <p:spPr>
            <a:xfrm>
              <a:off x="2641600" y="2203450"/>
              <a:ext cx="3860800" cy="2451100"/>
            </a:xfrm>
            <a:prstGeom prst="rect">
              <a:avLst/>
            </a:prstGeom>
          </p:spPr>
        </p:pic>
        <p:pic>
          <p:nvPicPr>
            <p:cNvPr id="13" name="図 12"/>
            <p:cNvPicPr>
              <a:picLocks noChangeAspect="1"/>
            </p:cNvPicPr>
            <p:nvPr/>
          </p:nvPicPr>
          <p:blipFill>
            <a:blip r:embed="rId5">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1" name="図 20"/>
          <p:cNvPicPr>
            <a:picLocks noChangeAspect="1"/>
          </p:cNvPicPr>
          <p:nvPr/>
        </p:nvPicPr>
        <p:blipFill>
          <a:blip r:embed="rId6">
            <a:alphaModFix amt="34000"/>
          </a:blip>
          <a:stretch>
            <a:fillRect/>
          </a:stretch>
        </p:blipFill>
        <p:spPr>
          <a:xfrm>
            <a:off x="4794422" y="2996952"/>
            <a:ext cx="1802547" cy="1802547"/>
          </a:xfrm>
          <a:prstGeom prst="rect">
            <a:avLst/>
          </a:prstGeom>
        </p:spPr>
      </p:pic>
      <p:pic>
        <p:nvPicPr>
          <p:cNvPr id="22" name="図 21"/>
          <p:cNvPicPr>
            <a:picLocks noChangeAspect="1"/>
          </p:cNvPicPr>
          <p:nvPr/>
        </p:nvPicPr>
        <p:blipFill>
          <a:blip r:embed="rId7"/>
          <a:stretch>
            <a:fillRect/>
          </a:stretch>
        </p:blipFill>
        <p:spPr>
          <a:xfrm rot="4465127">
            <a:off x="4916124" y="4184021"/>
            <a:ext cx="444500" cy="228600"/>
          </a:xfrm>
          <a:prstGeom prst="rect">
            <a:avLst/>
          </a:prstGeom>
        </p:spPr>
      </p:pic>
      <p:pic>
        <p:nvPicPr>
          <p:cNvPr id="23" name="図 22"/>
          <p:cNvPicPr>
            <a:picLocks noChangeAspect="1"/>
          </p:cNvPicPr>
          <p:nvPr/>
        </p:nvPicPr>
        <p:blipFill>
          <a:blip r:embed="rId7"/>
          <a:stretch>
            <a:fillRect/>
          </a:stretch>
        </p:blipFill>
        <p:spPr>
          <a:xfrm rot="4465127">
            <a:off x="5247576" y="4127250"/>
            <a:ext cx="444500" cy="228600"/>
          </a:xfrm>
          <a:prstGeom prst="rect">
            <a:avLst/>
          </a:prstGeom>
        </p:spPr>
      </p:pic>
      <p:pic>
        <p:nvPicPr>
          <p:cNvPr id="24" name="図 23"/>
          <p:cNvPicPr>
            <a:picLocks noChangeAspect="1"/>
          </p:cNvPicPr>
          <p:nvPr/>
        </p:nvPicPr>
        <p:blipFill>
          <a:blip r:embed="rId8"/>
          <a:stretch>
            <a:fillRect/>
          </a:stretch>
        </p:blipFill>
        <p:spPr>
          <a:xfrm>
            <a:off x="5747007" y="3166145"/>
            <a:ext cx="288032" cy="288032"/>
          </a:xfrm>
          <a:prstGeom prst="rect">
            <a:avLst/>
          </a:prstGeom>
        </p:spPr>
      </p:pic>
      <p:cxnSp>
        <p:nvCxnSpPr>
          <p:cNvPr id="25" name="直線矢印コネクタ 24"/>
          <p:cNvCxnSpPr/>
          <p:nvPr/>
        </p:nvCxnSpPr>
        <p:spPr>
          <a:xfrm flipV="1">
            <a:off x="3131840" y="3284985"/>
            <a:ext cx="648072" cy="17281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5639623" y="3068960"/>
            <a:ext cx="957346"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108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34 0.00833 L -0.23142 -0.03472 " pathEditMode="relative" ptsTypes="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16667E-6 1.85185E-6 L -0.29722 0.01968 " pathEditMode="fixed" rAng="0" ptsTypes="AA">
                                      <p:cBhvr>
                                        <p:cTn id="9" dur="3000" fill="hold"/>
                                        <p:tgtEl>
                                          <p:spTgt spid="11"/>
                                        </p:tgtEl>
                                        <p:attrNameLst>
                                          <p:attrName>ppt_x</p:attrName>
                                          <p:attrName>ppt_y</p:attrName>
                                        </p:attrNameLst>
                                      </p:cBhvr>
                                      <p:rCtr x="-14931" y="1019"/>
                                    </p:animMotion>
                                  </p:childTnLst>
                                </p:cTn>
                              </p:par>
                              <p:par>
                                <p:cTn id="10" presetID="8" presetClass="emph" presetSubtype="0" fill="hold" nodeType="withEffect">
                                  <p:stCondLst>
                                    <p:cond delay="500"/>
                                  </p:stCondLst>
                                  <p:childTnLst>
                                    <p:animRot by="3300000">
                                      <p:cBhvr>
                                        <p:cTn id="11" dur="2000" fill="hold"/>
                                        <p:tgtEl>
                                          <p:spTgt spid="11"/>
                                        </p:tgtEl>
                                        <p:attrNameLst>
                                          <p:attrName>r</p:attrName>
                                        </p:attrNameLst>
                                      </p:cBhvr>
                                    </p:animRo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6000"/>
                            </p:stCondLst>
                            <p:childTnLst>
                              <p:par>
                                <p:cTn id="17" presetID="10" presetClass="entr" presetSubtype="0" fill="hold" nodeType="after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27" name="図形グループ 26"/>
          <p:cNvGrpSpPr/>
          <p:nvPr/>
        </p:nvGrpSpPr>
        <p:grpSpPr>
          <a:xfrm rot="2172919">
            <a:off x="1317776" y="3053769"/>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184103" y="2443165"/>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3086708" y="2897356"/>
            <a:ext cx="288032" cy="288032"/>
          </a:xfrm>
          <a:prstGeom prst="rect">
            <a:avLst/>
          </a:prstGeom>
        </p:spPr>
      </p:pic>
      <p:sp>
        <p:nvSpPr>
          <p:cNvPr id="46" name="Content Placeholder 2"/>
          <p:cNvSpPr txBox="1">
            <a:spLocks/>
          </p:cNvSpPr>
          <p:nvPr/>
        </p:nvSpPr>
        <p:spPr>
          <a:xfrm>
            <a:off x="6844376" y="2677191"/>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cxnSp>
        <p:nvCxnSpPr>
          <p:cNvPr id="41" name="直線矢印コネクタ 40"/>
          <p:cNvCxnSpPr/>
          <p:nvPr/>
        </p:nvCxnSpPr>
        <p:spPr>
          <a:xfrm flipV="1">
            <a:off x="3450701" y="5180580"/>
            <a:ext cx="1949280" cy="426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図形グループ 44"/>
          <p:cNvGrpSpPr/>
          <p:nvPr/>
        </p:nvGrpSpPr>
        <p:grpSpPr>
          <a:xfrm rot="20523183">
            <a:off x="3796109" y="3021473"/>
            <a:ext cx="3661604" cy="4318214"/>
            <a:chOff x="2641600" y="2203450"/>
            <a:chExt cx="3860800" cy="4553131"/>
          </a:xfrm>
        </p:grpSpPr>
        <p:pic>
          <p:nvPicPr>
            <p:cNvPr id="47" name="図 46"/>
            <p:cNvPicPr>
              <a:picLocks noChangeAspect="1"/>
            </p:cNvPicPr>
            <p:nvPr/>
          </p:nvPicPr>
          <p:blipFill>
            <a:blip r:embed="rId4"/>
            <a:stretch>
              <a:fillRect/>
            </a:stretch>
          </p:blipFill>
          <p:spPr>
            <a:xfrm>
              <a:off x="2641600" y="2203450"/>
              <a:ext cx="3860800" cy="2451100"/>
            </a:xfrm>
            <a:prstGeom prst="rect">
              <a:avLst/>
            </a:prstGeom>
          </p:spPr>
        </p:pic>
        <p:pic>
          <p:nvPicPr>
            <p:cNvPr id="48" name="図 47"/>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val="1772856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48148E-6 L 0.25833 -0.01088 " pathEditMode="relative" rAng="0" ptsTypes="AA">
                                      <p:cBhvr>
                                        <p:cTn id="6" dur="2000" fill="hold"/>
                                        <p:tgtEl>
                                          <p:spTgt spid="37"/>
                                        </p:tgtEl>
                                        <p:attrNameLst>
                                          <p:attrName>ppt_x</p:attrName>
                                          <p:attrName>ppt_y</p:attrName>
                                        </p:attrNameLst>
                                      </p:cBhvr>
                                      <p:rCtr x="12917" y="-556"/>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1000"/>
                                        <p:tgtEl>
                                          <p:spTgt spid="25"/>
                                        </p:tgtEl>
                                      </p:cBhvr>
                                    </p:animEffect>
                                    <p:set>
                                      <p:cBhvr>
                                        <p:cTn id="10" dur="1" fill="hold">
                                          <p:stCondLst>
                                            <p:cond delay="999"/>
                                          </p:stCondLst>
                                        </p:cTn>
                                        <p:tgtEl>
                                          <p:spTgt spid="25"/>
                                        </p:tgtEl>
                                        <p:attrNameLst>
                                          <p:attrName>style.visibility</p:attrName>
                                        </p:attrNameLst>
                                      </p:cBhvr>
                                      <p:to>
                                        <p:strVal val="hidden"/>
                                      </p:to>
                                    </p:se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1929009"/>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トレイル／ハーフコート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Tree>
    <p:extLst>
      <p:ext uri="{BB962C8B-B14F-4D97-AF65-F5344CB8AC3E}">
        <p14:creationId xmlns:p14="http://schemas.microsoft.com/office/powerpoint/2010/main" val="14942433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27" name="図形グループ 26"/>
          <p:cNvGrpSpPr/>
          <p:nvPr/>
        </p:nvGrpSpPr>
        <p:grpSpPr>
          <a:xfrm rot="2172919">
            <a:off x="942581" y="3121162"/>
            <a:ext cx="3661604" cy="4318214"/>
            <a:chOff x="2641600" y="2203450"/>
            <a:chExt cx="3860800" cy="4553131"/>
          </a:xfrm>
        </p:grpSpPr>
        <p:pic>
          <p:nvPicPr>
            <p:cNvPr id="28" name="図 27"/>
            <p:cNvPicPr>
              <a:picLocks noChangeAspect="1"/>
            </p:cNvPicPr>
            <p:nvPr/>
          </p:nvPicPr>
          <p:blipFill>
            <a:blip r:embed="rId4"/>
            <a:stretch>
              <a:fillRect/>
            </a:stretch>
          </p:blipFill>
          <p:spPr>
            <a:xfrm>
              <a:off x="2641600" y="2203450"/>
              <a:ext cx="3860800" cy="2451100"/>
            </a:xfrm>
            <a:prstGeom prst="rect">
              <a:avLst/>
            </a:prstGeom>
          </p:spPr>
        </p:pic>
        <p:pic>
          <p:nvPicPr>
            <p:cNvPr id="29" name="図 28"/>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184103" y="2443165"/>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5"/>
          <a:stretch>
            <a:fillRect/>
          </a:stretch>
        </p:blipFill>
        <p:spPr>
          <a:xfrm>
            <a:off x="3086708" y="2897356"/>
            <a:ext cx="288032" cy="288032"/>
          </a:xfrm>
          <a:prstGeom prst="rect">
            <a:avLst/>
          </a:prstGeom>
        </p:spPr>
      </p:pic>
      <p:sp>
        <p:nvSpPr>
          <p:cNvPr id="46" name="Content Placeholder 2"/>
          <p:cNvSpPr txBox="1">
            <a:spLocks/>
          </p:cNvSpPr>
          <p:nvPr/>
        </p:nvSpPr>
        <p:spPr>
          <a:xfrm>
            <a:off x="6584330" y="2674843"/>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grpSp>
        <p:nvGrpSpPr>
          <p:cNvPr id="45" name="図形グループ 44"/>
          <p:cNvGrpSpPr/>
          <p:nvPr/>
        </p:nvGrpSpPr>
        <p:grpSpPr>
          <a:xfrm rot="1531357">
            <a:off x="1844905" y="3104775"/>
            <a:ext cx="3661604" cy="4318214"/>
            <a:chOff x="2641600" y="2203450"/>
            <a:chExt cx="3860800" cy="4553131"/>
          </a:xfrm>
        </p:grpSpPr>
        <p:pic>
          <p:nvPicPr>
            <p:cNvPr id="47" name="図 46"/>
            <p:cNvPicPr>
              <a:picLocks noChangeAspect="1"/>
            </p:cNvPicPr>
            <p:nvPr/>
          </p:nvPicPr>
          <p:blipFill>
            <a:blip r:embed="rId4"/>
            <a:stretch>
              <a:fillRect/>
            </a:stretch>
          </p:blipFill>
          <p:spPr>
            <a:xfrm>
              <a:off x="2641600" y="2203450"/>
              <a:ext cx="3860800" cy="2451100"/>
            </a:xfrm>
            <a:prstGeom prst="rect">
              <a:avLst/>
            </a:prstGeom>
          </p:spPr>
        </p:pic>
        <p:pic>
          <p:nvPicPr>
            <p:cNvPr id="48" name="図 47"/>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15" name="Content Placeholder 2"/>
          <p:cNvSpPr txBox="1">
            <a:spLocks/>
          </p:cNvSpPr>
          <p:nvPr/>
        </p:nvSpPr>
        <p:spPr>
          <a:xfrm>
            <a:off x="3432508" y="185430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pic>
        <p:nvPicPr>
          <p:cNvPr id="17" name="図 16"/>
          <p:cNvPicPr>
            <a:picLocks noChangeAspect="1"/>
          </p:cNvPicPr>
          <p:nvPr/>
        </p:nvPicPr>
        <p:blipFill>
          <a:blip r:embed="rId5"/>
          <a:stretch>
            <a:fillRect/>
          </a:stretch>
        </p:blipFill>
        <p:spPr>
          <a:xfrm>
            <a:off x="3772676" y="2842908"/>
            <a:ext cx="288032" cy="288032"/>
          </a:xfrm>
          <a:prstGeom prst="rect">
            <a:avLst/>
          </a:prstGeom>
        </p:spPr>
      </p:pic>
      <p:cxnSp>
        <p:nvCxnSpPr>
          <p:cNvPr id="41" name="直線矢印コネクタ 40"/>
          <p:cNvCxnSpPr/>
          <p:nvPr/>
        </p:nvCxnSpPr>
        <p:spPr>
          <a:xfrm flipV="1">
            <a:off x="2987921" y="5229200"/>
            <a:ext cx="539219" cy="50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1" name="図形グループ 20"/>
          <p:cNvGrpSpPr/>
          <p:nvPr/>
        </p:nvGrpSpPr>
        <p:grpSpPr>
          <a:xfrm rot="20032967">
            <a:off x="3986513" y="3070092"/>
            <a:ext cx="3661604" cy="4318214"/>
            <a:chOff x="2641600" y="2203450"/>
            <a:chExt cx="3860800" cy="4553131"/>
          </a:xfrm>
        </p:grpSpPr>
        <p:pic>
          <p:nvPicPr>
            <p:cNvPr id="22" name="図 21"/>
            <p:cNvPicPr>
              <a:picLocks noChangeAspect="1"/>
            </p:cNvPicPr>
            <p:nvPr/>
          </p:nvPicPr>
          <p:blipFill>
            <a:blip r:embed="rId4"/>
            <a:stretch>
              <a:fillRect/>
            </a:stretch>
          </p:blipFill>
          <p:spPr>
            <a:xfrm>
              <a:off x="2641600" y="2203450"/>
              <a:ext cx="3860800" cy="2451100"/>
            </a:xfrm>
            <a:prstGeom prst="rect">
              <a:avLst/>
            </a:prstGeom>
          </p:spPr>
        </p:pic>
        <p:pic>
          <p:nvPicPr>
            <p:cNvPr id="23" name="図 22"/>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cxnSp>
        <p:nvCxnSpPr>
          <p:cNvPr id="24" name="直線矢印コネクタ 23"/>
          <p:cNvCxnSpPr/>
          <p:nvPr/>
        </p:nvCxnSpPr>
        <p:spPr>
          <a:xfrm flipV="1">
            <a:off x="3916692" y="5229200"/>
            <a:ext cx="1668210" cy="40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1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226 1.48148E-6 L 0.07135 -0.01042 " pathEditMode="relative" rAng="0" ptsTypes="AA">
                                      <p:cBhvr>
                                        <p:cTn id="12" dur="2000" fill="hold"/>
                                        <p:tgtEl>
                                          <p:spTgt spid="37"/>
                                        </p:tgtEl>
                                        <p:attrNameLst>
                                          <p:attrName>ppt_x</p:attrName>
                                          <p:attrName>ppt_y</p:attrName>
                                        </p:attrNameLst>
                                      </p:cBhvr>
                                      <p:rCtr x="3455" y="-532"/>
                                    </p:animMotion>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3000"/>
                            </p:stCondLst>
                            <p:childTnLst>
                              <p:par>
                                <p:cTn id="23" presetID="10" presetClass="entr" presetSubtype="0" fill="hold" nodeType="after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
                            </p:stCondLst>
                            <p:childTnLst>
                              <p:par>
                                <p:cTn id="32" presetID="0" presetClass="path" presetSubtype="0" accel="50000" decel="50000" fill="hold" nodeType="afterEffect">
                                  <p:stCondLst>
                                    <p:cond delay="0"/>
                                  </p:stCondLst>
                                  <p:childTnLst>
                                    <p:animMotion origin="layout" path="M 1.38889E-6 3.33333E-6 L 0.20278 0.01203 " pathEditMode="relative" rAng="0" ptsTypes="AA">
                                      <p:cBhvr>
                                        <p:cTn id="33" dur="2000" fill="hold"/>
                                        <p:tgtEl>
                                          <p:spTgt spid="17"/>
                                        </p:tgtEl>
                                        <p:attrNameLst>
                                          <p:attrName>ppt_x</p:attrName>
                                          <p:attrName>ppt_y</p:attrName>
                                        </p:attrNameLst>
                                      </p:cBhvr>
                                      <p:rCtr x="10139" y="602"/>
                                    </p:animMotion>
                                  </p:childTnLst>
                                </p:cTn>
                              </p:par>
                            </p:childTnLst>
                          </p:cTn>
                        </p:par>
                        <p:par>
                          <p:cTn id="34" fill="hold">
                            <p:stCondLst>
                              <p:cond delay="2500"/>
                            </p:stCondLst>
                            <p:childTnLst>
                              <p:par>
                                <p:cTn id="35" presetID="2" presetClass="entr" presetSubtype="8" fill="hold" grpId="1"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3500"/>
                            </p:stCondLst>
                            <p:childTnLst>
                              <p:par>
                                <p:cTn id="44" presetID="10" presetClass="entr" presetSubtype="0" fill="hold" nodeType="after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1"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grpSp>
        <p:nvGrpSpPr>
          <p:cNvPr id="11" name="図形グループ 10"/>
          <p:cNvGrpSpPr/>
          <p:nvPr/>
        </p:nvGrpSpPr>
        <p:grpSpPr>
          <a:xfrm rot="19437769">
            <a:off x="3897435" y="2935397"/>
            <a:ext cx="3661604" cy="4318214"/>
            <a:chOff x="2641600" y="2203450"/>
            <a:chExt cx="3860800" cy="4553131"/>
          </a:xfrm>
        </p:grpSpPr>
        <p:pic>
          <p:nvPicPr>
            <p:cNvPr id="12" name="図 11"/>
            <p:cNvPicPr>
              <a:picLocks noChangeAspect="1"/>
            </p:cNvPicPr>
            <p:nvPr/>
          </p:nvPicPr>
          <p:blipFill>
            <a:blip r:embed="rId4"/>
            <a:stretch>
              <a:fillRect/>
            </a:stretch>
          </p:blipFill>
          <p:spPr>
            <a:xfrm>
              <a:off x="2641600" y="2203450"/>
              <a:ext cx="3860800" cy="2451100"/>
            </a:xfrm>
            <a:prstGeom prst="rect">
              <a:avLst/>
            </a:prstGeom>
          </p:spPr>
        </p:pic>
        <p:pic>
          <p:nvPicPr>
            <p:cNvPr id="13" name="図 12"/>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1" name="図 20"/>
          <p:cNvPicPr>
            <a:picLocks noChangeAspect="1"/>
          </p:cNvPicPr>
          <p:nvPr/>
        </p:nvPicPr>
        <p:blipFill>
          <a:blip r:embed="rId5">
            <a:alphaModFix amt="34000"/>
          </a:blip>
          <a:stretch>
            <a:fillRect/>
          </a:stretch>
        </p:blipFill>
        <p:spPr>
          <a:xfrm>
            <a:off x="1945761" y="3141976"/>
            <a:ext cx="1802547" cy="1802547"/>
          </a:xfrm>
          <a:prstGeom prst="rect">
            <a:avLst/>
          </a:prstGeom>
        </p:spPr>
      </p:pic>
      <p:pic>
        <p:nvPicPr>
          <p:cNvPr id="24" name="図 23"/>
          <p:cNvPicPr>
            <a:picLocks noChangeAspect="1"/>
          </p:cNvPicPr>
          <p:nvPr/>
        </p:nvPicPr>
        <p:blipFill>
          <a:blip r:embed="rId6"/>
          <a:stretch>
            <a:fillRect/>
          </a:stretch>
        </p:blipFill>
        <p:spPr>
          <a:xfrm>
            <a:off x="5520194" y="3431687"/>
            <a:ext cx="288032" cy="288032"/>
          </a:xfrm>
          <a:prstGeom prst="rect">
            <a:avLst/>
          </a:prstGeom>
        </p:spPr>
      </p:pic>
      <p:cxnSp>
        <p:nvCxnSpPr>
          <p:cNvPr id="25" name="直線矢印コネクタ 24"/>
          <p:cNvCxnSpPr/>
          <p:nvPr/>
        </p:nvCxnSpPr>
        <p:spPr>
          <a:xfrm flipV="1">
            <a:off x="2847035" y="4149081"/>
            <a:ext cx="130527" cy="7954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55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3.7037E-6 L -0.30816 0.06273 " pathEditMode="relative" rAng="0" ptsTypes="AA">
                                      <p:cBhvr>
                                        <p:cTn id="6" dur="2000" fill="hold"/>
                                        <p:tgtEl>
                                          <p:spTgt spid="24"/>
                                        </p:tgtEl>
                                        <p:attrNameLst>
                                          <p:attrName>ppt_x</p:attrName>
                                          <p:attrName>ppt_y</p:attrName>
                                        </p:attrNameLst>
                                      </p:cBhvr>
                                      <p:rCtr x="-15417" y="312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11111E-6 -4.07407E-6 L -0.32326 0.01968 " pathEditMode="fixed" rAng="0" ptsTypes="AA">
                                      <p:cBhvr>
                                        <p:cTn id="9" dur="3000" fill="hold"/>
                                        <p:tgtEl>
                                          <p:spTgt spid="11"/>
                                        </p:tgtEl>
                                        <p:attrNameLst>
                                          <p:attrName>ppt_x</p:attrName>
                                          <p:attrName>ppt_y</p:attrName>
                                        </p:attrNameLst>
                                      </p:cBhvr>
                                      <p:rCtr x="-16163" y="972"/>
                                    </p:animMotion>
                                  </p:childTnLst>
                                </p:cTn>
                              </p:par>
                              <p:par>
                                <p:cTn id="10" presetID="8" presetClass="emph" presetSubtype="0" fill="hold" nodeType="withEffect">
                                  <p:stCondLst>
                                    <p:cond delay="1000"/>
                                  </p:stCondLst>
                                  <p:childTnLst>
                                    <p:animRot by="3300000">
                                      <p:cBhvr>
                                        <p:cTn id="11" dur="2000" fill="hold"/>
                                        <p:tgtEl>
                                          <p:spTgt spid="11"/>
                                        </p:tgtEl>
                                        <p:attrNameLst>
                                          <p:attrName>r</p:attrName>
                                        </p:attrNameLst>
                                      </p:cBhvr>
                                    </p:animRo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a:stretch>
              <a:fillRect/>
            </a:stretch>
          </p:blipFill>
          <p:spPr>
            <a:xfrm>
              <a:off x="2641599" y="2203450"/>
              <a:ext cx="3860800" cy="2451100"/>
            </a:xfrm>
            <a:prstGeom prst="rect">
              <a:avLst/>
            </a:prstGeom>
          </p:spPr>
        </p:pic>
        <p:pic>
          <p:nvPicPr>
            <p:cNvPr id="25" name="図 24"/>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a:stretch>
              <a:fillRect/>
            </a:stretch>
          </p:blipFill>
          <p:spPr>
            <a:xfrm rot="1027463">
              <a:off x="5037093" y="4085091"/>
              <a:ext cx="444500" cy="228600"/>
            </a:xfrm>
            <a:prstGeom prst="rect">
              <a:avLst/>
            </a:prstGeom>
          </p:spPr>
        </p:pic>
      </p:grpSp>
      <p:cxnSp>
        <p:nvCxnSpPr>
          <p:cNvPr id="19" name="直線矢印コネクタ 18"/>
          <p:cNvCxnSpPr/>
          <p:nvPr/>
        </p:nvCxnSpPr>
        <p:spPr>
          <a:xfrm flipV="1">
            <a:off x="4208097" y="4833379"/>
            <a:ext cx="869424" cy="251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val="1855216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007 0.11388 " pathEditMode="relative" rAng="0" ptsTypes="AA">
                                      <p:cBhvr>
                                        <p:cTn id="6" dur="2000" fill="hold"/>
                                        <p:tgtEl>
                                          <p:spTgt spid="2"/>
                                        </p:tgtEl>
                                        <p:attrNameLst>
                                          <p:attrName>ppt_x</p:attrName>
                                          <p:attrName>ppt_y</p:attrName>
                                        </p:attrNameLst>
                                      </p:cBhvr>
                                      <p:rCtr x="-17" y="5718"/>
                                    </p:animMotion>
                                  </p:childTnLst>
                                </p:cTn>
                              </p:par>
                              <p:par>
                                <p:cTn id="7" presetID="0" presetClass="path" presetSubtype="0" accel="50000" decel="50000" fill="hold" nodeType="withEffect">
                                  <p:stCondLst>
                                    <p:cond delay="0"/>
                                  </p:stCondLst>
                                  <p:childTnLst>
                                    <p:animMotion origin="layout" path="M -4.72222E-6 -4.81481E-6 L 0.1007 -0.00231 " pathEditMode="relative" rAng="0" ptsTypes="AA">
                                      <p:cBhvr>
                                        <p:cTn id="8" dur="2000" fill="hold"/>
                                        <p:tgtEl>
                                          <p:spTgt spid="23"/>
                                        </p:tgtEl>
                                        <p:attrNameLst>
                                          <p:attrName>ppt_x</p:attrName>
                                          <p:attrName>ppt_y</p:attrName>
                                        </p:attrNameLst>
                                      </p:cBhvr>
                                      <p:rCtr x="5035" y="-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par>
                          <p:cTn id="13" fill="hold">
                            <p:stCondLst>
                              <p:cond delay="2500"/>
                            </p:stCondLst>
                            <p:childTnLst>
                              <p:par>
                                <p:cTn id="14" presetID="26" presetClass="emph" presetSubtype="0" repeatCount="3000" fill="hold" grpId="0" nodeType="afterEffect">
                                  <p:stCondLst>
                                    <p:cond delay="500"/>
                                  </p:stCondLst>
                                  <p:childTnLst>
                                    <p:animEffect transition="out" filter="fade">
                                      <p:cBhvr>
                                        <p:cTn id="15" dur="500" tmFilter="0, 0; .2, .5; .8, .5; 1, 0"/>
                                        <p:tgtEl>
                                          <p:spTgt spid="17"/>
                                        </p:tgtEl>
                                      </p:cBhvr>
                                    </p:animEffect>
                                    <p:animScale>
                                      <p:cBhvr>
                                        <p:cTn id="16"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a:stretch>
              <a:fillRect/>
            </a:stretch>
          </p:blipFill>
          <p:spPr>
            <a:xfrm>
              <a:off x="2718674" y="2487884"/>
              <a:ext cx="3860800" cy="2451100"/>
            </a:xfrm>
            <a:prstGeom prst="rect">
              <a:avLst/>
            </a:prstGeom>
          </p:spPr>
        </p:pic>
        <p:pic>
          <p:nvPicPr>
            <p:cNvPr id="44" name="図 43"/>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6"/>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7"/>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7"/>
            <a:stretch>
              <a:fillRect/>
            </a:stretch>
          </p:blipFill>
          <p:spPr>
            <a:xfrm rot="1027463">
              <a:off x="5037093" y="4085091"/>
              <a:ext cx="444500" cy="228600"/>
            </a:xfrm>
            <a:prstGeom prst="rect">
              <a:avLst/>
            </a:prstGeom>
          </p:spPr>
        </p:pic>
      </p:grpSp>
      <p:grpSp>
        <p:nvGrpSpPr>
          <p:cNvPr id="22" name="図形グループ 21"/>
          <p:cNvGrpSpPr/>
          <p:nvPr/>
        </p:nvGrpSpPr>
        <p:grpSpPr>
          <a:xfrm rot="2172919">
            <a:off x="1872783" y="3085430"/>
            <a:ext cx="3661604" cy="4318214"/>
            <a:chOff x="2641600" y="2203450"/>
            <a:chExt cx="3860800" cy="4553131"/>
          </a:xfrm>
        </p:grpSpPr>
        <p:pic>
          <p:nvPicPr>
            <p:cNvPr id="29" name="図 28"/>
            <p:cNvPicPr>
              <a:picLocks noChangeAspect="1"/>
            </p:cNvPicPr>
            <p:nvPr/>
          </p:nvPicPr>
          <p:blipFill>
            <a:blip r:embed="rId8"/>
            <a:stretch>
              <a:fillRect/>
            </a:stretch>
          </p:blipFill>
          <p:spPr>
            <a:xfrm>
              <a:off x="2641600" y="2203450"/>
              <a:ext cx="3860800" cy="2451100"/>
            </a:xfrm>
            <a:prstGeom prst="rect">
              <a:avLst/>
            </a:prstGeom>
          </p:spPr>
        </p:pic>
        <p:pic>
          <p:nvPicPr>
            <p:cNvPr id="30" name="図 29"/>
            <p:cNvPicPr>
              <a:picLocks noChangeAspect="1"/>
            </p:cNvPicPr>
            <p:nvPr/>
          </p:nvPicPr>
          <p:blipFill>
            <a:blip r:embed="rId8">
              <a:alphaModFix amt="0"/>
            </a:blip>
            <a:stretch>
              <a:fillRect/>
            </a:stretch>
          </p:blipFill>
          <p:spPr>
            <a:xfrm rot="10800000">
              <a:off x="2641600" y="4305481"/>
              <a:ext cx="3860800" cy="2451100"/>
            </a:xfrm>
            <a:prstGeom prst="rect">
              <a:avLst/>
            </a:prstGeom>
          </p:spPr>
        </p:pic>
      </p:grpSp>
      <p:cxnSp>
        <p:nvCxnSpPr>
          <p:cNvPr id="33" name="直線矢印コネクタ 32"/>
          <p:cNvCxnSpPr/>
          <p:nvPr/>
        </p:nvCxnSpPr>
        <p:spPr>
          <a:xfrm flipH="1" flipV="1">
            <a:off x="5416955" y="4588943"/>
            <a:ext cx="282812" cy="4242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842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3 L 0.22778 0.00093 " pathEditMode="relative" rAng="0" ptsTypes="AA">
                                      <p:cBhvr>
                                        <p:cTn id="6" dur="2000" fill="hold"/>
                                        <p:tgtEl>
                                          <p:spTgt spid="22"/>
                                        </p:tgtEl>
                                        <p:attrNameLst>
                                          <p:attrName>ppt_x</p:attrName>
                                          <p:attrName>ppt_y</p:attrName>
                                        </p:attrNameLst>
                                      </p:cBhvr>
                                      <p:rCtr x="11319" y="0"/>
                                    </p:animMotion>
                                  </p:childTnLst>
                                </p:cTn>
                              </p:par>
                              <p:par>
                                <p:cTn id="7" presetID="8" presetClass="emph" presetSubtype="0" fill="hold" nodeType="withEffect">
                                  <p:stCondLst>
                                    <p:cond delay="1000"/>
                                  </p:stCondLst>
                                  <p:childTnLst>
                                    <p:animRot by="-3900000">
                                      <p:cBhvr>
                                        <p:cTn id="8" dur="500" fill="hold"/>
                                        <p:tgtEl>
                                          <p:spTgt spid="22"/>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00087 -0.0007 L 0.0007 0.11388 " pathEditMode="relative" rAng="0" ptsTypes="AA">
                                      <p:cBhvr>
                                        <p:cTn id="11" dur="2000" fill="hold"/>
                                        <p:tgtEl>
                                          <p:spTgt spid="2"/>
                                        </p:tgtEl>
                                        <p:attrNameLst>
                                          <p:attrName>ppt_x</p:attrName>
                                          <p:attrName>ppt_y</p:attrName>
                                        </p:attrNameLst>
                                      </p:cBhvr>
                                      <p:rCtr x="-17" y="5718"/>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subTnLst>
                                    <p:audio>
                                      <p:cMediaNode>
                                        <p:cTn display="0" masterRel="sameClick">
                                          <p:stCondLst>
                                            <p:cond evt="begin" delay="0">
                                              <p:tn val="13"/>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3539620" y="2496357"/>
            <a:ext cx="394674" cy="394674"/>
          </a:xfrm>
          <a:prstGeom prst="rect">
            <a:avLst/>
          </a:prstGeom>
        </p:spPr>
      </p:pic>
      <p:pic>
        <p:nvPicPr>
          <p:cNvPr id="3" name="図 2"/>
          <p:cNvPicPr>
            <a:picLocks noChangeAspect="1"/>
          </p:cNvPicPr>
          <p:nvPr/>
        </p:nvPicPr>
        <p:blipFill>
          <a:blip r:embed="rId8"/>
          <a:stretch>
            <a:fillRect/>
          </a:stretch>
        </p:blipFill>
        <p:spPr>
          <a:xfrm>
            <a:off x="3678209" y="3113170"/>
            <a:ext cx="386212" cy="386212"/>
          </a:xfrm>
          <a:prstGeom prst="rect">
            <a:avLst/>
          </a:prstGeom>
        </p:spPr>
      </p:pic>
      <p:pic>
        <p:nvPicPr>
          <p:cNvPr id="6" name="図 5"/>
          <p:cNvPicPr>
            <a:picLocks noChangeAspect="1"/>
          </p:cNvPicPr>
          <p:nvPr/>
        </p:nvPicPr>
        <p:blipFill>
          <a:blip r:embed="rId9"/>
          <a:stretch>
            <a:fillRect/>
          </a:stretch>
        </p:blipFill>
        <p:spPr>
          <a:xfrm>
            <a:off x="3783435" y="2794027"/>
            <a:ext cx="280986" cy="280986"/>
          </a:xfrm>
          <a:prstGeom prst="rect">
            <a:avLst/>
          </a:prstGeom>
        </p:spPr>
      </p:pic>
      <p:cxnSp>
        <p:nvCxnSpPr>
          <p:cNvPr id="17" name="直線矢印コネクタ 16"/>
          <p:cNvCxnSpPr/>
          <p:nvPr/>
        </p:nvCxnSpPr>
        <p:spPr>
          <a:xfrm flipV="1">
            <a:off x="3914984" y="4644671"/>
            <a:ext cx="815529" cy="2964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9" name="Content Placeholder 2"/>
          <p:cNvSpPr txBox="1">
            <a:spLocks/>
          </p:cNvSpPr>
          <p:nvPr/>
        </p:nvSpPr>
        <p:spPr>
          <a:xfrm>
            <a:off x="184103" y="2443165"/>
            <a:ext cx="2278983" cy="55378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solidFill>
                  <a:schemeClr val="tx1"/>
                </a:solidFill>
                <a:latin typeface="Fiba" charset="0"/>
                <a:ea typeface="Fiba" charset="0"/>
                <a:cs typeface="Fiba" charset="0"/>
              </a:rPr>
              <a:t>Cross call</a:t>
            </a:r>
            <a:endParaRPr lang="en-US" dirty="0" smtClean="0">
              <a:latin typeface="Fiba" charset="0"/>
              <a:ea typeface="Fiba" charset="0"/>
              <a:cs typeface="Fiba" charset="0"/>
            </a:endParaRPr>
          </a:p>
        </p:txBody>
      </p:sp>
      <p:sp>
        <p:nvSpPr>
          <p:cNvPr id="21" name="Content Placeholder 2"/>
          <p:cNvSpPr txBox="1">
            <a:spLocks/>
          </p:cNvSpPr>
          <p:nvPr/>
        </p:nvSpPr>
        <p:spPr>
          <a:xfrm>
            <a:off x="184103" y="3222488"/>
            <a:ext cx="2278983" cy="55378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Straight Line</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549942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2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2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2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500"/>
                                  </p:stCondLst>
                                  <p:childTnLst>
                                    <p:animMotion origin="layout" path="M -0.00434 0.00185 L 0.079 0.00185 " pathEditMode="relative" ptsTypes="AA">
                                      <p:cBhvr>
                                        <p:cTn id="12" dur="2000" fill="hold"/>
                                        <p:tgtEl>
                                          <p:spTgt spid="27"/>
                                        </p:tgtEl>
                                        <p:attrNameLst>
                                          <p:attrName>ppt_x</p:attrName>
                                          <p:attrName>ppt_y</p:attrName>
                                        </p:attrNameLst>
                                      </p:cBhvr>
                                    </p:animMotion>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fo40.wav"/>
                                        </p:tgtEl>
                                      </p:cMediaNode>
                                    </p:audio>
                                  </p:sub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1"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6" presetClass="emph" presetSubtype="0" repeatCount="3000" fill="hold" grpId="0" nodeType="afterEffect">
                                  <p:stCondLst>
                                    <p:cond delay="500"/>
                                  </p:stCondLst>
                                  <p:childTnLst>
                                    <p:animEffect transition="out" filter="fade">
                                      <p:cBhvr>
                                        <p:cTn id="29" dur="500" tmFilter="0, 0; .2, .5; .8, .5; 1, 0"/>
                                        <p:tgtEl>
                                          <p:spTgt spid="18"/>
                                        </p:tgtEl>
                                      </p:cBhvr>
                                    </p:animEffect>
                                    <p:animScale>
                                      <p:cBhvr>
                                        <p:cTn id="3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6"/>
          <a:stretch>
            <a:fillRect/>
          </a:stretch>
        </p:blipFill>
        <p:spPr>
          <a:xfrm>
            <a:off x="3539620" y="2496357"/>
            <a:ext cx="394674" cy="394674"/>
          </a:xfrm>
          <a:prstGeom prst="rect">
            <a:avLst/>
          </a:prstGeom>
        </p:spPr>
      </p:pic>
      <p:pic>
        <p:nvPicPr>
          <p:cNvPr id="3" name="図 2"/>
          <p:cNvPicPr>
            <a:picLocks noChangeAspect="1"/>
          </p:cNvPicPr>
          <p:nvPr/>
        </p:nvPicPr>
        <p:blipFill>
          <a:blip r:embed="rId7"/>
          <a:stretch>
            <a:fillRect/>
          </a:stretch>
        </p:blipFill>
        <p:spPr>
          <a:xfrm>
            <a:off x="3678209" y="3113170"/>
            <a:ext cx="386212" cy="386212"/>
          </a:xfrm>
          <a:prstGeom prst="rect">
            <a:avLst/>
          </a:prstGeom>
        </p:spPr>
      </p:pic>
      <p:pic>
        <p:nvPicPr>
          <p:cNvPr id="6" name="図 5"/>
          <p:cNvPicPr>
            <a:picLocks noChangeAspect="1"/>
          </p:cNvPicPr>
          <p:nvPr/>
        </p:nvPicPr>
        <p:blipFill>
          <a:blip r:embed="rId8"/>
          <a:stretch>
            <a:fillRect/>
          </a:stretch>
        </p:blipFill>
        <p:spPr>
          <a:xfrm>
            <a:off x="3783435" y="2794027"/>
            <a:ext cx="280986" cy="280986"/>
          </a:xfrm>
          <a:prstGeom prst="rect">
            <a:avLst/>
          </a:prstGeom>
        </p:spPr>
      </p:pic>
      <p:grpSp>
        <p:nvGrpSpPr>
          <p:cNvPr id="22" name="図形グループ 21"/>
          <p:cNvGrpSpPr/>
          <p:nvPr/>
        </p:nvGrpSpPr>
        <p:grpSpPr>
          <a:xfrm rot="2172919">
            <a:off x="1847407" y="3061626"/>
            <a:ext cx="3661604" cy="4318214"/>
            <a:chOff x="2641600" y="2203450"/>
            <a:chExt cx="3860800" cy="4553131"/>
          </a:xfrm>
        </p:grpSpPr>
        <p:pic>
          <p:nvPicPr>
            <p:cNvPr id="23" name="図 22"/>
            <p:cNvPicPr>
              <a:picLocks noChangeAspect="1"/>
            </p:cNvPicPr>
            <p:nvPr/>
          </p:nvPicPr>
          <p:blipFill>
            <a:blip r:embed="rId9"/>
            <a:stretch>
              <a:fillRect/>
            </a:stretch>
          </p:blipFill>
          <p:spPr>
            <a:xfrm>
              <a:off x="2641600" y="2203450"/>
              <a:ext cx="3860800" cy="2451100"/>
            </a:xfrm>
            <a:prstGeom prst="rect">
              <a:avLst/>
            </a:prstGeom>
          </p:spPr>
        </p:pic>
        <p:pic>
          <p:nvPicPr>
            <p:cNvPr id="24" name="図 23"/>
            <p:cNvPicPr>
              <a:picLocks noChangeAspect="1"/>
            </p:cNvPicPr>
            <p:nvPr/>
          </p:nvPicPr>
          <p:blipFill>
            <a:blip r:embed="rId9">
              <a:alphaModFix amt="0"/>
            </a:blip>
            <a:stretch>
              <a:fillRect/>
            </a:stretch>
          </p:blipFill>
          <p:spPr>
            <a:xfrm rot="10800000">
              <a:off x="2641600" y="4305481"/>
              <a:ext cx="3860800" cy="2451100"/>
            </a:xfrm>
            <a:prstGeom prst="rect">
              <a:avLst/>
            </a:prstGeom>
          </p:spPr>
        </p:pic>
      </p:grpSp>
      <p:cxnSp>
        <p:nvCxnSpPr>
          <p:cNvPr id="17" name="直線矢印コネクタ 16"/>
          <p:cNvCxnSpPr/>
          <p:nvPr/>
        </p:nvCxnSpPr>
        <p:spPr>
          <a:xfrm flipV="1">
            <a:off x="5253103" y="4644671"/>
            <a:ext cx="0" cy="4631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853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2.59259E-6 L 0.18437 0.01435 " pathEditMode="relative" rAng="0" ptsTypes="AA">
                                      <p:cBhvr>
                                        <p:cTn id="6" dur="2000" fill="hold"/>
                                        <p:tgtEl>
                                          <p:spTgt spid="22"/>
                                        </p:tgtEl>
                                        <p:attrNameLst>
                                          <p:attrName>ppt_x</p:attrName>
                                          <p:attrName>ppt_y</p:attrName>
                                        </p:attrNameLst>
                                      </p:cBhvr>
                                      <p:rCtr x="9219" y="718"/>
                                    </p:animMotion>
                                  </p:childTnLst>
                                </p:cTn>
                              </p:par>
                              <p:par>
                                <p:cTn id="7" presetID="8" presetClass="emph" presetSubtype="0" fill="hold" nodeType="withEffect">
                                  <p:stCondLst>
                                    <p:cond delay="1000"/>
                                  </p:stCondLst>
                                  <p:childTnLst>
                                    <p:animRot by="-3900000">
                                      <p:cBhvr>
                                        <p:cTn id="8" dur="5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591 0.00764 L 0.10799 0.17547 " pathEditMode="relative" rAng="0" ptsTypes="AA">
                                      <p:cBhvr>
                                        <p:cTn id="10" dur="3000" fill="hold"/>
                                        <p:tgtEl>
                                          <p:spTgt spid="3"/>
                                        </p:tgtEl>
                                        <p:attrNameLst>
                                          <p:attrName>ppt_x</p:attrName>
                                          <p:attrName>ppt_y</p:attrName>
                                        </p:attrNameLst>
                                      </p:cBhvr>
                                      <p:rCtr x="5104" y="8380"/>
                                    </p:animMotion>
                                  </p:childTnLst>
                                </p:cTn>
                              </p:par>
                              <p:par>
                                <p:cTn id="11" presetID="0" presetClass="path" presetSubtype="0" accel="50000" decel="50000" fill="hold" nodeType="withEffect">
                                  <p:stCondLst>
                                    <p:cond delay="500"/>
                                  </p:stCondLst>
                                  <p:childTnLst>
                                    <p:animMotion origin="layout" path="M 0.00243 0.00741 L 0.13403 0.21921 " pathEditMode="relative" rAng="0" ptsTypes="AA">
                                      <p:cBhvr>
                                        <p:cTn id="12" dur="3000" fill="hold"/>
                                        <p:tgtEl>
                                          <p:spTgt spid="6"/>
                                        </p:tgtEl>
                                        <p:attrNameLst>
                                          <p:attrName>ppt_x</p:attrName>
                                          <p:attrName>ppt_y</p:attrName>
                                        </p:attrNameLst>
                                      </p:cBhvr>
                                      <p:rCtr x="6580" y="10579"/>
                                    </p:animMotion>
                                  </p:childTnLst>
                                </p:cTn>
                              </p:par>
                              <p:par>
                                <p:cTn id="13" presetID="0" presetClass="path" presetSubtype="0" accel="50000" decel="50000" fill="hold" nodeType="withEffect">
                                  <p:stCondLst>
                                    <p:cond delay="500"/>
                                  </p:stCondLst>
                                  <p:childTnLst>
                                    <p:animMotion origin="layout" path="M -5.55556E-7 -4.07407E-6 L 0.18576 0.22269 " pathEditMode="relative" rAng="0" ptsTypes="AA">
                                      <p:cBhvr>
                                        <p:cTn id="14" dur="3000" fill="hold"/>
                                        <p:tgtEl>
                                          <p:spTgt spid="2"/>
                                        </p:tgtEl>
                                        <p:attrNameLst>
                                          <p:attrName>ppt_x</p:attrName>
                                          <p:attrName>ppt_y</p:attrName>
                                        </p:attrNameLst>
                                      </p:cBhvr>
                                      <p:rCtr x="9288" y="11134"/>
                                    </p:animMotion>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a:stretch>
              <a:fillRect/>
            </a:stretch>
          </p:blipFill>
          <p:spPr>
            <a:xfrm>
              <a:off x="2641600" y="2203450"/>
              <a:ext cx="3860800" cy="2451100"/>
            </a:xfrm>
            <a:prstGeom prst="rect">
              <a:avLst/>
            </a:prstGeom>
          </p:spPr>
        </p:pic>
        <p:pic>
          <p:nvPicPr>
            <p:cNvPr id="29" name="図 28"/>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a:stretch>
            <a:fillRect/>
          </a:stretch>
        </p:blipFill>
        <p:spPr>
          <a:xfrm>
            <a:off x="3539620" y="2496357"/>
            <a:ext cx="394674" cy="394674"/>
          </a:xfrm>
          <a:prstGeom prst="rect">
            <a:avLst/>
          </a:prstGeom>
        </p:spPr>
      </p:pic>
      <p:pic>
        <p:nvPicPr>
          <p:cNvPr id="3" name="図 2"/>
          <p:cNvPicPr>
            <a:picLocks noChangeAspect="1"/>
          </p:cNvPicPr>
          <p:nvPr/>
        </p:nvPicPr>
        <p:blipFill>
          <a:blip r:embed="rId8"/>
          <a:stretch>
            <a:fillRect/>
          </a:stretch>
        </p:blipFill>
        <p:spPr>
          <a:xfrm>
            <a:off x="3678209" y="3113170"/>
            <a:ext cx="386212" cy="386212"/>
          </a:xfrm>
          <a:prstGeom prst="rect">
            <a:avLst/>
          </a:prstGeom>
        </p:spPr>
      </p:pic>
      <p:pic>
        <p:nvPicPr>
          <p:cNvPr id="6" name="図 5"/>
          <p:cNvPicPr>
            <a:picLocks noChangeAspect="1"/>
          </p:cNvPicPr>
          <p:nvPr/>
        </p:nvPicPr>
        <p:blipFill>
          <a:blip r:embed="rId9"/>
          <a:stretch>
            <a:fillRect/>
          </a:stretch>
        </p:blipFill>
        <p:spPr>
          <a:xfrm>
            <a:off x="3783435" y="2794027"/>
            <a:ext cx="280986" cy="280986"/>
          </a:xfrm>
          <a:prstGeom prst="rect">
            <a:avLst/>
          </a:prstGeom>
        </p:spPr>
      </p:pic>
      <p:cxnSp>
        <p:nvCxnSpPr>
          <p:cNvPr id="17" name="直線矢印コネクタ 16"/>
          <p:cNvCxnSpPr/>
          <p:nvPr/>
        </p:nvCxnSpPr>
        <p:spPr>
          <a:xfrm flipH="1">
            <a:off x="5292080" y="3113170"/>
            <a:ext cx="416469" cy="8918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039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2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2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2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1000"/>
                                  </p:stCondLst>
                                  <p:childTnLst>
                                    <p:animMotion origin="layout" path="M -0.00539 -0.00185 L -0.06841 0.01922 " pathEditMode="relative" ptsTypes="AA">
                                      <p:cBhvr>
                                        <p:cTn id="12" dur="500" fill="hold"/>
                                        <p:tgtEl>
                                          <p:spTgt spid="14"/>
                                        </p:tgtEl>
                                        <p:attrNameLst>
                                          <p:attrName>ppt_x</p:attrName>
                                          <p:attrName>ppt_y</p:attrName>
                                        </p:attrNameLst>
                                      </p:cBhvr>
                                    </p:animMotion>
                                  </p:childTnLst>
                                </p:cTn>
                              </p:par>
                              <p:par>
                                <p:cTn id="13" presetID="8" presetClass="emph" presetSubtype="0" fill="hold" nodeType="withEffect">
                                  <p:stCondLst>
                                    <p:cond delay="1000"/>
                                  </p:stCondLst>
                                  <p:childTnLst>
                                    <p:animRot by="-1800000">
                                      <p:cBhvr>
                                        <p:cTn id="14" dur="500" fill="hold"/>
                                        <p:tgtEl>
                                          <p:spTgt spid="14"/>
                                        </p:tgtEl>
                                        <p:attrNameLst>
                                          <p:attrName>r</p:attrName>
                                        </p:attrNameLst>
                                      </p:cBhvr>
                                    </p:animRo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リードのまとめ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168858"/>
            <a:ext cx="8373468" cy="1908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3PO</a:t>
            </a:r>
            <a:r>
              <a:rPr lang="ja-JP" altLang="en-US" sz="2400" dirty="0" smtClean="0">
                <a:latin typeface="+mn-ea"/>
                <a:cs typeface="Hiragino Kaku Gothic StdN W8" charset="-128"/>
              </a:rPr>
              <a:t>では、トレイル（</a:t>
            </a:r>
            <a:r>
              <a:rPr lang="en-US" altLang="ja-JP" sz="2400" dirty="0" smtClean="0">
                <a:latin typeface="+mn-ea"/>
                <a:cs typeface="Hiragino Kaku Gothic StdN W8" charset="-128"/>
              </a:rPr>
              <a:t>T</a:t>
            </a:r>
            <a:r>
              <a:rPr lang="ja-JP" altLang="en-US" sz="2400" dirty="0" smtClean="0">
                <a:latin typeface="+mn-ea"/>
                <a:cs typeface="Hiragino Kaku Gothic StdN W8" charset="-128"/>
              </a:rPr>
              <a:t>）とセンター（</a:t>
            </a:r>
            <a:r>
              <a:rPr lang="en-US" altLang="ja-JP" sz="2400" dirty="0" smtClean="0">
                <a:latin typeface="+mn-ea"/>
                <a:cs typeface="Hiragino Kaku Gothic StdN W8" charset="-128"/>
              </a:rPr>
              <a:t>C</a:t>
            </a:r>
            <a:r>
              <a:rPr lang="ja-JP" altLang="en-US" sz="2400" dirty="0" smtClean="0">
                <a:latin typeface="+mn-ea"/>
                <a:cs typeface="Hiragino Kaku Gothic StdN W8" charset="-128"/>
              </a:rPr>
              <a:t>）が配置されている。</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2PO</a:t>
            </a:r>
            <a:r>
              <a:rPr lang="ja-JP" altLang="en-US" sz="2400" dirty="0" smtClean="0">
                <a:latin typeface="+mn-ea"/>
                <a:cs typeface="Hiragino Kaku Gothic StdN W8" charset="-128"/>
              </a:rPr>
              <a:t>の</a:t>
            </a:r>
            <a:r>
              <a:rPr lang="en-US" altLang="ja-JP" sz="2400" dirty="0" smtClean="0">
                <a:latin typeface="+mn-ea"/>
                <a:cs typeface="Hiragino Kaku Gothic StdN W8" charset="-128"/>
              </a:rPr>
              <a:t>L</a:t>
            </a:r>
            <a:r>
              <a:rPr lang="ja-JP" altLang="en-US" sz="2400" dirty="0" smtClean="0">
                <a:latin typeface="+mn-ea"/>
                <a:cs typeface="Hiragino Kaku Gothic StdN W8" charset="-128"/>
              </a:rPr>
              <a:t>は、よりペイントエリアに細心の注意を払うことが必要になる。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val="4324478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リードのまとめ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168858"/>
            <a:ext cx="8373468" cy="1908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実際に展開される</a:t>
            </a:r>
            <a:r>
              <a:rPr lang="en-US" altLang="ja-JP" sz="2400" dirty="0">
                <a:latin typeface="+mn-ea"/>
                <a:cs typeface="Hiragino Kaku Gothic StdN W8" charset="-128"/>
              </a:rPr>
              <a:t>PLAY</a:t>
            </a:r>
            <a:r>
              <a:rPr lang="ja-JP" altLang="en-US" sz="2400" dirty="0">
                <a:latin typeface="+mn-ea"/>
                <a:cs typeface="Hiragino Kaku Gothic StdN W8" charset="-128"/>
              </a:rPr>
              <a:t>によって、</a:t>
            </a:r>
            <a:r>
              <a:rPr lang="en-US" altLang="ja-JP" sz="2400" dirty="0">
                <a:latin typeface="+mn-ea"/>
                <a:cs typeface="Hiragino Kaku Gothic StdN W8" charset="-128"/>
              </a:rPr>
              <a:t>SET UP POSITION</a:t>
            </a:r>
            <a:r>
              <a:rPr lang="en-US" altLang="ja-JP" sz="2400" dirty="0" smtClean="0">
                <a:latin typeface="+mn-ea"/>
                <a:cs typeface="Hiragino Kaku Gothic StdN W8" charset="-128"/>
              </a:rPr>
              <a:t>/</a:t>
            </a:r>
            <a:br>
              <a:rPr lang="en-US" altLang="ja-JP" sz="2400" dirty="0" smtClean="0">
                <a:latin typeface="+mn-ea"/>
                <a:cs typeface="Hiragino Kaku Gothic StdN W8" charset="-128"/>
              </a:rPr>
            </a:br>
            <a:r>
              <a:rPr lang="en-US" altLang="ja-JP" sz="2400" dirty="0" smtClean="0">
                <a:latin typeface="+mn-ea"/>
                <a:cs typeface="Hiragino Kaku Gothic StdN W8" charset="-128"/>
              </a:rPr>
              <a:t>CLOSE </a:t>
            </a:r>
            <a:r>
              <a:rPr lang="en-US" altLang="ja-JP" sz="2400" dirty="0">
                <a:latin typeface="+mn-ea"/>
                <a:cs typeface="Hiragino Kaku Gothic StdN W8" charset="-128"/>
              </a:rPr>
              <a:t>DOWN</a:t>
            </a:r>
            <a:r>
              <a:rPr lang="ja-JP" altLang="en-US" sz="2400" dirty="0">
                <a:latin typeface="+mn-ea"/>
                <a:cs typeface="Hiragino Kaku Gothic StdN W8" charset="-128"/>
              </a:rPr>
              <a:t>の判断を明確にしておくことが大切になる。 </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ボール</a:t>
            </a:r>
            <a:r>
              <a:rPr lang="ja-JP" altLang="en-US" sz="2400" dirty="0">
                <a:latin typeface="+mn-ea"/>
                <a:cs typeface="Hiragino Kaku Gothic StdN W8" charset="-128"/>
              </a:rPr>
              <a:t>の動きだけをもとに</a:t>
            </a:r>
            <a:r>
              <a:rPr lang="en-US" altLang="ja-JP" sz="2400" dirty="0" smtClean="0">
                <a:latin typeface="+mn-ea"/>
                <a:cs typeface="Hiragino Kaku Gothic StdN W8" charset="-128"/>
              </a:rPr>
              <a:t>Automatic</a:t>
            </a:r>
            <a:r>
              <a:rPr lang="ja-JP" altLang="en-US" sz="2400" dirty="0" smtClean="0">
                <a:latin typeface="+mn-ea"/>
                <a:cs typeface="Hiragino Kaku Gothic StdN W8" charset="-128"/>
              </a:rPr>
              <a:t>な</a:t>
            </a:r>
            <a:r>
              <a:rPr lang="en-US" altLang="ja-JP" sz="2400" dirty="0" smtClean="0">
                <a:latin typeface="+mn-ea"/>
                <a:cs typeface="Hiragino Kaku Gothic StdN W8" charset="-128"/>
              </a:rPr>
              <a:t>Rotation</a:t>
            </a:r>
            <a:r>
              <a:rPr lang="ja-JP" altLang="en-US" sz="2400" dirty="0" smtClean="0">
                <a:latin typeface="+mn-ea"/>
                <a:cs typeface="Hiragino Kaku Gothic StdN W8" charset="-128"/>
              </a:rPr>
              <a:t>を</a:t>
            </a:r>
            <a:r>
              <a:rPr lang="ja-JP" altLang="en-US" sz="2400" dirty="0">
                <a:latin typeface="+mn-ea"/>
                <a:cs typeface="Hiragino Kaku Gothic StdN W8" charset="-128"/>
              </a:rPr>
              <a:t>することは両審判が確認できない</a:t>
            </a:r>
            <a:r>
              <a:rPr lang="en-US" altLang="ja-JP" sz="2400" dirty="0">
                <a:latin typeface="+mn-ea"/>
                <a:cs typeface="Hiragino Kaku Gothic StdN W8" charset="-128"/>
              </a:rPr>
              <a:t>PLAY</a:t>
            </a:r>
            <a:r>
              <a:rPr lang="ja-JP" altLang="en-US" sz="2400" dirty="0">
                <a:latin typeface="+mn-ea"/>
                <a:cs typeface="Hiragino Kaku Gothic StdN W8" charset="-128"/>
              </a:rPr>
              <a:t>を生むことになる。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val="390334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757696" y="3004449"/>
            <a:ext cx="7427094" cy="12241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をより強く意識することで、感性が養われる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パートナー</a:t>
            </a:r>
            <a:r>
              <a:rPr lang="ja-JP" altLang="en-US" sz="2400" dirty="0">
                <a:latin typeface="+mn-ea"/>
                <a:cs typeface="Hiragino Kaku Gothic StdN W8" charset="-128"/>
              </a:rPr>
              <a:t>の位置を知ることで、感性が養われる！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4482245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pic>
        <p:nvPicPr>
          <p:cNvPr id="37" name="図 36"/>
          <p:cNvPicPr>
            <a:picLocks noChangeAspect="1"/>
          </p:cNvPicPr>
          <p:nvPr/>
        </p:nvPicPr>
        <p:blipFill>
          <a:blip r:embed="rId4"/>
          <a:stretch>
            <a:fillRect/>
          </a:stretch>
        </p:blipFill>
        <p:spPr>
          <a:xfrm>
            <a:off x="5451205" y="2376853"/>
            <a:ext cx="288032" cy="28803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7" name="図形グループ 16"/>
          <p:cNvGrpSpPr/>
          <p:nvPr/>
        </p:nvGrpSpPr>
        <p:grpSpPr>
          <a:xfrm rot="5400000">
            <a:off x="878819" y="1278179"/>
            <a:ext cx="3661606" cy="4301642"/>
            <a:chOff x="2641600" y="2236791"/>
            <a:chExt cx="3860801" cy="4535656"/>
          </a:xfrm>
        </p:grpSpPr>
        <p:pic>
          <p:nvPicPr>
            <p:cNvPr id="18" name="図 17"/>
            <p:cNvPicPr>
              <a:picLocks noChangeAspect="1"/>
            </p:cNvPicPr>
            <p:nvPr/>
          </p:nvPicPr>
          <p:blipFill>
            <a:blip r:embed="rId5"/>
            <a:stretch>
              <a:fillRect/>
            </a:stretch>
          </p:blipFill>
          <p:spPr>
            <a:xfrm>
              <a:off x="2641600" y="2236791"/>
              <a:ext cx="3860800" cy="2451100"/>
            </a:xfrm>
            <a:prstGeom prst="rect">
              <a:avLst/>
            </a:prstGeom>
          </p:spPr>
        </p:pic>
        <p:pic>
          <p:nvPicPr>
            <p:cNvPr id="19" name="図 18"/>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14" name="図形グループ 13"/>
          <p:cNvGrpSpPr/>
          <p:nvPr/>
        </p:nvGrpSpPr>
        <p:grpSpPr>
          <a:xfrm rot="14206651">
            <a:off x="4658880" y="-228076"/>
            <a:ext cx="3661606" cy="4318214"/>
            <a:chOff x="2786036" y="2355850"/>
            <a:chExt cx="3860801" cy="4553131"/>
          </a:xfrm>
        </p:grpSpPr>
        <p:pic>
          <p:nvPicPr>
            <p:cNvPr id="15" name="図 14"/>
            <p:cNvPicPr>
              <a:picLocks noChangeAspect="1"/>
            </p:cNvPicPr>
            <p:nvPr/>
          </p:nvPicPr>
          <p:blipFill>
            <a:blip r:embed="rId6"/>
            <a:stretch>
              <a:fillRect/>
            </a:stretch>
          </p:blipFill>
          <p:spPr>
            <a:xfrm>
              <a:off x="2786036" y="2355850"/>
              <a:ext cx="3860800" cy="2451100"/>
            </a:xfrm>
            <a:prstGeom prst="rect">
              <a:avLst/>
            </a:prstGeom>
          </p:spPr>
        </p:pic>
        <p:pic>
          <p:nvPicPr>
            <p:cNvPr id="16" name="図 1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1" name="図形グループ 20"/>
          <p:cNvGrpSpPr/>
          <p:nvPr/>
        </p:nvGrpSpPr>
        <p:grpSpPr>
          <a:xfrm rot="19437769">
            <a:off x="3897435" y="2935397"/>
            <a:ext cx="3661604" cy="4318214"/>
            <a:chOff x="2641600" y="2203450"/>
            <a:chExt cx="3860800" cy="4553131"/>
          </a:xfrm>
        </p:grpSpPr>
        <p:pic>
          <p:nvPicPr>
            <p:cNvPr id="22" name="図 21"/>
            <p:cNvPicPr>
              <a:picLocks noChangeAspect="1"/>
            </p:cNvPicPr>
            <p:nvPr/>
          </p:nvPicPr>
          <p:blipFill>
            <a:blip r:embed="rId7"/>
            <a:stretch>
              <a:fillRect/>
            </a:stretch>
          </p:blipFill>
          <p:spPr>
            <a:xfrm>
              <a:off x="2641600" y="2203450"/>
              <a:ext cx="3860800" cy="2451100"/>
            </a:xfrm>
            <a:prstGeom prst="rect">
              <a:avLst/>
            </a:prstGeom>
          </p:spPr>
        </p:pic>
        <p:pic>
          <p:nvPicPr>
            <p:cNvPr id="23" name="図 22"/>
            <p:cNvPicPr>
              <a:picLocks noChangeAspect="1"/>
            </p:cNvPicPr>
            <p:nvPr/>
          </p:nvPicPr>
          <p:blipFill>
            <a:blip r:embed="rId7">
              <a:alphaModFix amt="0"/>
            </a:blip>
            <a:stretch>
              <a:fillRect/>
            </a:stretch>
          </p:blipFill>
          <p:spPr>
            <a:xfrm rot="10800000">
              <a:off x="2641600" y="4305481"/>
              <a:ext cx="3860800" cy="2451100"/>
            </a:xfrm>
            <a:prstGeom prst="rect">
              <a:avLst/>
            </a:prstGeom>
          </p:spPr>
        </p:pic>
      </p:grpSp>
      <p:sp>
        <p:nvSpPr>
          <p:cNvPr id="39"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616913" cy="62282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val="1863325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2"/>
                                        </p:tgtEl>
                                      </p:cBhvr>
                                    </p:animEffect>
                                    <p:set>
                                      <p:cBhvr>
                                        <p:cTn id="7" dur="1" fill="hold">
                                          <p:stCondLst>
                                            <p:cond delay="1999"/>
                                          </p:stCondLst>
                                        </p:cTn>
                                        <p:tgtEl>
                                          <p:spTgt spid="42"/>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par>
                                <p:cTn id="12" presetID="10" presetClass="exit" presetSubtype="0" fill="hold" grpId="0" nodeType="withEffect">
                                  <p:stCondLst>
                                    <p:cond delay="0"/>
                                  </p:stCondLst>
                                  <p:childTnLst>
                                    <p:animEffect transition="out" filter="fade">
                                      <p:cBhvr>
                                        <p:cTn id="13" dur="1000"/>
                                        <p:tgtEl>
                                          <p:spTgt spid="41"/>
                                        </p:tgtEl>
                                      </p:cBhvr>
                                    </p:animEffect>
                                    <p:set>
                                      <p:cBhvr>
                                        <p:cTn id="14" dur="1" fill="hold">
                                          <p:stCondLst>
                                            <p:cond delay="999"/>
                                          </p:stCondLst>
                                        </p:cTn>
                                        <p:tgtEl>
                                          <p:spTgt spid="41"/>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39"/>
                                        </p:tgtEl>
                                      </p:cBhvr>
                                    </p:animEffect>
                                    <p:set>
                                      <p:cBhvr>
                                        <p:cTn id="17" dur="1" fill="hold">
                                          <p:stCondLst>
                                            <p:cond delay="999"/>
                                          </p:stCondLst>
                                        </p:cTn>
                                        <p:tgtEl>
                                          <p:spTgt spid="39"/>
                                        </p:tgtEl>
                                        <p:attrNameLst>
                                          <p:attrName>style.visibility</p:attrName>
                                        </p:attrNameLst>
                                      </p:cBhvr>
                                      <p:to>
                                        <p:strVal val="hidden"/>
                                      </p:to>
                                    </p:set>
                                  </p:childTnLst>
                                </p:cTn>
                              </p:par>
                            </p:childTnLst>
                          </p:cTn>
                        </p:par>
                        <p:par>
                          <p:cTn id="18" fill="hold">
                            <p:stCondLst>
                              <p:cond delay="4000"/>
                            </p:stCondLst>
                            <p:childTnLst>
                              <p:par>
                                <p:cTn id="19" presetID="10" presetClass="exit" presetSubtype="0" fill="hold" nodeType="afterEffect">
                                  <p:stCondLst>
                                    <p:cond delay="1000"/>
                                  </p:stCondLst>
                                  <p:childTnLst>
                                    <p:animEffect transition="out" filter="fad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1.11111E-6 -4.07407E-6 L -0.32326 0.01968 " pathEditMode="fixed" rAng="0" ptsTypes="AA">
                                      <p:cBhvr>
                                        <p:cTn id="24" dur="3000" fill="hold"/>
                                        <p:tgtEl>
                                          <p:spTgt spid="21"/>
                                        </p:tgtEl>
                                        <p:attrNameLst>
                                          <p:attrName>ppt_x</p:attrName>
                                          <p:attrName>ppt_y</p:attrName>
                                        </p:attrNameLst>
                                      </p:cBhvr>
                                      <p:rCtr x="-16163" y="972"/>
                                    </p:animMotion>
                                  </p:childTnLst>
                                </p:cTn>
                              </p:par>
                              <p:par>
                                <p:cTn id="25" presetID="8" presetClass="emph" presetSubtype="0" fill="hold" nodeType="withEffect">
                                  <p:stCondLst>
                                    <p:cond delay="1000"/>
                                  </p:stCondLst>
                                  <p:childTnLst>
                                    <p:animRot by="4500000">
                                      <p:cBhvr>
                                        <p:cTn id="26"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0" grpId="1" animBg="1"/>
      <p:bldP spid="39"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26316" y="1844824"/>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リード／フルコート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a:stretch>
            <a:fillRect/>
          </a:stretch>
        </p:blipFill>
        <p:spPr>
          <a:xfrm>
            <a:off x="-5703575" y="-643892"/>
            <a:ext cx="20429312" cy="2162632"/>
          </a:xfrm>
          <a:prstGeom prst="rect">
            <a:avLst/>
          </a:prstGeom>
        </p:spPr>
      </p:pic>
    </p:spTree>
    <p:extLst>
      <p:ext uri="{BB962C8B-B14F-4D97-AF65-F5344CB8AC3E}">
        <p14:creationId xmlns:p14="http://schemas.microsoft.com/office/powerpoint/2010/main" val="1734749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714509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33594 -0.00139 " pathEditMode="relative" ptsTypes="AA">
                                      <p:cBhvr>
                                        <p:cTn id="8" dur="2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407925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22413 -0.2662 " pathEditMode="relative" rAng="0" ptsTypes="AA">
                                      <p:cBhvr>
                                        <p:cTn id="8" dur="2000" fill="hold"/>
                                        <p:tgtEl>
                                          <p:spTgt spid="38"/>
                                        </p:tgtEl>
                                        <p:attrNameLst>
                                          <p:attrName>ppt_x</p:attrName>
                                          <p:attrName>ppt_y</p:attrName>
                                        </p:attrNameLst>
                                      </p:cBhvr>
                                      <p:rCtr x="-10920" y="-13495"/>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34514 -0.05533 " pathEditMode="relative" rAng="0" ptsTypes="AA">
                                      <p:cBhvr>
                                        <p:cTn id="12" dur="2000" fill="hold"/>
                                        <p:tgtEl>
                                          <p:spTgt spid="34"/>
                                        </p:tgtEl>
                                        <p:attrNameLst>
                                          <p:attrName>ppt_x</p:attrName>
                                          <p:attrName>ppt_y</p:attrName>
                                        </p:attrNameLst>
                                      </p:cBhvr>
                                      <p:rCtr x="-17118"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0"/>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a:stretch>
              <a:fillRect/>
            </a:stretch>
          </p:blipFill>
          <p:spPr>
            <a:xfrm>
              <a:off x="2641600" y="2236791"/>
              <a:ext cx="3860800" cy="2451100"/>
            </a:xfrm>
            <a:prstGeom prst="rect">
              <a:avLst/>
            </a:prstGeom>
          </p:spPr>
        </p:pic>
        <p:pic>
          <p:nvPicPr>
            <p:cNvPr id="30" name="図 29"/>
            <p:cNvPicPr>
              <a:picLocks noChangeAspect="1"/>
            </p:cNvPicPr>
            <p:nvPr/>
          </p:nvPicPr>
          <p:blipFill>
            <a:blip r:embed="rId5">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a:stretch>
              <a:fillRect/>
            </a:stretch>
          </p:blipFill>
          <p:spPr>
            <a:xfrm>
              <a:off x="2718674" y="2487884"/>
              <a:ext cx="3860800" cy="2451100"/>
            </a:xfrm>
            <a:prstGeom prst="rect">
              <a:avLst/>
            </a:prstGeom>
          </p:spPr>
        </p:pic>
        <p:pic>
          <p:nvPicPr>
            <p:cNvPr id="36" name="図 35"/>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8" name="図形グループ 27"/>
          <p:cNvGrpSpPr/>
          <p:nvPr/>
        </p:nvGrpSpPr>
        <p:grpSpPr>
          <a:xfrm rot="10800000">
            <a:off x="4993899" y="398676"/>
            <a:ext cx="2610722" cy="2938334"/>
            <a:chOff x="2718674" y="2487884"/>
            <a:chExt cx="3928163" cy="4421097"/>
          </a:xfrm>
        </p:grpSpPr>
        <p:pic>
          <p:nvPicPr>
            <p:cNvPr id="29" name="図 28"/>
            <p:cNvPicPr>
              <a:picLocks noChangeAspect="1"/>
            </p:cNvPicPr>
            <p:nvPr/>
          </p:nvPicPr>
          <p:blipFill>
            <a:blip r:embed="rId6"/>
            <a:stretch>
              <a:fillRect/>
            </a:stretch>
          </p:blipFill>
          <p:spPr>
            <a:xfrm>
              <a:off x="2718674" y="2487884"/>
              <a:ext cx="3860800" cy="2451100"/>
            </a:xfrm>
            <a:prstGeom prst="rect">
              <a:avLst/>
            </a:prstGeom>
          </p:spPr>
        </p:pic>
        <p:pic>
          <p:nvPicPr>
            <p:cNvPr id="31" name="図 30"/>
            <p:cNvPicPr>
              <a:picLocks noChangeAspect="1"/>
            </p:cNvPicPr>
            <p:nvPr/>
          </p:nvPicPr>
          <p:blipFill>
            <a:blip r:embed="rId6">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val="1840666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500"/>
                            </p:stCondLst>
                            <p:childTnLst>
                              <p:par>
                                <p:cTn id="13" presetID="2" presetClass="exit" presetSubtype="1" fill="hold" nodeType="after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ppt_x"/>
                                          </p:val>
                                        </p:tav>
                                      </p:tavLst>
                                    </p:anim>
                                    <p:anim calcmode="lin" valueType="num">
                                      <p:cBhvr additive="base">
                                        <p:cTn id="15" dur="1000"/>
                                        <p:tgtEl>
                                          <p:spTgt spid="25"/>
                                        </p:tgtEl>
                                        <p:attrNameLst>
                                          <p:attrName>ppt_y</p:attrName>
                                        </p:attrNameLst>
                                      </p:cBhvr>
                                      <p:tavLst>
                                        <p:tav tm="0">
                                          <p:val>
                                            <p:strVal val="ppt_y"/>
                                          </p:val>
                                        </p:tav>
                                        <p:tav tm="100000">
                                          <p:val>
                                            <p:strVal val="0-ppt_h/2"/>
                                          </p:val>
                                        </p:tav>
                                      </p:tavLst>
                                    </p:anim>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3500"/>
                            </p:stCondLst>
                            <p:childTnLst>
                              <p:par>
                                <p:cTn id="18" presetID="2" presetClass="entr" presetSubtype="1"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10" presetClass="exit" presetSubtype="0" fill="hold" nodeType="afterEffect">
                                  <p:stCondLst>
                                    <p:cond delay="0"/>
                                  </p:stCondLst>
                                  <p:childTnLst>
                                    <p:animEffect transition="out" filter="fade">
                                      <p:cBhvr>
                                        <p:cTn id="24" dur="1000"/>
                                        <p:tgtEl>
                                          <p:spTgt spid="34"/>
                                        </p:tgtEl>
                                      </p:cBhvr>
                                    </p:animEffect>
                                    <p:set>
                                      <p:cBhvr>
                                        <p:cTn id="25"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998643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293761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0538 0.14305 " pathEditMode="relative" rAng="0" ptsTypes="AA">
                                      <p:cBhvr>
                                        <p:cTn id="6" dur="3000" fill="hold"/>
                                        <p:tgtEl>
                                          <p:spTgt spid="22"/>
                                        </p:tgtEl>
                                        <p:attrNameLst>
                                          <p:attrName>ppt_x</p:attrName>
                                          <p:attrName>ppt_y</p:attrName>
                                        </p:attrNameLst>
                                      </p:cBhvr>
                                      <p:rCtr x="-24722" y="6551"/>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10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3"/>
            <a:chOff x="2718674" y="2487885"/>
            <a:chExt cx="3928163" cy="4421096"/>
          </a:xfrm>
        </p:grpSpPr>
        <p:pic>
          <p:nvPicPr>
            <p:cNvPr id="35" name="図 34"/>
            <p:cNvPicPr>
              <a:picLocks noChangeAspect="1"/>
            </p:cNvPicPr>
            <p:nvPr/>
          </p:nvPicPr>
          <p:blipFill>
            <a:blip r:embed="rId5"/>
            <a:stretch>
              <a:fillRect/>
            </a:stretch>
          </p:blipFill>
          <p:spPr>
            <a:xfrm>
              <a:off x="2718674" y="2487885"/>
              <a:ext cx="3860800" cy="2451099"/>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37205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49913 0.05277 " pathEditMode="relative" rAng="0" ptsTypes="AA">
                                      <p:cBhvr>
                                        <p:cTn id="6" dur="3000" fill="hold"/>
                                        <p:tgtEl>
                                          <p:spTgt spid="22"/>
                                        </p:tgtEl>
                                        <p:attrNameLst>
                                          <p:attrName>ppt_x</p:attrName>
                                          <p:attrName>ppt_y</p:attrName>
                                        </p:attrNameLst>
                                      </p:cBhvr>
                                      <p:rCtr x="-24410" y="2037"/>
                                    </p:animMotion>
                                  </p:childTnLst>
                                </p:cTn>
                              </p:par>
                              <p:par>
                                <p:cTn id="7" presetID="0" presetClass="path" presetSubtype="0" accel="50000" decel="50000" fill="hold" nodeType="withEffect">
                                  <p:stCondLst>
                                    <p:cond delay="0"/>
                                  </p:stCondLst>
                                  <p:childTnLst>
                                    <p:animMotion origin="layout" path="M -0.01632 -0.02546 C -0.02882 -0.04189 -0.03263 -0.04907 -0.0467 -0.06111 C -0.06371 -0.07569 -0.06336 -0.07291 -0.07916 -0.08426 C -0.08316 -0.08726 -0.0868 -0.09074 -0.09079 -0.09375 C -0.09531 -0.09699 -0.10034 -0.0993 -0.10468 -0.10301 C -0.10902 -0.10648 -0.11232 -0.11157 -0.11632 -0.11527 C -0.11961 -0.11828 -0.12343 -0.12037 -0.12691 -0.12314 C -0.13402 -0.12893 -0.13611 -0.13125 -0.14201 -0.13703 C -0.14305 -0.13958 -0.14444 -0.14213 -0.14548 -0.1449 C -0.14843 -0.15277 -0.14409 -0.15347 -0.15364 -0.1618 C -0.15468 -0.16296 -0.15607 -0.16365 -0.15711 -0.16504 C -0.15954 -0.16782 -0.1618 -0.17106 -0.16406 -0.1743 L -0.171 -0.18356 L -0.17569 -0.18981 C -0.17691 -0.1912 -0.17777 -0.19305 -0.17916 -0.19444 C -0.18871 -0.20393 -0.17934 -0.19375 -0.18732 -0.20532 C -0.19027 -0.20949 -0.19357 -0.21342 -0.19652 -0.21759 C -0.19774 -0.21921 -0.19913 -0.2206 -0.20017 -0.22222 L -0.20243 -0.22685 C -0.20833 -0.2206 -0.23159 -0.19676 -0.23611 -0.18657 C -0.23854 -0.18148 -0.24027 -0.17592 -0.24305 -0.17106 C -0.2493 -0.16088 -0.2552 -0.15023 -0.26284 -0.14166 C -0.27013 -0.13379 -0.27083 -0.13379 -0.27691 -0.12314 C -0.28107 -0.11551 -0.28489 -0.10486 -0.29079 -0.09838 C -0.29409 -0.09444 -0.29774 -0.09097 -0.30121 -0.0875 C -0.30312 -0.08541 -0.30555 -0.08379 -0.30711 -0.08125 L -0.31406 -0.06875 C -0.31441 -0.0662 -0.31441 -0.06342 -0.3151 -0.06111 C -0.31753 -0.05416 -0.31979 -0.05185 -0.32326 -0.04722 C -0.32413 -0.04444 -0.32465 -0.04189 -0.32569 -0.03935 C -0.32916 -0.03078 -0.32812 -0.03564 -0.33142 -0.03009 C -0.33229 -0.0287 -0.33281 -0.02685 -0.33385 -0.02546 C -0.33576 -0.02291 -0.33819 -0.02152 -0.34079 -0.02083 C -0.34114 -0.0206 -0.34149 -0.02083 -0.34184 -0.02083 " pathEditMode="relative" ptsTypes="AAAAAAAAAAAAAAAAAAAAAAAAAAAAAAAAAA">
                                      <p:cBhvr>
                                        <p:cTn id="8" dur="3000" fill="hold"/>
                                        <p:tgtEl>
                                          <p:spTgt spid="38"/>
                                        </p:tgtEl>
                                        <p:attrNameLst>
                                          <p:attrName>ppt_x</p:attrName>
                                          <p:attrName>ppt_y</p:attrName>
                                        </p:attrNameLst>
                                      </p:cBhvr>
                                    </p:animMotion>
                                  </p:childTnLst>
                                </p:cTn>
                              </p:par>
                              <p:par>
                                <p:cTn id="9" presetID="8" presetClass="emph" presetSubtype="0" fill="hold" nodeType="withEffect">
                                  <p:stCondLst>
                                    <p:cond delay="1000"/>
                                  </p:stCondLst>
                                  <p:childTnLst>
                                    <p:animRot by="-2700000">
                                      <p:cBhvr>
                                        <p:cTn id="10" dur="2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3.05556E-6 -7.40741E-7 C -0.00156 -0.00162 -0.0033 -0.00301 -0.00469 -0.00486 C -0.00573 -0.00602 -0.00625 -0.00787 -0.00712 -0.00949 C -0.00816 -0.01157 -0.00938 -0.01366 -0.01059 -0.01551 C -0.01406 -0.02106 -0.0257 -0.03333 -0.02691 -0.03426 C -0.03542 -0.03981 -0.03802 -0.04143 -0.04653 -0.04815 C -0.04983 -0.05069 -0.05278 -0.05347 -0.0559 -0.05602 C -0.06042 -0.05926 -0.06528 -0.06203 -0.06979 -0.06528 C -0.07257 -0.06713 -0.07518 -0.06967 -0.07795 -0.07153 C -0.08524 -0.07639 -0.09254 -0.08125 -0.1 -0.08541 C -0.11024 -0.09097 -0.12049 -0.09583 -0.13038 -0.10231 C -0.13264 -0.10393 -0.13507 -0.10532 -0.13733 -0.10717 C -0.14045 -0.10949 -0.1434 -0.11273 -0.14653 -0.11481 C -0.15191 -0.11828 -0.15764 -0.1206 -0.16285 -0.12407 C -0.16528 -0.12569 -0.16754 -0.12708 -0.16979 -0.1287 C -0.17222 -0.13055 -0.17431 -0.13333 -0.17674 -0.13495 C -0.17934 -0.13657 -0.18229 -0.13703 -0.1849 -0.13819 C -0.18837 -0.1412 -0.19184 -0.14444 -0.19549 -0.14745 C -0.19757 -0.14907 -0.2 -0.15069 -0.20243 -0.15208 C -0.20799 -0.15532 -0.21528 -0.15949 -0.22101 -0.16134 L -0.2257 -0.16296 C -0.22761 -0.16435 -0.22952 -0.16597 -0.23143 -0.16759 C -0.23264 -0.16852 -0.23368 -0.16991 -0.2349 -0.1706 C -0.23611 -0.17129 -0.23733 -0.17176 -0.23837 -0.17222 C -0.24132 -0.17477 -0.24323 -0.17662 -0.24653 -0.17847 C -0.24809 -0.17916 -0.24965 -0.1794 -0.25122 -0.17986 C -0.25382 -0.18333 -0.25504 -0.18541 -0.25816 -0.18773 C -0.25938 -0.18842 -0.26059 -0.18866 -0.26163 -0.18912 C -0.26372 -0.18866 -0.26563 -0.18842 -0.26754 -0.18773 C -0.27639 -0.18472 -0.26476 -0.1875 -0.2757 -0.18449 C -0.27795 -0.18403 -0.28038 -0.18356 -0.28264 -0.1831 C -0.28542 -0.18148 -0.28802 -0.17963 -0.2908 -0.17847 C -0.2941 -0.17685 -0.29792 -0.17708 -0.30122 -0.17523 C -0.30695 -0.17222 -0.31198 -0.16759 -0.31754 -0.16435 C -0.32014 -0.16296 -0.32292 -0.16111 -0.3257 -0.15972 C -0.33177 -0.15648 -0.3382 -0.15393 -0.34427 -0.15046 C -0.34965 -0.14745 -0.35486 -0.14375 -0.36059 -0.1412 C -0.36406 -0.13958 -0.36771 -0.13842 -0.37101 -0.13657 C -0.37379 -0.13495 -0.37622 -0.13194 -0.37917 -0.13032 C -0.38334 -0.12778 -0.38785 -0.12662 -0.39184 -0.12407 C -0.39479 -0.12245 -0.3974 -0.11991 -0.4 -0.11782 C -0.40243 -0.1162 -0.40469 -0.11481 -0.40712 -0.11319 C -0.40972 -0.11157 -0.41268 -0.11041 -0.41511 -0.10856 C -0.41684 -0.10741 -0.41806 -0.10532 -0.41979 -0.10393 C -0.4217 -0.10254 -0.42379 -0.10208 -0.4257 -0.10092 C -0.43959 -0.09166 -0.41476 -0.10532 -0.4349 -0.09467 C -0.43542 -0.09305 -0.43524 -0.0912 -0.43611 -0.09004 C -0.43698 -0.08889 -0.43854 -0.08935 -0.43959 -0.08842 C -0.44202 -0.08657 -0.44375 -0.08287 -0.44653 -0.08217 C -0.44896 -0.08171 -0.45122 -0.08148 -0.45347 -0.08078 C -0.45938 -0.07893 -0.45764 -0.07916 -0.4559 -0.07916 " pathEditMode="relative" ptsTypes="AAAAAAAAAAAAAAAAAAAAAAAAAAAAAAAAAAAAAAAAAAAAAAAAAAA">
                                      <p:cBhvr>
                                        <p:cTn id="12" dur="3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2771800" y="472099"/>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3"/>
            <a:chOff x="2718674" y="2487885"/>
            <a:chExt cx="3928163" cy="4421096"/>
          </a:xfrm>
        </p:grpSpPr>
        <p:pic>
          <p:nvPicPr>
            <p:cNvPr id="35" name="図 34"/>
            <p:cNvPicPr>
              <a:picLocks noChangeAspect="1"/>
            </p:cNvPicPr>
            <p:nvPr/>
          </p:nvPicPr>
          <p:blipFill>
            <a:blip r:embed="rId5"/>
            <a:stretch>
              <a:fillRect/>
            </a:stretch>
          </p:blipFill>
          <p:spPr>
            <a:xfrm>
              <a:off x="2718674" y="2487885"/>
              <a:ext cx="3860800" cy="2451099"/>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247234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7037E-6 L -0.28819 0.28426 " pathEditMode="relative" rAng="0" ptsTypes="AA">
                                      <p:cBhvr>
                                        <p:cTn id="6" dur="3000" fill="hold"/>
                                        <p:tgtEl>
                                          <p:spTgt spid="22"/>
                                        </p:tgtEl>
                                        <p:attrNameLst>
                                          <p:attrName>ppt_x</p:attrName>
                                          <p:attrName>ppt_y</p:attrName>
                                        </p:attrNameLst>
                                      </p:cBhvr>
                                      <p:rCtr x="-14479" y="14167"/>
                                    </p:animMotion>
                                  </p:childTnLst>
                                </p:cTn>
                              </p:par>
                              <p:par>
                                <p:cTn id="7" presetID="8" presetClass="emph" presetSubtype="0" fill="hold" nodeType="withEffect">
                                  <p:stCondLst>
                                    <p:cond delay="1000"/>
                                  </p:stCondLst>
                                  <p:childTnLst>
                                    <p:animRot by="-6300000">
                                      <p:cBhvr>
                                        <p:cTn id="8" dur="1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4.16667E-6 0.00209 C -0.01666 -0.00648 -0.0217 -0.01041 -0.04045 -0.01666 C -0.06302 -0.0243 -0.0625 -0.02291 -0.0835 -0.0287 C -0.08888 -0.03032 -0.09375 -0.03217 -0.09895 -0.03379 C -0.10503 -0.03564 -0.11163 -0.03657 -0.11736 -0.03865 C -0.12326 -0.04051 -0.1276 -0.04328 -0.13281 -0.04514 C -0.13732 -0.04676 -0.14236 -0.04791 -0.14687 -0.0493 C -0.15642 -0.05231 -0.1592 -0.05347 -0.16701 -0.05671 C -0.1684 -0.0581 -0.17031 -0.05926 -0.1717 -0.06088 C -0.17552 -0.06504 -0.16979 -0.06527 -0.18246 -0.06967 C -0.18385 -0.07037 -0.18576 -0.0706 -0.18715 -0.07129 C -0.19027 -0.07268 -0.19322 -0.07453 -0.19635 -0.07615 L -0.20555 -0.08101 L -0.2118 -0.08449 C -0.21336 -0.08518 -0.21458 -0.08611 -0.21632 -0.0868 C -0.22899 -0.09189 -0.21649 -0.08657 -0.22725 -0.09259 C -0.23107 -0.09467 -0.23541 -0.09699 -0.23941 -0.09907 C -0.24097 -0.1 -0.24288 -0.10069 -0.24427 -0.10162 L -0.24722 -0.1037 C -0.25503 -0.10069 -0.28593 -0.08819 -0.29201 -0.08287 C -0.29513 -0.08009 -0.29757 -0.07708 -0.30121 -0.07453 C -0.30954 -0.06921 -0.31736 -0.06365 -0.32743 -0.05902 C -0.33715 -0.05486 -0.33802 -0.05486 -0.34618 -0.0493 C -0.35173 -0.04537 -0.35677 -0.03981 -0.36458 -0.03611 C -0.36892 -0.03402 -0.37378 -0.0324 -0.37847 -0.03055 C -0.3809 -0.02939 -0.3842 -0.0287 -0.38628 -0.02731 L -0.39548 -0.0206 C -0.396 -0.01921 -0.396 -0.01805 -0.39687 -0.01666 C -0.40017 -0.01296 -0.40312 -0.0118 -0.40763 -0.00926 C -0.40885 -0.00764 -0.40954 -0.00648 -0.41093 -0.00509 C -0.41562 -0.00069 -0.41423 -0.00324 -0.41857 -0.00023 C -0.41961 0.00047 -0.42031 0.00139 -0.4217 0.00209 C -0.4243 0.00348 -0.4276 0.00417 -0.43107 0.00486 C -0.43142 0.00486 -0.43194 0.00486 -0.43229 0.00486 " pathEditMode="relative" rAng="0" ptsTypes="AAAAAAAAAAAAAAAAAAAAAAAAAAAAAAAAAA">
                                      <p:cBhvr>
                                        <p:cTn id="10" dur="4000" fill="hold"/>
                                        <p:tgtEl>
                                          <p:spTgt spid="38"/>
                                        </p:tgtEl>
                                        <p:attrNameLst>
                                          <p:attrName>ppt_x</p:attrName>
                                          <p:attrName>ppt_y</p:attrName>
                                        </p:attrNameLst>
                                      </p:cBhvr>
                                      <p:rCtr x="-21615" y="-5162"/>
                                    </p:animMotion>
                                  </p:childTnLst>
                                </p:cTn>
                              </p:par>
                              <p:par>
                                <p:cTn id="11" presetID="0" presetClass="path" presetSubtype="0" accel="50000" decel="50000" fill="hold" nodeType="withEffect">
                                  <p:stCondLst>
                                    <p:cond delay="0"/>
                                  </p:stCondLst>
                                  <p:childTnLst>
                                    <p:animMotion origin="layout" path="M -1.11111E-6 -1.48148E-6 C -0.00191 -0.00069 -0.00382 -0.00139 -0.00538 -0.00208 C -0.0066 -0.00254 -0.00729 -0.00324 -0.00816 -0.00393 C -0.00937 -0.00463 -0.01076 -0.00555 -0.01215 -0.00625 C -0.01614 -0.00833 -0.02951 -0.01319 -0.0309 -0.01342 C -0.04062 -0.01574 -0.04358 -0.01643 -0.0533 -0.01898 C -0.05712 -0.01991 -0.06042 -0.02106 -0.06406 -0.02199 C -0.06927 -0.02338 -0.07483 -0.0243 -0.07986 -0.02569 C -0.08316 -0.02639 -0.08611 -0.02731 -0.08923 -0.02824 C -0.09757 -0.03009 -0.1059 -0.03194 -0.11441 -0.03356 C -0.12621 -0.03565 -0.13785 -0.03773 -0.14913 -0.04028 C -0.15173 -0.04074 -0.15451 -0.04143 -0.15712 -0.04213 C -0.16076 -0.04305 -0.16406 -0.04421 -0.16771 -0.04514 C -0.17378 -0.04653 -0.18038 -0.04745 -0.18628 -0.04861 C -0.18906 -0.0493 -0.19167 -0.05 -0.19427 -0.05046 C -0.19705 -0.05116 -0.19948 -0.05231 -0.20226 -0.05301 C -0.20521 -0.0537 -0.20851 -0.0537 -0.21163 -0.05417 C -0.21545 -0.05532 -0.21944 -0.05671 -0.22361 -0.05787 C -0.22604 -0.05856 -0.22882 -0.05903 -0.2316 -0.05972 C -0.23802 -0.06088 -0.24635 -0.0625 -0.25295 -0.06319 L -0.25816 -0.06389 C -0.26042 -0.06458 -0.26267 -0.06504 -0.26476 -0.06574 C -0.26614 -0.0662 -0.26736 -0.06667 -0.26875 -0.0669 C -0.27014 -0.06713 -0.27153 -0.06736 -0.27274 -0.06759 C -0.27604 -0.06852 -0.2783 -0.06921 -0.28212 -0.06991 C -0.28385 -0.07037 -0.28559 -0.07037 -0.2875 -0.0706 C -0.29045 -0.07199 -0.29184 -0.07268 -0.29531 -0.07361 C -0.2967 -0.07384 -0.29809 -0.07407 -0.2993 -0.07407 C -0.30173 -0.07407 -0.30382 -0.07384 -0.30608 -0.07361 C -0.31614 -0.07245 -0.30295 -0.07361 -0.31545 -0.07245 C -0.31805 -0.07222 -0.32083 -0.07199 -0.32344 -0.07176 C -0.32656 -0.07129 -0.32951 -0.07037 -0.33264 -0.06991 C -0.33646 -0.06944 -0.3408 -0.06944 -0.34462 -0.06875 C -0.35121 -0.06759 -0.35694 -0.06574 -0.36319 -0.06458 C -0.36632 -0.06389 -0.36944 -0.06319 -0.37257 -0.06273 C -0.37951 -0.06134 -0.38698 -0.06042 -0.39392 -0.05903 C -0.4 -0.05787 -0.4059 -0.05648 -0.4125 -0.05532 C -0.41649 -0.05486 -0.42066 -0.0544 -0.42448 -0.0537 C -0.4276 -0.05301 -0.43038 -0.05185 -0.43385 -0.05116 C -0.43854 -0.05023 -0.44375 -0.04977 -0.44826 -0.04861 C -0.45156 -0.04815 -0.45469 -0.04699 -0.45764 -0.04629 C -0.46042 -0.0456 -0.46302 -0.04514 -0.4658 -0.04444 C -0.46875 -0.04375 -0.47205 -0.04329 -0.47483 -0.04259 C -0.47691 -0.04213 -0.4783 -0.04143 -0.48021 -0.04074 C -0.48246 -0.04028 -0.48472 -0.04004 -0.48698 -0.03958 C -0.50295 -0.03611 -0.47448 -0.04143 -0.49757 -0.03727 C -0.49809 -0.03657 -0.49792 -0.03588 -0.49896 -0.03542 C -0.49983 -0.03495 -0.50173 -0.03518 -0.50295 -0.03472 C -0.50573 -0.03403 -0.50764 -0.03264 -0.51076 -0.03241 C -0.51354 -0.03217 -0.51614 -0.03194 -0.51875 -0.03171 C -0.52552 -0.03102 -0.52344 -0.03102 -0.52153 -0.03102 " pathEditMode="relative" rAng="0" ptsTypes="AAAAAAAAAAAAAAAAAAAAAAAAAAAAAAAAAAAAAAAAAAAAAAAAAAA">
                                      <p:cBhvr>
                                        <p:cTn id="12" dur="4000" fill="hold"/>
                                        <p:tgtEl>
                                          <p:spTgt spid="34"/>
                                        </p:tgtEl>
                                        <p:attrNameLst>
                                          <p:attrName>ppt_x</p:attrName>
                                          <p:attrName>ppt_y</p:attrName>
                                        </p:attrNameLst>
                                      </p:cBhvr>
                                      <p:rCtr x="-26181"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6423621">
            <a:off x="4494216" y="475345"/>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6876256" y="3734140"/>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1123210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0.23854 -0.0132 " pathEditMode="relative" rAng="0" ptsTypes="AA">
                                      <p:cBhvr>
                                        <p:cTn id="6" dur="3000" fill="hold"/>
                                        <p:tgtEl>
                                          <p:spTgt spid="22"/>
                                        </p:tgtEl>
                                        <p:attrNameLst>
                                          <p:attrName>ppt_x</p:attrName>
                                          <p:attrName>ppt_y</p:attrName>
                                        </p:attrNameLst>
                                      </p:cBhvr>
                                      <p:rCtr x="-11927" y="-671"/>
                                    </p:animMotion>
                                  </p:childTnLst>
                                </p:cTn>
                              </p:par>
                              <p:par>
                                <p:cTn id="7" presetID="0" presetClass="path" presetSubtype="0" accel="50000" decel="50000" fill="hold" nodeType="withEffect">
                                  <p:stCondLst>
                                    <p:cond delay="0"/>
                                  </p:stCondLst>
                                  <p:childTnLst>
                                    <p:animMotion origin="layout" path="M -0.00261 0.00139 L -0.04722 -0.32801 " pathEditMode="relative" rAng="0" ptsTypes="AA">
                                      <p:cBhvr>
                                        <p:cTn id="8" dur="3000" fill="hold"/>
                                        <p:tgtEl>
                                          <p:spTgt spid="38"/>
                                        </p:tgtEl>
                                        <p:attrNameLst>
                                          <p:attrName>ppt_x</p:attrName>
                                          <p:attrName>ppt_y</p:attrName>
                                        </p:attrNameLst>
                                      </p:cBhvr>
                                      <p:rCtr x="-2240" y="-16481"/>
                                    </p:animMotion>
                                  </p:childTnLst>
                                </p:cTn>
                              </p:par>
                              <p:par>
                                <p:cTn id="9" presetID="0" presetClass="path" presetSubtype="0" accel="50000" decel="50000" fill="hold" nodeType="withEffect">
                                  <p:stCondLst>
                                    <p:cond delay="0"/>
                                  </p:stCondLst>
                                  <p:childTnLst>
                                    <p:animMotion origin="layout" path="M -1.11111E-6 -1.48148E-6 L -0.02743 -0.10555 " pathEditMode="relative" rAng="0" ptsTypes="AA">
                                      <p:cBhvr>
                                        <p:cTn id="10" dur="3000" fill="hold"/>
                                        <p:tgtEl>
                                          <p:spTgt spid="34"/>
                                        </p:tgtEl>
                                        <p:attrNameLst>
                                          <p:attrName>ppt_x</p:attrName>
                                          <p:attrName>ppt_y</p:attrName>
                                        </p:attrNameLst>
                                      </p:cBhvr>
                                      <p:rCtr x="-1372"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090887">
            <a:off x="4494216" y="475345"/>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6"/>
          <a:stretch>
            <a:fillRect/>
          </a:stretch>
        </p:blipFill>
        <p:spPr>
          <a:xfrm>
            <a:off x="7434793" y="3463333"/>
            <a:ext cx="288032" cy="288032"/>
          </a:xfrm>
          <a:prstGeom prst="rect">
            <a:avLst/>
          </a:prstGeom>
        </p:spPr>
      </p:pic>
      <p:pic>
        <p:nvPicPr>
          <p:cNvPr id="14" name="図 13"/>
          <p:cNvPicPr>
            <a:picLocks noChangeAspect="1"/>
          </p:cNvPicPr>
          <p:nvPr/>
        </p:nvPicPr>
        <p:blipFill>
          <a:blip r:embed="rId7"/>
          <a:stretch>
            <a:fillRect/>
          </a:stretch>
        </p:blipFill>
        <p:spPr>
          <a:xfrm>
            <a:off x="7695378" y="3524546"/>
            <a:ext cx="394674" cy="394674"/>
          </a:xfrm>
          <a:prstGeom prst="rect">
            <a:avLst/>
          </a:prstGeom>
        </p:spPr>
      </p:pic>
      <p:pic>
        <p:nvPicPr>
          <p:cNvPr id="15" name="図 14"/>
          <p:cNvPicPr>
            <a:picLocks noChangeAspect="1"/>
          </p:cNvPicPr>
          <p:nvPr/>
        </p:nvPicPr>
        <p:blipFill>
          <a:blip r:embed="rId8"/>
          <a:stretch>
            <a:fillRect/>
          </a:stretch>
        </p:blipFill>
        <p:spPr>
          <a:xfrm>
            <a:off x="7036047" y="3450182"/>
            <a:ext cx="386212" cy="386212"/>
          </a:xfrm>
          <a:prstGeom prst="rect">
            <a:avLst/>
          </a:prstGeom>
        </p:spPr>
      </p:pic>
      <p:pic>
        <p:nvPicPr>
          <p:cNvPr id="17" name="図 16"/>
          <p:cNvPicPr>
            <a:picLocks noChangeAspect="1"/>
          </p:cNvPicPr>
          <p:nvPr/>
        </p:nvPicPr>
        <p:blipFill>
          <a:blip r:embed="rId8"/>
          <a:stretch>
            <a:fillRect/>
          </a:stretch>
        </p:blipFill>
        <p:spPr>
          <a:xfrm>
            <a:off x="6443360" y="2981113"/>
            <a:ext cx="386212" cy="386212"/>
          </a:xfrm>
          <a:prstGeom prst="rect">
            <a:avLst/>
          </a:prstGeom>
        </p:spPr>
      </p:pic>
      <p:pic>
        <p:nvPicPr>
          <p:cNvPr id="18" name="図 17"/>
          <p:cNvPicPr>
            <a:picLocks noChangeAspect="1"/>
          </p:cNvPicPr>
          <p:nvPr/>
        </p:nvPicPr>
        <p:blipFill>
          <a:blip r:embed="rId7"/>
          <a:stretch>
            <a:fillRect/>
          </a:stretch>
        </p:blipFill>
        <p:spPr>
          <a:xfrm>
            <a:off x="6842164" y="2923608"/>
            <a:ext cx="394674" cy="394674"/>
          </a:xfrm>
          <a:prstGeom prst="rect">
            <a:avLst/>
          </a:prstGeom>
        </p:spPr>
      </p:pic>
      <p:pic>
        <p:nvPicPr>
          <p:cNvPr id="19" name="図 18"/>
          <p:cNvPicPr>
            <a:picLocks noChangeAspect="1"/>
          </p:cNvPicPr>
          <p:nvPr/>
        </p:nvPicPr>
        <p:blipFill>
          <a:blip r:embed="rId8"/>
          <a:stretch>
            <a:fillRect/>
          </a:stretch>
        </p:blipFill>
        <p:spPr>
          <a:xfrm>
            <a:off x="5268528" y="4138998"/>
            <a:ext cx="386212" cy="386212"/>
          </a:xfrm>
          <a:prstGeom prst="rect">
            <a:avLst/>
          </a:prstGeom>
        </p:spPr>
      </p:pic>
      <p:pic>
        <p:nvPicPr>
          <p:cNvPr id="20" name="図 19"/>
          <p:cNvPicPr>
            <a:picLocks noChangeAspect="1"/>
          </p:cNvPicPr>
          <p:nvPr/>
        </p:nvPicPr>
        <p:blipFill>
          <a:blip r:embed="rId7"/>
          <a:stretch>
            <a:fillRect/>
          </a:stretch>
        </p:blipFill>
        <p:spPr>
          <a:xfrm>
            <a:off x="5556071" y="3962681"/>
            <a:ext cx="394674" cy="394674"/>
          </a:xfrm>
          <a:prstGeom prst="rect">
            <a:avLst/>
          </a:prstGeom>
        </p:spPr>
      </p:pic>
      <p:pic>
        <p:nvPicPr>
          <p:cNvPr id="21" name="図 20"/>
          <p:cNvPicPr>
            <a:picLocks noChangeAspect="1"/>
          </p:cNvPicPr>
          <p:nvPr/>
        </p:nvPicPr>
        <p:blipFill>
          <a:blip r:embed="rId8"/>
          <a:stretch>
            <a:fillRect/>
          </a:stretch>
        </p:blipFill>
        <p:spPr>
          <a:xfrm>
            <a:off x="3135797" y="2306535"/>
            <a:ext cx="386212" cy="386212"/>
          </a:xfrm>
          <a:prstGeom prst="rect">
            <a:avLst/>
          </a:prstGeom>
        </p:spPr>
      </p:pic>
      <p:pic>
        <p:nvPicPr>
          <p:cNvPr id="25" name="図 24"/>
          <p:cNvPicPr>
            <a:picLocks noChangeAspect="1"/>
          </p:cNvPicPr>
          <p:nvPr/>
        </p:nvPicPr>
        <p:blipFill>
          <a:blip r:embed="rId7"/>
          <a:stretch>
            <a:fillRect/>
          </a:stretch>
        </p:blipFill>
        <p:spPr>
          <a:xfrm>
            <a:off x="3734104" y="2355339"/>
            <a:ext cx="394674" cy="394674"/>
          </a:xfrm>
          <a:prstGeom prst="rect">
            <a:avLst/>
          </a:prstGeom>
        </p:spPr>
      </p:pic>
      <p:pic>
        <p:nvPicPr>
          <p:cNvPr id="26" name="図 25"/>
          <p:cNvPicPr>
            <a:picLocks noChangeAspect="1"/>
          </p:cNvPicPr>
          <p:nvPr/>
        </p:nvPicPr>
        <p:blipFill>
          <a:blip r:embed="rId8"/>
          <a:stretch>
            <a:fillRect/>
          </a:stretch>
        </p:blipFill>
        <p:spPr>
          <a:xfrm>
            <a:off x="2655368" y="3971143"/>
            <a:ext cx="386212" cy="386212"/>
          </a:xfrm>
          <a:prstGeom prst="rect">
            <a:avLst/>
          </a:prstGeom>
        </p:spPr>
      </p:pic>
      <p:pic>
        <p:nvPicPr>
          <p:cNvPr id="27" name="図 26"/>
          <p:cNvPicPr>
            <a:picLocks noChangeAspect="1"/>
          </p:cNvPicPr>
          <p:nvPr/>
        </p:nvPicPr>
        <p:blipFill>
          <a:blip r:embed="rId7"/>
          <a:stretch>
            <a:fillRect/>
          </a:stretch>
        </p:blipFill>
        <p:spPr>
          <a:xfrm>
            <a:off x="2996259" y="4409993"/>
            <a:ext cx="394674" cy="394674"/>
          </a:xfrm>
          <a:prstGeom prst="rect">
            <a:avLst/>
          </a:prstGeom>
        </p:spPr>
      </p:pic>
    </p:spTree>
    <p:extLst>
      <p:ext uri="{BB962C8B-B14F-4D97-AF65-F5344CB8AC3E}">
        <p14:creationId xmlns:p14="http://schemas.microsoft.com/office/powerpoint/2010/main" val="493666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0.17552 -0.02362 " pathEditMode="relative" rAng="0" ptsTypes="AA">
                                      <p:cBhvr>
                                        <p:cTn id="6" dur="3000" fill="hold"/>
                                        <p:tgtEl>
                                          <p:spTgt spid="22"/>
                                        </p:tgtEl>
                                        <p:attrNameLst>
                                          <p:attrName>ppt_x</p:attrName>
                                          <p:attrName>ppt_y</p:attrName>
                                        </p:attrNameLst>
                                      </p:cBhvr>
                                      <p:rCtr x="-8785"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a:stretch>
            <a:fillRect/>
          </a:stretch>
        </p:blipFill>
        <p:spPr>
          <a:xfrm>
            <a:off x="1707403" y="1052736"/>
            <a:ext cx="5729194" cy="4608512"/>
          </a:xfrm>
          <a:prstGeom prst="rect">
            <a:avLst/>
          </a:prstGeom>
        </p:spPr>
      </p:pic>
      <p:sp>
        <p:nvSpPr>
          <p:cNvPr id="39"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7" name="図形グループ 16"/>
          <p:cNvGrpSpPr/>
          <p:nvPr/>
        </p:nvGrpSpPr>
        <p:grpSpPr>
          <a:xfrm rot="5400000">
            <a:off x="878819" y="1278179"/>
            <a:ext cx="3661606" cy="4301642"/>
            <a:chOff x="2641600" y="2236791"/>
            <a:chExt cx="3860801" cy="4535656"/>
          </a:xfrm>
        </p:grpSpPr>
        <p:pic>
          <p:nvPicPr>
            <p:cNvPr id="18" name="図 17"/>
            <p:cNvPicPr>
              <a:picLocks noChangeAspect="1"/>
            </p:cNvPicPr>
            <p:nvPr/>
          </p:nvPicPr>
          <p:blipFill>
            <a:blip r:embed="rId4"/>
            <a:stretch>
              <a:fillRect/>
            </a:stretch>
          </p:blipFill>
          <p:spPr>
            <a:xfrm>
              <a:off x="2641600" y="2236791"/>
              <a:ext cx="3860800" cy="2451100"/>
            </a:xfrm>
            <a:prstGeom prst="rect">
              <a:avLst/>
            </a:prstGeom>
          </p:spPr>
        </p:pic>
        <p:pic>
          <p:nvPicPr>
            <p:cNvPr id="19" name="図 18"/>
            <p:cNvPicPr>
              <a:picLocks noChangeAspect="1"/>
            </p:cNvPicPr>
            <p:nvPr/>
          </p:nvPicPr>
          <p:blipFill>
            <a:blip r:embed="rId4">
              <a:alphaModFix amt="0"/>
            </a:blip>
            <a:stretch>
              <a:fillRect/>
            </a:stretch>
          </p:blipFill>
          <p:spPr>
            <a:xfrm rot="10800000">
              <a:off x="2641601" y="4321347"/>
              <a:ext cx="3860800" cy="2451100"/>
            </a:xfrm>
            <a:prstGeom prst="rect">
              <a:avLst/>
            </a:prstGeom>
          </p:spPr>
        </p:pic>
      </p:grpSp>
      <p:grpSp>
        <p:nvGrpSpPr>
          <p:cNvPr id="14" name="図形グループ 13"/>
          <p:cNvGrpSpPr/>
          <p:nvPr/>
        </p:nvGrpSpPr>
        <p:grpSpPr>
          <a:xfrm rot="14206651">
            <a:off x="4628950" y="-172695"/>
            <a:ext cx="3730722" cy="4284011"/>
            <a:chOff x="2713159" y="2355850"/>
            <a:chExt cx="3933677" cy="4517067"/>
          </a:xfrm>
        </p:grpSpPr>
        <p:pic>
          <p:nvPicPr>
            <p:cNvPr id="15" name="図 14"/>
            <p:cNvPicPr>
              <a:picLocks noChangeAspect="1"/>
            </p:cNvPicPr>
            <p:nvPr/>
          </p:nvPicPr>
          <p:blipFill>
            <a:blip r:embed="rId5"/>
            <a:stretch>
              <a:fillRect/>
            </a:stretch>
          </p:blipFill>
          <p:spPr>
            <a:xfrm>
              <a:off x="2786036" y="2355850"/>
              <a:ext cx="3860800" cy="2451100"/>
            </a:xfrm>
            <a:prstGeom prst="rect">
              <a:avLst/>
            </a:prstGeom>
          </p:spPr>
        </p:pic>
        <p:pic>
          <p:nvPicPr>
            <p:cNvPr id="16" name="図 15"/>
            <p:cNvPicPr>
              <a:picLocks noChangeAspect="1"/>
            </p:cNvPicPr>
            <p:nvPr/>
          </p:nvPicPr>
          <p:blipFill>
            <a:blip r:embed="rId5">
              <a:alphaModFix amt="0"/>
            </a:blip>
            <a:stretch>
              <a:fillRect/>
            </a:stretch>
          </p:blipFill>
          <p:spPr>
            <a:xfrm rot="10800000">
              <a:off x="2713159" y="4421817"/>
              <a:ext cx="3860800" cy="2451100"/>
            </a:xfrm>
            <a:prstGeom prst="rect">
              <a:avLst/>
            </a:prstGeom>
          </p:spPr>
        </p:pic>
      </p:grpSp>
      <p:grpSp>
        <p:nvGrpSpPr>
          <p:cNvPr id="11" name="図形グループ 10"/>
          <p:cNvGrpSpPr/>
          <p:nvPr/>
        </p:nvGrpSpPr>
        <p:grpSpPr>
          <a:xfrm rot="18767324">
            <a:off x="4485049" y="3062501"/>
            <a:ext cx="3661604" cy="4318214"/>
            <a:chOff x="2641600" y="2203450"/>
            <a:chExt cx="3860800" cy="4553131"/>
          </a:xfrm>
        </p:grpSpPr>
        <p:pic>
          <p:nvPicPr>
            <p:cNvPr id="12" name="図 11"/>
            <p:cNvPicPr>
              <a:picLocks noChangeAspect="1"/>
            </p:cNvPicPr>
            <p:nvPr/>
          </p:nvPicPr>
          <p:blipFill>
            <a:blip r:embed="rId6"/>
            <a:stretch>
              <a:fillRect/>
            </a:stretch>
          </p:blipFill>
          <p:spPr>
            <a:xfrm>
              <a:off x="2641600" y="2203450"/>
              <a:ext cx="3860800" cy="2451100"/>
            </a:xfrm>
            <a:prstGeom prst="rect">
              <a:avLst/>
            </a:prstGeom>
          </p:spPr>
        </p:pic>
        <p:pic>
          <p:nvPicPr>
            <p:cNvPr id="13" name="図 12"/>
            <p:cNvPicPr>
              <a:picLocks noChangeAspect="1"/>
            </p:cNvPicPr>
            <p:nvPr/>
          </p:nvPicPr>
          <p:blipFill>
            <a:blip r:embed="rId6">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a:stretch>
            <a:fillRect/>
          </a:stretch>
        </p:blipFill>
        <p:spPr>
          <a:xfrm>
            <a:off x="5451205" y="2376853"/>
            <a:ext cx="288032" cy="288032"/>
          </a:xfrm>
          <a:prstGeom prst="rect">
            <a:avLst/>
          </a:prstGeom>
        </p:spPr>
      </p:pic>
    </p:spTree>
    <p:extLst>
      <p:ext uri="{BB962C8B-B14F-4D97-AF65-F5344CB8AC3E}">
        <p14:creationId xmlns:p14="http://schemas.microsoft.com/office/powerpoint/2010/main" val="915173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59259E-6 L -0.20938 -0.03356 " pathEditMode="relative" rAng="0" ptsTypes="AA">
                                      <p:cBhvr>
                                        <p:cTn id="6" dur="2000" fill="hold"/>
                                        <p:tgtEl>
                                          <p:spTgt spid="37"/>
                                        </p:tgtEl>
                                        <p:attrNameLst>
                                          <p:attrName>ppt_x</p:attrName>
                                          <p:attrName>ppt_y</p:attrName>
                                        </p:attrNameLst>
                                      </p:cBhvr>
                                      <p:rCtr x="-10469" y="-1690"/>
                                    </p:animMotion>
                                  </p:childTnLst>
                                </p:cTn>
                              </p:par>
                              <p:par>
                                <p:cTn id="7" presetID="8" presetClass="emph" presetSubtype="0" fill="hold" nodeType="withEffect">
                                  <p:stCondLst>
                                    <p:cond delay="500"/>
                                  </p:stCondLst>
                                  <p:childTnLst>
                                    <p:animRot by="-900000">
                                      <p:cBhvr>
                                        <p:cTn id="8" dur="2000" fill="hold"/>
                                        <p:tgtEl>
                                          <p:spTgt spid="17"/>
                                        </p:tgtEl>
                                        <p:attrNameLst>
                                          <p:attrName>r</p:attrName>
                                        </p:attrNameLst>
                                      </p:cBhvr>
                                    </p:animRot>
                                  </p:childTnLst>
                                </p:cTn>
                              </p:par>
                              <p:par>
                                <p:cTn id="9" presetID="8" presetClass="emph" presetSubtype="0" fill="hold" nodeType="withEffect">
                                  <p:stCondLst>
                                    <p:cond delay="500"/>
                                  </p:stCondLst>
                                  <p:childTnLst>
                                    <p:animRot by="600000">
                                      <p:cBhvr>
                                        <p:cTn id="10" dur="2000" fill="hold"/>
                                        <p:tgtEl>
                                          <p:spTgt spid="14"/>
                                        </p:tgtEl>
                                        <p:attrNameLst>
                                          <p:attrName>r</p:attrName>
                                        </p:attrNameLst>
                                      </p:cBhvr>
                                    </p:animRot>
                                  </p:childTnLst>
                                </p:cTn>
                              </p:par>
                              <p:par>
                                <p:cTn id="11" presetID="0" presetClass="path" presetSubtype="0" accel="50000" decel="50000" fill="hold" nodeType="withEffect">
                                  <p:stCondLst>
                                    <p:cond delay="500"/>
                                  </p:stCondLst>
                                  <p:childTnLst>
                                    <p:animMotion origin="layout" path="M 5E-6 -2.59259E-6 L -0.09445 0.0044 " pathEditMode="relative" rAng="0" ptsTypes="AA">
                                      <p:cBhvr>
                                        <p:cTn id="12" dur="2000" fill="hold"/>
                                        <p:tgtEl>
                                          <p:spTgt spid="11"/>
                                        </p:tgtEl>
                                        <p:attrNameLst>
                                          <p:attrName>ppt_x</p:attrName>
                                          <p:attrName>ppt_y</p:attrName>
                                        </p:attrNameLst>
                                      </p:cBhvr>
                                      <p:rCtr x="-472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6423621">
            <a:off x="2873349" y="383886"/>
            <a:ext cx="2646573" cy="2921875"/>
            <a:chOff x="2520295" y="2203450"/>
            <a:chExt cx="3982105" cy="4396329"/>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6876256" y="3734140"/>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val="2070539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500"/>
                                  </p:stCondLst>
                                  <p:childTnLst>
                                    <p:animMotion origin="layout" path="M -4.16667E-6 -1.48148E-6 L -0.32118 0.02107 " pathEditMode="relative" rAng="0" ptsTypes="AA">
                                      <p:cBhvr>
                                        <p:cTn id="6" dur="3000" fill="hold"/>
                                        <p:tgtEl>
                                          <p:spTgt spid="22"/>
                                        </p:tgtEl>
                                        <p:attrNameLst>
                                          <p:attrName>ppt_x</p:attrName>
                                          <p:attrName>ppt_y</p:attrName>
                                        </p:attrNameLst>
                                      </p:cBhvr>
                                      <p:rCtr x="-16059" y="1042"/>
                                    </p:animMotion>
                                  </p:childTnLst>
                                </p:cTn>
                              </p:par>
                              <p:par>
                                <p:cTn id="7" presetID="0" presetClass="path" presetSubtype="0" accel="50000" decel="50000" fill="hold" nodeType="withEffect">
                                  <p:stCondLst>
                                    <p:cond delay="0"/>
                                  </p:stCondLst>
                                  <p:childTnLst>
                                    <p:animMotion origin="layout" path="M 1.66667E-6 -2.96296E-6 L -0.18108 -0.27546 " pathEditMode="relative" rAng="0" ptsTypes="AA">
                                      <p:cBhvr>
                                        <p:cTn id="8" dur="3000" fill="hold"/>
                                        <p:tgtEl>
                                          <p:spTgt spid="38"/>
                                        </p:tgtEl>
                                        <p:attrNameLst>
                                          <p:attrName>ppt_x</p:attrName>
                                          <p:attrName>ppt_y</p:attrName>
                                        </p:attrNameLst>
                                      </p:cBhvr>
                                      <p:rCtr x="-9063" y="-13657"/>
                                    </p:animMotion>
                                  </p:childTnLst>
                                </p:cTn>
                              </p:par>
                              <p:par>
                                <p:cTn id="9" presetID="0" presetClass="path" presetSubtype="0" accel="50000" decel="50000" fill="hold" nodeType="withEffect">
                                  <p:stCondLst>
                                    <p:cond delay="0"/>
                                  </p:stCondLst>
                                  <p:childTnLst>
                                    <p:animMotion origin="layout" path="M -1.11111E-6 -1.48148E-6 L -0.17691 -0.22106 " pathEditMode="relative" rAng="0" ptsTypes="AA">
                                      <p:cBhvr>
                                        <p:cTn id="10" dur="3000" fill="hold"/>
                                        <p:tgtEl>
                                          <p:spTgt spid="34"/>
                                        </p:tgtEl>
                                        <p:attrNameLst>
                                          <p:attrName>ppt_x</p:attrName>
                                          <p:attrName>ppt_y</p:attrName>
                                        </p:attrNameLst>
                                      </p:cBhvr>
                                      <p:rCtr x="-8854"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a:alphaModFix amt="34000"/>
          </a:blip>
          <a:stretch>
            <a:fillRect/>
          </a:stretch>
        </p:blipFill>
        <p:spPr>
          <a:xfrm>
            <a:off x="1882574" y="2902079"/>
            <a:ext cx="1490176" cy="1490174"/>
          </a:xfrm>
          <a:prstGeom prst="rect">
            <a:avLst/>
          </a:prstGeom>
        </p:spPr>
      </p:pic>
      <p:sp>
        <p:nvSpPr>
          <p:cNvPr id="14" name="矢印: 右 20"/>
          <p:cNvSpPr/>
          <p:nvPr/>
        </p:nvSpPr>
        <p:spPr>
          <a:xfrm rot="3185510">
            <a:off x="1174958" y="2628074"/>
            <a:ext cx="12579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657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1111 -0.11435 " pathEditMode="relative" rAng="0" ptsTypes="AA">
                                      <p:cBhvr>
                                        <p:cTn id="12" dur="3000" fill="hold"/>
                                        <p:tgtEl>
                                          <p:spTgt spid="34"/>
                                        </p:tgtEl>
                                        <p:attrNameLst>
                                          <p:attrName>ppt_x</p:attrName>
                                          <p:attrName>ppt_y</p:attrName>
                                        </p:attrNameLst>
                                      </p:cBhvr>
                                      <p:rCtr x="-15556" y="-5718"/>
                                    </p:animMotion>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40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3"/>
                                        </p:tgtEl>
                                      </p:cBhvr>
                                    </p:animEffect>
                                    <p:animScale>
                                      <p:cBhvr>
                                        <p:cTn id="20" dur="500" autoRev="1" fill="hold"/>
                                        <p:tgtEl>
                                          <p:spTgt spid="13"/>
                                        </p:tgtEl>
                                      </p:cBhvr>
                                      <p:by x="105000" y="105000"/>
                                    </p:animScale>
                                  </p:childTnLst>
                                </p:cTn>
                              </p:par>
                            </p:childTnLst>
                          </p:cTn>
                        </p:par>
                        <p:par>
                          <p:cTn id="21" fill="hold">
                            <p:stCondLst>
                              <p:cond delay="7000"/>
                            </p:stCondLst>
                            <p:childTnLst>
                              <p:par>
                                <p:cTn id="22" presetID="8" presetClass="emph" presetSubtype="0" fill="hold" nodeType="afterEffect">
                                  <p:stCondLst>
                                    <p:cond delay="0"/>
                                  </p:stCondLst>
                                  <p:childTnLst>
                                    <p:animRot by="-1500000">
                                      <p:cBhvr>
                                        <p:cTn id="23" dur="1000" fill="hold"/>
                                        <p:tgtEl>
                                          <p:spTgt spid="34"/>
                                        </p:tgtEl>
                                        <p:attrNameLst>
                                          <p:attrName>r</p:attrName>
                                        </p:attrNameLst>
                                      </p:cBhvr>
                                    </p:animRo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42566" y="38562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4622494" y="2177998"/>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4614368" y="1968718"/>
            <a:ext cx="288032" cy="288032"/>
          </a:xfrm>
          <a:prstGeom prst="rect">
            <a:avLst/>
          </a:prstGeom>
        </p:spPr>
      </p:pic>
      <p:pic>
        <p:nvPicPr>
          <p:cNvPr id="15" name="図 14"/>
          <p:cNvPicPr>
            <a:picLocks noChangeAspect="1"/>
          </p:cNvPicPr>
          <p:nvPr/>
        </p:nvPicPr>
        <p:blipFill>
          <a:blip r:embed="rId7">
            <a:alphaModFix amt="34000"/>
          </a:blip>
          <a:stretch>
            <a:fillRect/>
          </a:stretch>
        </p:blipFill>
        <p:spPr>
          <a:xfrm>
            <a:off x="1378459" y="1736517"/>
            <a:ext cx="1490176" cy="1490174"/>
          </a:xfrm>
          <a:prstGeom prst="rect">
            <a:avLst/>
          </a:prstGeom>
        </p:spPr>
      </p:pic>
      <p:sp>
        <p:nvSpPr>
          <p:cNvPr id="17" name="矢印: 右 20"/>
          <p:cNvSpPr/>
          <p:nvPr/>
        </p:nvSpPr>
        <p:spPr>
          <a:xfrm rot="14400000">
            <a:off x="2115426" y="3977829"/>
            <a:ext cx="12579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915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296 -1.85185E-6 " pathEditMode="relative" ptsTypes="AA">
                                      <p:cBhvr>
                                        <p:cTn id="6" dur="2000" fill="hold"/>
                                        <p:tgtEl>
                                          <p:spTgt spid="38"/>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0139 -2.96296E-6 L -0.31128 0.17246 " pathEditMode="relative" rAng="0" ptsTypes="AA">
                                      <p:cBhvr>
                                        <p:cTn id="8" dur="2000" fill="hold"/>
                                        <p:tgtEl>
                                          <p:spTgt spid="34"/>
                                        </p:tgtEl>
                                        <p:attrNameLst>
                                          <p:attrName>ppt_x</p:attrName>
                                          <p:attrName>ppt_y</p:attrName>
                                        </p:attrNameLst>
                                      </p:cBhvr>
                                      <p:rCtr x="-15642" y="8611"/>
                                    </p:animMotion>
                                  </p:childTnLst>
                                </p:cTn>
                              </p:par>
                            </p:childTnLst>
                          </p:cTn>
                        </p:par>
                        <p:par>
                          <p:cTn id="9" fill="hold">
                            <p:stCondLst>
                              <p:cond delay="2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3000"/>
                            </p:stCondLst>
                            <p:childTnLst>
                              <p:par>
                                <p:cTn id="14" presetID="26" presetClass="emph" presetSubtype="0" repeatCount="3000" fill="hold" nodeType="afterEffect">
                                  <p:stCondLst>
                                    <p:cond delay="0"/>
                                  </p:stCondLst>
                                  <p:childTnLst>
                                    <p:animEffect transition="out" filter="fade">
                                      <p:cBhvr>
                                        <p:cTn id="15" dur="1000" tmFilter="0, 0; .2, .5; .8, .5; 1, 0"/>
                                        <p:tgtEl>
                                          <p:spTgt spid="15"/>
                                        </p:tgtEl>
                                      </p:cBhvr>
                                    </p:animEffect>
                                    <p:animScale>
                                      <p:cBhvr>
                                        <p:cTn id="16" dur="500" autoRev="1" fill="hold"/>
                                        <p:tgtEl>
                                          <p:spTgt spid="15"/>
                                        </p:tgtEl>
                                      </p:cBhvr>
                                      <p:by x="105000" y="105000"/>
                                    </p:animScale>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42566" y="385621"/>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4622494" y="2177998"/>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4614368" y="1968718"/>
            <a:ext cx="288032" cy="288032"/>
          </a:xfrm>
          <a:prstGeom prst="rect">
            <a:avLst/>
          </a:prstGeom>
        </p:spPr>
      </p:pic>
      <p:pic>
        <p:nvPicPr>
          <p:cNvPr id="15" name="図 14"/>
          <p:cNvPicPr>
            <a:picLocks noChangeAspect="1"/>
          </p:cNvPicPr>
          <p:nvPr/>
        </p:nvPicPr>
        <p:blipFill>
          <a:blip r:embed="rId7">
            <a:alphaModFix amt="34000"/>
          </a:blip>
          <a:stretch>
            <a:fillRect/>
          </a:stretch>
        </p:blipFill>
        <p:spPr>
          <a:xfrm>
            <a:off x="1441682" y="2074941"/>
            <a:ext cx="1825262" cy="1825260"/>
          </a:xfrm>
          <a:prstGeom prst="rect">
            <a:avLst/>
          </a:prstGeom>
        </p:spPr>
      </p:pic>
      <p:sp>
        <p:nvSpPr>
          <p:cNvPr id="17" name="矢印: 右 20"/>
          <p:cNvSpPr/>
          <p:nvPr/>
        </p:nvSpPr>
        <p:spPr>
          <a:xfrm rot="14934974">
            <a:off x="3098428" y="4442641"/>
            <a:ext cx="50242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4628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16823 0.31806 " pathEditMode="relative" rAng="0" ptsTypes="AA">
                                      <p:cBhvr>
                                        <p:cTn id="6" dur="2000" fill="hold"/>
                                        <p:tgtEl>
                                          <p:spTgt spid="38"/>
                                        </p:tgtEl>
                                        <p:attrNameLst>
                                          <p:attrName>ppt_x</p:attrName>
                                          <p:attrName>ppt_y</p:attrName>
                                        </p:attrNameLst>
                                      </p:cBhvr>
                                      <p:rCtr x="-8420" y="15903"/>
                                    </p:animMotion>
                                  </p:childTnLst>
                                </p:cTn>
                              </p:par>
                              <p:par>
                                <p:cTn id="7" presetID="0" presetClass="path" presetSubtype="0" accel="50000" decel="50000" fill="hold" nodeType="withEffect">
                                  <p:stCondLst>
                                    <p:cond delay="0"/>
                                  </p:stCondLst>
                                  <p:childTnLst>
                                    <p:animMotion origin="layout" path="M -3.61111E-6 2.96296E-6 L 0.00208 0.11204 " pathEditMode="relative" rAng="0" ptsTypes="AA">
                                      <p:cBhvr>
                                        <p:cTn id="8" dur="2000" fill="hold"/>
                                        <p:tgtEl>
                                          <p:spTgt spid="22"/>
                                        </p:tgtEl>
                                        <p:attrNameLst>
                                          <p:attrName>ppt_x</p:attrName>
                                          <p:attrName>ppt_y</p:attrName>
                                        </p:attrNameLst>
                                      </p:cBhvr>
                                      <p:rCtr x="0" y="5093"/>
                                    </p:animMotion>
                                  </p:childTnLst>
                                </p:cTn>
                              </p:par>
                              <p:par>
                                <p:cTn id="9" presetID="8" presetClass="emph" presetSubtype="0" fill="hold" nodeType="withEffect">
                                  <p:stCondLst>
                                    <p:cond delay="500"/>
                                  </p:stCondLst>
                                  <p:childTnLst>
                                    <p:animRot by="-1200000">
                                      <p:cBhvr>
                                        <p:cTn id="10" dur="1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0.00139 -2.96296E-6 L -0.2585 0.20278 " pathEditMode="relative" rAng="0" ptsTypes="AA">
                                      <p:cBhvr>
                                        <p:cTn id="12" dur="2000" fill="hold"/>
                                        <p:tgtEl>
                                          <p:spTgt spid="34"/>
                                        </p:tgtEl>
                                        <p:attrNameLst>
                                          <p:attrName>ppt_x</p:attrName>
                                          <p:attrName>ppt_y</p:attrName>
                                        </p:attrNameLst>
                                      </p:cBhvr>
                                      <p:rCtr x="-13003" y="10139"/>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3942" y="1225450"/>
            <a:ext cx="2565952" cy="3026088"/>
            <a:chOff x="2641600" y="2203450"/>
            <a:chExt cx="3860800" cy="4553131"/>
          </a:xfrm>
        </p:grpSpPr>
        <p:pic>
          <p:nvPicPr>
            <p:cNvPr id="23" name="図 22"/>
            <p:cNvPicPr>
              <a:picLocks noChangeAspect="1"/>
            </p:cNvPicPr>
            <p:nvPr/>
          </p:nvPicPr>
          <p:blipFill>
            <a:blip r:embed="rId4"/>
            <a:stretch>
              <a:fillRect/>
            </a:stretch>
          </p:blipFill>
          <p:spPr>
            <a:xfrm>
              <a:off x="2641600" y="2203450"/>
              <a:ext cx="3860800" cy="2451101"/>
            </a:xfrm>
            <a:prstGeom prst="rect">
              <a:avLst/>
            </a:prstGeom>
          </p:spPr>
        </p:pic>
        <p:pic>
          <p:nvPicPr>
            <p:cNvPr id="24" name="図 23"/>
            <p:cNvPicPr>
              <a:picLocks noChangeAspect="1"/>
            </p:cNvPicPr>
            <p:nvPr/>
          </p:nvPicPr>
          <p:blipFill>
            <a:blip r:embed="rId4">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20196873">
            <a:off x="2546066" y="3570356"/>
            <a:ext cx="2610722" cy="2938334"/>
            <a:chOff x="2718674" y="2487884"/>
            <a:chExt cx="3928163" cy="4421097"/>
          </a:xfrm>
        </p:grpSpPr>
        <p:pic>
          <p:nvPicPr>
            <p:cNvPr id="35" name="図 34"/>
            <p:cNvPicPr>
              <a:picLocks noChangeAspect="1"/>
            </p:cNvPicPr>
            <p:nvPr/>
          </p:nvPicPr>
          <p:blipFill>
            <a:blip r:embed="rId5"/>
            <a:stretch>
              <a:fillRect/>
            </a:stretch>
          </p:blipFill>
          <p:spPr>
            <a:xfrm>
              <a:off x="2718674" y="2487884"/>
              <a:ext cx="3860800" cy="2451100"/>
            </a:xfrm>
            <a:prstGeom prst="rect">
              <a:avLst/>
            </a:prstGeom>
          </p:spPr>
        </p:pic>
        <p:pic>
          <p:nvPicPr>
            <p:cNvPr id="36" name="図 35"/>
            <p:cNvPicPr>
              <a:picLocks noChangeAspect="1"/>
            </p:cNvPicPr>
            <p:nvPr/>
          </p:nvPicPr>
          <p:blipFill>
            <a:blip r:embed="rId5">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a:stretch>
            <a:fillRect/>
          </a:stretch>
        </p:blipFill>
        <p:spPr>
          <a:xfrm>
            <a:off x="3851428" y="3853433"/>
            <a:ext cx="288032" cy="288032"/>
          </a:xfrm>
          <a:prstGeom prst="rect">
            <a:avLst/>
          </a:prstGeom>
        </p:spPr>
      </p:pic>
      <p:pic>
        <p:nvPicPr>
          <p:cNvPr id="15" name="図 14"/>
          <p:cNvPicPr>
            <a:picLocks noChangeAspect="1"/>
          </p:cNvPicPr>
          <p:nvPr/>
        </p:nvPicPr>
        <p:blipFill>
          <a:blip r:embed="rId7">
            <a:alphaModFix amt="34000"/>
          </a:blip>
          <a:stretch>
            <a:fillRect/>
          </a:stretch>
        </p:blipFill>
        <p:spPr>
          <a:xfrm>
            <a:off x="1623070" y="2256329"/>
            <a:ext cx="1462486" cy="1462484"/>
          </a:xfrm>
          <a:prstGeom prst="rect">
            <a:avLst/>
          </a:prstGeom>
        </p:spPr>
      </p:pic>
      <p:sp>
        <p:nvSpPr>
          <p:cNvPr id="17" name="矢印: 右 20"/>
          <p:cNvSpPr/>
          <p:nvPr/>
        </p:nvSpPr>
        <p:spPr>
          <a:xfrm rot="2868186">
            <a:off x="1396012" y="2413941"/>
            <a:ext cx="1024069"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7">
            <a:alphaModFix amt="34000"/>
          </a:blip>
          <a:stretch>
            <a:fillRect/>
          </a:stretch>
        </p:blipFill>
        <p:spPr>
          <a:xfrm>
            <a:off x="1461702" y="3544575"/>
            <a:ext cx="1025146" cy="1025144"/>
          </a:xfrm>
          <a:prstGeom prst="rect">
            <a:avLst/>
          </a:prstGeom>
        </p:spPr>
      </p:pic>
      <p:sp>
        <p:nvSpPr>
          <p:cNvPr id="18" name="矢印: 右 20"/>
          <p:cNvSpPr/>
          <p:nvPr/>
        </p:nvSpPr>
        <p:spPr>
          <a:xfrm rot="4704732">
            <a:off x="801345" y="3049906"/>
            <a:ext cx="1817121"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7">
            <a:alphaModFix amt="34000"/>
          </a:blip>
          <a:stretch>
            <a:fillRect/>
          </a:stretch>
        </p:blipFill>
        <p:spPr>
          <a:xfrm>
            <a:off x="2327157" y="3654585"/>
            <a:ext cx="1344528" cy="1344526"/>
          </a:xfrm>
          <a:prstGeom prst="rect">
            <a:avLst/>
          </a:prstGeom>
        </p:spPr>
      </p:pic>
      <p:sp>
        <p:nvSpPr>
          <p:cNvPr id="20" name="矢印: 右 20"/>
          <p:cNvSpPr/>
          <p:nvPr/>
        </p:nvSpPr>
        <p:spPr>
          <a:xfrm rot="9191321">
            <a:off x="3160407" y="4056273"/>
            <a:ext cx="630057" cy="276291"/>
          </a:xfrm>
          <a:prstGeom prst="rightArrow">
            <a:avLst>
              <a:gd name="adj1" fmla="val 4295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1945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L -0.03195 -0.19398 " pathEditMode="relative" rAng="0" ptsTypes="AA">
                                      <p:cBhvr>
                                        <p:cTn id="6" dur="2000" fill="hold"/>
                                        <p:tgtEl>
                                          <p:spTgt spid="38"/>
                                        </p:tgtEl>
                                        <p:attrNameLst>
                                          <p:attrName>ppt_x</p:attrName>
                                          <p:attrName>ppt_y</p:attrName>
                                        </p:attrNameLst>
                                      </p:cBhvr>
                                      <p:rCtr x="-1597" y="-9699"/>
                                    </p:animMotion>
                                  </p:childTnLst>
                                </p:cTn>
                              </p:par>
                              <p:par>
                                <p:cTn id="7" presetID="0" presetClass="path" presetSubtype="0" accel="50000" decel="50000" fill="hold" nodeType="withEffect">
                                  <p:stCondLst>
                                    <p:cond delay="0"/>
                                  </p:stCondLst>
                                  <p:childTnLst>
                                    <p:animMotion origin="layout" path="M -5.55556E-7 4.44444E-6 L -0.00226 -0.08843 " pathEditMode="relative" rAng="0" ptsTypes="AA">
                                      <p:cBhvr>
                                        <p:cTn id="8" dur="2000" fill="hold"/>
                                        <p:tgtEl>
                                          <p:spTgt spid="22"/>
                                        </p:tgtEl>
                                        <p:attrNameLst>
                                          <p:attrName>ppt_x</p:attrName>
                                          <p:attrName>ppt_y</p:attrName>
                                        </p:attrNameLst>
                                      </p:cBhvr>
                                      <p:rCtr x="-122" y="-4421"/>
                                    </p:animMotion>
                                  </p:childTnLst>
                                </p:cTn>
                              </p:par>
                              <p:par>
                                <p:cTn id="9" presetID="8" presetClass="emph" presetSubtype="0" fill="hold" nodeType="withEffect">
                                  <p:stCondLst>
                                    <p:cond delay="500"/>
                                  </p:stCondLst>
                                  <p:childTnLst>
                                    <p:animRot by="-1200000">
                                      <p:cBhvr>
                                        <p:cTn id="10" dur="1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0.00139 -2.22222E-6 L 0.0158 -0.15185 " pathEditMode="relative" rAng="0" ptsTypes="AA">
                                      <p:cBhvr>
                                        <p:cTn id="12" dur="2000" fill="hold"/>
                                        <p:tgtEl>
                                          <p:spTgt spid="34"/>
                                        </p:tgtEl>
                                        <p:attrNameLst>
                                          <p:attrName>ppt_x</p:attrName>
                                          <p:attrName>ppt_y</p:attrName>
                                        </p:attrNameLst>
                                      </p:cBhvr>
                                      <p:rCtr x="-69" y="-7546"/>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6500"/>
                            </p:stCondLst>
                            <p:childTnLst>
                              <p:par>
                                <p:cTn id="30" presetID="26" presetClass="emph" presetSubtype="0" repeatCount="3000" fill="hold" nodeType="afterEffect">
                                  <p:stCondLst>
                                    <p:cond delay="0"/>
                                  </p:stCondLst>
                                  <p:childTnLst>
                                    <p:animEffect transition="out" filter="fade">
                                      <p:cBhvr>
                                        <p:cTn id="31" dur="1000" tmFilter="0, 0; .2, .5; .8, .5; 1, 0"/>
                                        <p:tgtEl>
                                          <p:spTgt spid="14"/>
                                        </p:tgtEl>
                                      </p:cBhvr>
                                    </p:animEffect>
                                    <p:animScale>
                                      <p:cBhvr>
                                        <p:cTn id="32" dur="500" autoRev="1" fill="hold"/>
                                        <p:tgtEl>
                                          <p:spTgt spid="14"/>
                                        </p:tgtEl>
                                      </p:cBhvr>
                                      <p:by x="105000" y="105000"/>
                                    </p:animScale>
                                  </p:childTnLst>
                                </p:cTn>
                              </p:par>
                            </p:childTnLst>
                          </p:cTn>
                        </p:par>
                        <p:par>
                          <p:cTn id="33" fill="hold">
                            <p:stCondLst>
                              <p:cond delay="9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0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10500"/>
                            </p:stCondLst>
                            <p:childTnLst>
                              <p:par>
                                <p:cTn id="42" presetID="26" presetClass="emph" presetSubtype="0" repeatCount="3000" fill="hold" nodeType="afterEffect">
                                  <p:stCondLst>
                                    <p:cond delay="0"/>
                                  </p:stCondLst>
                                  <p:childTnLst>
                                    <p:animEffect transition="out" filter="fade">
                                      <p:cBhvr>
                                        <p:cTn id="43" dur="1000" tmFilter="0, 0; .2, .5; .8, .5; 1, 0"/>
                                        <p:tgtEl>
                                          <p:spTgt spid="19"/>
                                        </p:tgtEl>
                                      </p:cBhvr>
                                    </p:animEffect>
                                    <p:animScale>
                                      <p:cBhvr>
                                        <p:cTn id="44" dur="500" autoRev="1" fill="hold"/>
                                        <p:tgtEl>
                                          <p:spTgt spid="19"/>
                                        </p:tgtEl>
                                      </p:cBhvr>
                                      <p:by x="105000" y="105000"/>
                                    </p:animScale>
                                  </p:childTnLst>
                                </p:cTn>
                              </p:par>
                            </p:childTnLst>
                          </p:cTn>
                        </p:par>
                        <p:par>
                          <p:cTn id="45" fill="hold">
                            <p:stCondLst>
                              <p:cond delay="13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14000"/>
                            </p:stCondLst>
                            <p:childTnLst>
                              <p:par>
                                <p:cTn id="50" presetID="8" presetClass="emph" presetSubtype="0" fill="hold" nodeType="afterEffect">
                                  <p:stCondLst>
                                    <p:cond delay="0"/>
                                  </p:stCondLst>
                                  <p:childTnLst>
                                    <p:animRot by="-1800000">
                                      <p:cBhvr>
                                        <p:cTn id="51" dur="5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883402"/>
            <a:ext cx="8373468" cy="29218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コート内に視野を確保し常に判断すること</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速攻</a:t>
            </a:r>
            <a:r>
              <a:rPr lang="ja-JP" altLang="en-US" sz="2400" dirty="0">
                <a:latin typeface="+mn-ea"/>
                <a:cs typeface="Hiragino Kaku Gothic StdN W8" charset="-128"/>
              </a:rPr>
              <a:t>の場合、</a:t>
            </a:r>
            <a:r>
              <a:rPr lang="en-US" altLang="ja-JP" sz="2400" dirty="0">
                <a:latin typeface="+mn-ea"/>
                <a:cs typeface="Hiragino Kaku Gothic StdN W8" charset="-128"/>
              </a:rPr>
              <a:t>play</a:t>
            </a:r>
            <a:r>
              <a:rPr lang="ja-JP" altLang="en-US" sz="2400" dirty="0">
                <a:latin typeface="+mn-ea"/>
                <a:cs typeface="Hiragino Kaku Gothic StdN W8" charset="-128"/>
              </a:rPr>
              <a:t>との距離が近づきすぎると、</a:t>
            </a:r>
            <a:r>
              <a:rPr lang="en-US" altLang="ja-JP" sz="2400" dirty="0">
                <a:latin typeface="+mn-ea"/>
                <a:cs typeface="Hiragino Kaku Gothic StdN W8" charset="-128"/>
              </a:rPr>
              <a:t>play</a:t>
            </a:r>
            <a:r>
              <a:rPr lang="ja-JP" altLang="en-US" sz="2400" dirty="0">
                <a:latin typeface="+mn-ea"/>
                <a:cs typeface="Hiragino Kaku Gothic StdN W8" charset="-128"/>
              </a:rPr>
              <a:t>が速く感じられてしまうので注意を払うこと</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常に</a:t>
            </a:r>
            <a:r>
              <a:rPr lang="en-US" altLang="ja-JP" sz="2400" dirty="0">
                <a:latin typeface="+mn-ea"/>
                <a:cs typeface="Hiragino Kaku Gothic StdN W8" charset="-128"/>
              </a:rPr>
              <a:t>T</a:t>
            </a:r>
            <a:r>
              <a:rPr lang="ja-JP" altLang="en-US" sz="2400" dirty="0">
                <a:latin typeface="+mn-ea"/>
                <a:cs typeface="Hiragino Kaku Gothic StdN W8" charset="-128"/>
              </a:rPr>
              <a:t>のポジションに注意を払い、いつでも協力できる準備をしておくこと。</a:t>
            </a:r>
            <a:endParaRPr lang="en-US" sz="2400" dirty="0" smtClean="0">
              <a:latin typeface="+mn-ea"/>
              <a:cs typeface="Hiragino Kaku Gothic StdN W8" charset="-128"/>
            </a:endParaRPr>
          </a:p>
        </p:txBody>
      </p:sp>
      <p:sp>
        <p:nvSpPr>
          <p:cNvPr id="5" name="Content Placeholder 2"/>
          <p:cNvSpPr txBox="1">
            <a:spLocks/>
          </p:cNvSpPr>
          <p:nvPr/>
        </p:nvSpPr>
        <p:spPr>
          <a:xfrm>
            <a:off x="780011" y="2060848"/>
            <a:ext cx="7593356" cy="663066"/>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altLang="ja-JP" sz="2400" dirty="0">
                <a:solidFill>
                  <a:schemeClr val="tx1"/>
                </a:solidFill>
                <a:latin typeface="HGSoeiKakugothicUB" charset="-128"/>
                <a:ea typeface="HGSoeiKakugothicUB" charset="-128"/>
                <a:cs typeface="HGSoeiKakugothicUB" charset="-128"/>
              </a:rPr>
              <a:t>2PO</a:t>
            </a:r>
            <a:r>
              <a:rPr lang="ja-JP" altLang="en-US" sz="2400" dirty="0">
                <a:solidFill>
                  <a:schemeClr val="tx1"/>
                </a:solidFill>
                <a:latin typeface="HGSoeiKakugothicUB" charset="-128"/>
                <a:ea typeface="HGSoeiKakugothicUB" charset="-128"/>
                <a:cs typeface="HGSoeiKakugothicUB" charset="-128"/>
              </a:rPr>
              <a:t>（</a:t>
            </a:r>
            <a:r>
              <a:rPr lang="en-US" altLang="ja-JP" sz="2400" dirty="0">
                <a:solidFill>
                  <a:schemeClr val="tx1"/>
                </a:solidFill>
                <a:latin typeface="HGSoeiKakugothicUB" charset="-128"/>
                <a:ea typeface="HGSoeiKakugothicUB" charset="-128"/>
                <a:cs typeface="HGSoeiKakugothicUB" charset="-128"/>
              </a:rPr>
              <a:t>3PO</a:t>
            </a:r>
            <a:r>
              <a:rPr lang="ja-JP" altLang="en-US" sz="2400" dirty="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L</a:t>
            </a:r>
            <a:r>
              <a:rPr lang="ja-JP" altLang="en-US" sz="2400" dirty="0">
                <a:solidFill>
                  <a:schemeClr val="tx1"/>
                </a:solidFill>
                <a:latin typeface="HGSoeiKakugothicUB" charset="-128"/>
                <a:ea typeface="HGSoeiKakugothicUB" charset="-128"/>
                <a:cs typeface="HGSoeiKakugothicUB" charset="-128"/>
              </a:rPr>
              <a:t>は全ての</a:t>
            </a:r>
            <a:r>
              <a:rPr lang="en-US" altLang="ja-JP" sz="2400" dirty="0">
                <a:solidFill>
                  <a:schemeClr val="tx1"/>
                </a:solidFill>
                <a:latin typeface="HGSoeiKakugothicUB" charset="-128"/>
                <a:ea typeface="HGSoeiKakugothicUB" charset="-128"/>
                <a:cs typeface="HGSoeiKakugothicUB" charset="-128"/>
              </a:rPr>
              <a:t>PLAY</a:t>
            </a:r>
            <a:r>
              <a:rPr lang="ja-JP" altLang="en-US" sz="2400" dirty="0">
                <a:solidFill>
                  <a:schemeClr val="tx1"/>
                </a:solidFill>
                <a:latin typeface="HGSoeiKakugothicUB" charset="-128"/>
                <a:ea typeface="HGSoeiKakugothicUB" charset="-128"/>
                <a:cs typeface="HGSoeiKakugothicUB" charset="-128"/>
              </a:rPr>
              <a:t>に先行する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600771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smtClean="0">
                <a:solidFill>
                  <a:schemeClr val="tx1"/>
                </a:solidFill>
                <a:latin typeface="Fiba"/>
                <a:cs typeface="Fiba"/>
              </a:rPr>
              <a:t>LEAD: 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883402"/>
            <a:ext cx="8373468" cy="11936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をしっかり判定することが「協力」の第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val="20516085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5102</Words>
  <Application>Microsoft Office PowerPoint</Application>
  <PresentationFormat>画面に合わせる (4:3)</PresentationFormat>
  <Paragraphs>529</Paragraphs>
  <Slides>96</Slides>
  <Notes>94</Notes>
  <HiddenSlides>0</HiddenSlides>
  <MMClips>0</MMClips>
  <ScaleCrop>false</ScaleCrop>
  <HeadingPairs>
    <vt:vector size="4" baseType="variant">
      <vt:variant>
        <vt:lpstr>テーマ</vt:lpstr>
      </vt:variant>
      <vt:variant>
        <vt:i4>1</vt:i4>
      </vt:variant>
      <vt:variant>
        <vt:lpstr>スライド タイトル</vt:lpstr>
      </vt:variant>
      <vt:variant>
        <vt:i4>96</vt:i4>
      </vt:variant>
    </vt:vector>
  </HeadingPairs>
  <TitlesOfParts>
    <vt:vector size="97" baseType="lpstr">
      <vt:lpstr>Office テーマ</vt:lpstr>
      <vt:lpstr>PowerPoint プレゼンテーション</vt:lpstr>
      <vt:lpstr>2PO MECHANICS</vt:lpstr>
      <vt:lpstr>2PO MECHANICS</vt:lpstr>
      <vt:lpstr>2PO MECHANICS / Primary</vt:lpstr>
      <vt:lpstr>主な用語の紹介</vt:lpstr>
      <vt:lpstr>PowerPoint プレゼンテーション</vt:lpstr>
      <vt:lpstr>PowerPoint プレゼンテーション</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PowerPoint プレゼンテーション</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PowerPoint プレゼンテーション</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PowerPoint プレゼンテーション</vt:lpstr>
      <vt:lpstr>2PO MECHANICS / LEAD: FULLCOURT</vt:lpstr>
      <vt:lpstr>2PO MECHANICS / LEAD: FULLCOURT</vt:lpstr>
      <vt:lpstr>2PO MECHANICS / LEAD: FULLCOURT</vt:lpstr>
      <vt:lpstr>2PO MECHANICS / LEAD: FULLCOURT</vt:lpstr>
      <vt:lpstr>2PO MECHANICS / LEAD: FULLCOURT</vt:lpstr>
      <vt:lpstr>2PO MECHANICS / TRAIL :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3PO MECHANICS</dc:title>
  <dc:creator>上田 篤拓</dc:creator>
  <cp:lastModifiedBy>akira</cp:lastModifiedBy>
  <cp:revision>258</cp:revision>
  <cp:lastPrinted>2016-08-11T09:51:22Z</cp:lastPrinted>
  <dcterms:created xsi:type="dcterms:W3CDTF">2016-08-11T09:20:42Z</dcterms:created>
  <dcterms:modified xsi:type="dcterms:W3CDTF">2017-04-30T22:24:36Z</dcterms:modified>
</cp:coreProperties>
</file>